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diagrams/data5.xml" ContentType="application/vnd.openxmlformats-officedocument.drawingml.diagramData+xml"/>
  <Override PartName="/ppt/diagrams/data4.xml" ContentType="application/vnd.openxmlformats-officedocument.drawingml.diagramData+xml"/>
  <Override PartName="/ppt/diagrams/data2.xml" ContentType="application/vnd.openxmlformats-officedocument.drawingml.diagramData+xml"/>
  <Override PartName="/ppt/diagrams/data1.xml" ContentType="application/vnd.openxmlformats-officedocument.drawingml.diagramData+xml"/>
  <Override PartName="/ppt/diagrams/data3.xml" ContentType="application/vnd.openxmlformats-officedocument.drawingml.diagramData+xml"/>
  <Override PartName="/ppt/slides/slide24.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65.xml" ContentType="application/vnd.openxmlformats-officedocument.presentationml.slide+xml"/>
  <Override PartName="/ppt/slides/slide23.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64.xml" ContentType="application/vnd.openxmlformats-officedocument.presentationml.slide+xml"/>
  <Override PartName="/ppt/slides/slide10.xml" ContentType="application/vnd.openxmlformats-officedocument.presentationml.slide+xml"/>
  <Override PartName="/ppt/slides/slide56.xml" ContentType="application/vnd.openxmlformats-officedocument.presentationml.slide+xml"/>
  <Override PartName="/ppt/slides/slide55.xml" ContentType="application/vnd.openxmlformats-officedocument.presentationml.slide+xml"/>
  <Override PartName="/ppt/slides/slide54.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48.xml" ContentType="application/vnd.openxmlformats-officedocument.presentationml.slide+xml"/>
  <Override PartName="/ppt/slides/slide47.xml" ContentType="application/vnd.openxmlformats-officedocument.presentationml.slide+xml"/>
  <Override PartName="/ppt/slides/slide46.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66.xml" ContentType="application/vnd.openxmlformats-officedocument.presentationml.slide+xml"/>
  <Override PartName="/ppt/slides/slide6.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Slides/notesSlide9.xml" ContentType="application/vnd.openxmlformats-officedocument.presentationml.notesSlide+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notesSlides/notesSlide8.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slideMasters/slideMaster1.xml" ContentType="application/vnd.openxmlformats-officedocument.presentationml.slideMaster+xml"/>
  <Override PartName="/ppt/notesSlides/notesSlide20.xml" ContentType="application/vnd.openxmlformats-officedocument.presentationml.notesSlide+xml"/>
  <Override PartName="/ppt/notesSlides/notesSlide22.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notesSlides/notesSlide21.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ommentAuthors.xml" ContentType="application/vnd.openxmlformats-officedocument.presentationml.commentAuthors+xml"/>
  <Override PartName="/ppt/notesMasters/notesMaster1.xml" ContentType="application/vnd.openxmlformats-officedocument.presentationml.notesMaster+xml"/>
  <Override PartName="/ppt/diagrams/colors1.xml" ContentType="application/vnd.openxmlformats-officedocument.drawingml.diagramColors+xml"/>
  <Override PartName="/ppt/diagrams/drawing2.xml" ContentType="application/vnd.ms-office.drawingml.diagramDrawing+xml"/>
  <Override PartName="/ppt/diagrams/colors2.xml" ContentType="application/vnd.openxmlformats-officedocument.drawingml.diagramColors+xml"/>
  <Override PartName="/ppt/diagrams/quickStyle2.xml" ContentType="application/vnd.openxmlformats-officedocument.drawingml.diagramStyle+xml"/>
  <Override PartName="/ppt/diagrams/layout2.xml" ContentType="application/vnd.openxmlformats-officedocument.drawingml.diagramLayout+xml"/>
  <Override PartName="/ppt/diagrams/drawing1.xml" ContentType="application/vnd.ms-office.drawingml.diagramDrawing+xml"/>
  <Override PartName="/ppt/diagrams/quickStyle1.xml" ContentType="application/vnd.openxmlformats-officedocument.drawingml.diagramStyle+xml"/>
  <Override PartName="/ppt/diagrams/layout5.xml" ContentType="application/vnd.openxmlformats-officedocument.drawingml.diagramLayout+xml"/>
  <Override PartName="/ppt/diagrams/drawing4.xml" ContentType="application/vnd.ms-office.drawingml.diagramDrawing+xml"/>
  <Override PartName="/ppt/diagrams/colors4.xml" ContentType="application/vnd.openxmlformats-officedocument.drawingml.diagramColors+xml"/>
  <Override PartName="/ppt/diagrams/layout1.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heme/theme1.xml" ContentType="application/vnd.openxmlformats-officedocument.theme+xml"/>
  <Override PartName="/ppt/diagrams/layout4.xml" ContentType="application/vnd.openxmlformats-officedocument.drawingml.diagramLayout+xml"/>
  <Override PartName="/ppt/diagrams/quickStyle4.xml" ContentType="application/vnd.openxmlformats-officedocument.drawingml.diagramStyle+xml"/>
  <Override PartName="/ppt/diagrams/colors3.xml" ContentType="application/vnd.openxmlformats-officedocument.drawingml.diagramColors+xml"/>
  <Override PartName="/ppt/theme/theme2.xml" ContentType="application/vnd.openxmlformats-officedocument.theme+xml"/>
  <Override PartName="/ppt/diagrams/drawing3.xml" ContentType="application/vnd.ms-office.drawingml.diagramDrawing+xml"/>
  <Override PartName="/ppt/diagrams/quickStyle3.xml" ContentType="application/vnd.openxmlformats-officedocument.drawingml.diagramStyle+xml"/>
  <Override PartName="/ppt/diagrams/layout3.xml" ContentType="application/vnd.openxmlformats-officedocument.drawingml.diagramLayout+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customXml/itemProps1.xml" ContentType="application/vnd.openxmlformats-officedocument.customXmlProperties+xml"/>
  <Override PartName="/docProps/custom.xml" ContentType="application/vnd.openxmlformats-officedocument.custom-properties+xml"/>
  <Override PartName="/docProps/app.xml" ContentType="application/vnd.openxmlformats-officedocument.extended-properties+xml"/>
  <Override PartName="/docProps/core.xml" ContentType="application/vnd.openxmlformats-package.core-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73"/>
  </p:notesMasterIdLst>
  <p:sldIdLst>
    <p:sldId id="256" r:id="rId5"/>
    <p:sldId id="259" r:id="rId6"/>
    <p:sldId id="420" r:id="rId7"/>
    <p:sldId id="421" r:id="rId8"/>
    <p:sldId id="422" r:id="rId9"/>
    <p:sldId id="423" r:id="rId10"/>
    <p:sldId id="424" r:id="rId11"/>
    <p:sldId id="427" r:id="rId12"/>
    <p:sldId id="430" r:id="rId13"/>
    <p:sldId id="431" r:id="rId14"/>
    <p:sldId id="433" r:id="rId15"/>
    <p:sldId id="434" r:id="rId16"/>
    <p:sldId id="435" r:id="rId17"/>
    <p:sldId id="313" r:id="rId18"/>
    <p:sldId id="314" r:id="rId19"/>
    <p:sldId id="315" r:id="rId20"/>
    <p:sldId id="316" r:id="rId21"/>
    <p:sldId id="317" r:id="rId22"/>
    <p:sldId id="318" r:id="rId23"/>
    <p:sldId id="319" r:id="rId24"/>
    <p:sldId id="321" r:id="rId25"/>
    <p:sldId id="322" r:id="rId26"/>
    <p:sldId id="323" r:id="rId27"/>
    <p:sldId id="324" r:id="rId28"/>
    <p:sldId id="325" r:id="rId29"/>
    <p:sldId id="326" r:id="rId30"/>
    <p:sldId id="327" r:id="rId31"/>
    <p:sldId id="328" r:id="rId32"/>
    <p:sldId id="329" r:id="rId33"/>
    <p:sldId id="405" r:id="rId34"/>
    <p:sldId id="411" r:id="rId35"/>
    <p:sldId id="412" r:id="rId36"/>
    <p:sldId id="335" r:id="rId37"/>
    <p:sldId id="336" r:id="rId38"/>
    <p:sldId id="337" r:id="rId39"/>
    <p:sldId id="338" r:id="rId40"/>
    <p:sldId id="339" r:id="rId41"/>
    <p:sldId id="340" r:id="rId42"/>
    <p:sldId id="341" r:id="rId43"/>
    <p:sldId id="342" r:id="rId44"/>
    <p:sldId id="343" r:id="rId45"/>
    <p:sldId id="344" r:id="rId46"/>
    <p:sldId id="398" r:id="rId47"/>
    <p:sldId id="331" r:id="rId48"/>
    <p:sldId id="361" r:id="rId49"/>
    <p:sldId id="362" r:id="rId50"/>
    <p:sldId id="363" r:id="rId51"/>
    <p:sldId id="364" r:id="rId52"/>
    <p:sldId id="365" r:id="rId53"/>
    <p:sldId id="366" r:id="rId54"/>
    <p:sldId id="367" r:id="rId55"/>
    <p:sldId id="368" r:id="rId56"/>
    <p:sldId id="369" r:id="rId57"/>
    <p:sldId id="370" r:id="rId58"/>
    <p:sldId id="271" r:id="rId59"/>
    <p:sldId id="379" r:id="rId60"/>
    <p:sldId id="380" r:id="rId61"/>
    <p:sldId id="381" r:id="rId62"/>
    <p:sldId id="382" r:id="rId63"/>
    <p:sldId id="383" r:id="rId64"/>
    <p:sldId id="384" r:id="rId65"/>
    <p:sldId id="385" r:id="rId66"/>
    <p:sldId id="386" r:id="rId67"/>
    <p:sldId id="387" r:id="rId68"/>
    <p:sldId id="390" r:id="rId69"/>
    <p:sldId id="391" r:id="rId70"/>
    <p:sldId id="392" r:id="rId71"/>
    <p:sldId id="393" r:id="rId7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ram I. I. Adawi" initials="KIIA" lastIdx="9"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779D3"/>
    <a:srgbClr val="CCBAE9"/>
    <a:srgbClr val="9677D2"/>
    <a:srgbClr val="B5DA9E"/>
    <a:srgbClr val="6EBE4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4843"/>
    <p:restoredTop sz="94599"/>
  </p:normalViewPr>
  <p:slideViewPr>
    <p:cSldViewPr snapToGrid="0" snapToObjects="1">
      <p:cViewPr varScale="1">
        <p:scale>
          <a:sx n="62" d="100"/>
          <a:sy n="62" d="100"/>
        </p:scale>
        <p:origin x="68"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commentAuthors" Target="commentAuthors.xml"/><Relationship Id="rId79" Type="http://schemas.openxmlformats.org/officeDocument/2006/relationships/customXml" Target="../customXml/item4.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viewProps" Target="viewProp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s>
</file>

<file path=ppt/diagrams/colors1.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CC5E68C-532B-42F9-AD9F-66AF5F83CF56}" type="doc">
      <dgm:prSet loTypeId="urn:microsoft.com/office/officeart/2005/8/layout/hierarchy1" loCatId="hierarchy" qsTypeId="urn:microsoft.com/office/officeart/2005/8/quickstyle/simple1" qsCatId="simple" csTypeId="urn:microsoft.com/office/officeart/2005/8/colors/accent3_3" csCatId="accent3" phldr="1"/>
      <dgm:spPr/>
      <dgm:t>
        <a:bodyPr/>
        <a:lstStyle/>
        <a:p>
          <a:endParaRPr lang="en-US"/>
        </a:p>
      </dgm:t>
    </dgm:pt>
    <dgm:pt modelId="{E52FEFE0-C047-4FE2-8850-4E3D85BDB68A}">
      <dgm:prSet phldrT="[Text]" custT="1"/>
      <dgm:spPr/>
      <dgm:t>
        <a:bodyPr/>
        <a:lstStyle/>
        <a:p>
          <a:r>
            <a:rPr lang="en-US" sz="1600" b="1" dirty="0">
              <a:latin typeface="Times New Roman" charset="0"/>
              <a:ea typeface="Times New Roman" charset="0"/>
              <a:cs typeface="Times New Roman" charset="0"/>
            </a:rPr>
            <a:t>QU health Cluster</a:t>
          </a:r>
        </a:p>
      </dgm:t>
    </dgm:pt>
    <dgm:pt modelId="{0405DD28-3803-43E5-BE2D-D0424BEE4205}" type="parTrans" cxnId="{BD4F991B-F021-4528-8C30-A46207C2ABC7}">
      <dgm:prSet/>
      <dgm:spPr/>
      <dgm:t>
        <a:bodyPr/>
        <a:lstStyle/>
        <a:p>
          <a:endParaRPr lang="en-US"/>
        </a:p>
      </dgm:t>
    </dgm:pt>
    <dgm:pt modelId="{84628273-D35A-4EA1-92FA-2EA500E8AF4A}" type="sibTrans" cxnId="{BD4F991B-F021-4528-8C30-A46207C2ABC7}">
      <dgm:prSet/>
      <dgm:spPr/>
      <dgm:t>
        <a:bodyPr/>
        <a:lstStyle/>
        <a:p>
          <a:endParaRPr lang="en-US"/>
        </a:p>
      </dgm:t>
    </dgm:pt>
    <dgm:pt modelId="{FE2ED3B0-C88E-478C-B044-34CA1B506A79}">
      <dgm:prSet phldrT="[Text]" custT="1"/>
      <dgm:spPr/>
      <dgm:t>
        <a:bodyPr/>
        <a:lstStyle/>
        <a:p>
          <a:pPr algn="ctr"/>
          <a:r>
            <a:rPr lang="en-US" sz="1800" dirty="0">
              <a:latin typeface="Times New Roman" charset="0"/>
              <a:ea typeface="Times New Roman" charset="0"/>
              <a:cs typeface="Times New Roman" charset="0"/>
            </a:rPr>
            <a:t>College</a:t>
          </a:r>
          <a:r>
            <a:rPr lang="en-US" sz="1800" baseline="0" dirty="0">
              <a:latin typeface="Times New Roman" charset="0"/>
              <a:ea typeface="Times New Roman" charset="0"/>
              <a:cs typeface="Times New Roman" charset="0"/>
            </a:rPr>
            <a:t> of Medicine</a:t>
          </a:r>
          <a:endParaRPr lang="en-US" sz="1800" dirty="0">
            <a:latin typeface="Times New Roman" charset="0"/>
            <a:ea typeface="Times New Roman" charset="0"/>
            <a:cs typeface="Times New Roman" charset="0"/>
          </a:endParaRPr>
        </a:p>
      </dgm:t>
    </dgm:pt>
    <dgm:pt modelId="{1AE9F7FC-29F0-449C-87E5-43DE7422330B}" type="parTrans" cxnId="{4F31916C-3868-4DFD-9C80-8C34A9BF40DF}">
      <dgm:prSet/>
      <dgm:spPr/>
      <dgm:t>
        <a:bodyPr/>
        <a:lstStyle/>
        <a:p>
          <a:endParaRPr lang="en-US"/>
        </a:p>
      </dgm:t>
    </dgm:pt>
    <dgm:pt modelId="{70DC4428-5AB6-43BF-B9C5-FFE43120797D}" type="sibTrans" cxnId="{4F31916C-3868-4DFD-9C80-8C34A9BF40DF}">
      <dgm:prSet/>
      <dgm:spPr/>
      <dgm:t>
        <a:bodyPr/>
        <a:lstStyle/>
        <a:p>
          <a:endParaRPr lang="en-US"/>
        </a:p>
      </dgm:t>
    </dgm:pt>
    <dgm:pt modelId="{33CC76B6-FAA7-45F0-8BB8-C180FE7B2AE8}">
      <dgm:prSet phldrT="[Text]" custT="1"/>
      <dgm:spPr>
        <a:solidFill>
          <a:srgbClr val="B5DA9E"/>
        </a:solidFill>
      </dgm:spPr>
      <dgm:t>
        <a:bodyPr/>
        <a:lstStyle/>
        <a:p>
          <a:r>
            <a:rPr lang="en-US" sz="1800" b="1" dirty="0">
              <a:latin typeface="Times New Roman" charset="0"/>
              <a:ea typeface="Times New Roman" charset="0"/>
              <a:cs typeface="Times New Roman" charset="0"/>
            </a:rPr>
            <a:t>College of Health Sciences</a:t>
          </a:r>
        </a:p>
      </dgm:t>
    </dgm:pt>
    <dgm:pt modelId="{27904737-D99C-4CD3-88EE-A5EF2BDAF172}" type="parTrans" cxnId="{F496ECFF-2BE2-4962-A6C5-2C617FB74F8D}">
      <dgm:prSet/>
      <dgm:spPr/>
      <dgm:t>
        <a:bodyPr/>
        <a:lstStyle/>
        <a:p>
          <a:endParaRPr lang="en-US"/>
        </a:p>
      </dgm:t>
    </dgm:pt>
    <dgm:pt modelId="{3DC67095-06CB-4672-A868-D5906805723D}" type="sibTrans" cxnId="{F496ECFF-2BE2-4962-A6C5-2C617FB74F8D}">
      <dgm:prSet/>
      <dgm:spPr/>
      <dgm:t>
        <a:bodyPr/>
        <a:lstStyle/>
        <a:p>
          <a:endParaRPr lang="en-US"/>
        </a:p>
      </dgm:t>
    </dgm:pt>
    <dgm:pt modelId="{C2BFC836-925E-4910-A302-7E63DE110376}">
      <dgm:prSet phldrT="[Text]" custT="1"/>
      <dgm:spPr/>
      <dgm:t>
        <a:bodyPr/>
        <a:lstStyle/>
        <a:p>
          <a:r>
            <a:rPr lang="en-US" sz="1800" dirty="0">
              <a:latin typeface="Times New Roman" charset="0"/>
              <a:ea typeface="Times New Roman" charset="0"/>
              <a:cs typeface="Times New Roman" charset="0"/>
            </a:rPr>
            <a:t>College of Pharmacy</a:t>
          </a:r>
          <a:endParaRPr lang="en-US" sz="1600" dirty="0">
            <a:latin typeface="Times New Roman" charset="0"/>
            <a:ea typeface="Times New Roman" charset="0"/>
            <a:cs typeface="Times New Roman" charset="0"/>
          </a:endParaRPr>
        </a:p>
      </dgm:t>
    </dgm:pt>
    <dgm:pt modelId="{7F0ED1C5-E806-4601-BFDA-485ACD7A6ACD}" type="parTrans" cxnId="{7C9B9F9A-FB8A-41A6-AF3B-A76877B9B658}">
      <dgm:prSet/>
      <dgm:spPr/>
      <dgm:t>
        <a:bodyPr/>
        <a:lstStyle/>
        <a:p>
          <a:endParaRPr lang="en-US"/>
        </a:p>
      </dgm:t>
    </dgm:pt>
    <dgm:pt modelId="{5C93034D-24CC-446D-A830-BDBEF1CA57C8}" type="sibTrans" cxnId="{7C9B9F9A-FB8A-41A6-AF3B-A76877B9B658}">
      <dgm:prSet/>
      <dgm:spPr/>
      <dgm:t>
        <a:bodyPr/>
        <a:lstStyle/>
        <a:p>
          <a:endParaRPr lang="en-US"/>
        </a:p>
      </dgm:t>
    </dgm:pt>
    <dgm:pt modelId="{9761AD40-A911-4695-BA7E-9E6506A61372}" type="asst">
      <dgm:prSet custT="1"/>
      <dgm:spPr>
        <a:solidFill>
          <a:srgbClr val="CCBAE9"/>
        </a:solidFill>
      </dgm:spPr>
      <dgm:t>
        <a:bodyPr/>
        <a:lstStyle/>
        <a:p>
          <a:r>
            <a:rPr lang="en-US" sz="1600" dirty="0">
              <a:latin typeface="Times New Roman" charset="0"/>
              <a:ea typeface="Times New Roman" charset="0"/>
              <a:cs typeface="Times New Roman" charset="0"/>
            </a:rPr>
            <a:t>Biomedical Sciences</a:t>
          </a:r>
        </a:p>
      </dgm:t>
    </dgm:pt>
    <dgm:pt modelId="{605B40C7-CB7F-47E8-9C7A-06BB280FC067}" type="parTrans" cxnId="{BE137108-1B8C-4361-A850-A6E3F8EEEABD}">
      <dgm:prSet/>
      <dgm:spPr/>
      <dgm:t>
        <a:bodyPr/>
        <a:lstStyle/>
        <a:p>
          <a:endParaRPr lang="en-US"/>
        </a:p>
      </dgm:t>
    </dgm:pt>
    <dgm:pt modelId="{4757D805-EB85-480F-918A-6D20AEB4F4EA}" type="sibTrans" cxnId="{BE137108-1B8C-4361-A850-A6E3F8EEEABD}">
      <dgm:prSet/>
      <dgm:spPr/>
      <dgm:t>
        <a:bodyPr/>
        <a:lstStyle/>
        <a:p>
          <a:endParaRPr lang="en-US"/>
        </a:p>
      </dgm:t>
    </dgm:pt>
    <dgm:pt modelId="{367687EF-DF89-4626-81C8-AACBC5C9E69C}" type="asst">
      <dgm:prSet custT="1"/>
      <dgm:spPr>
        <a:solidFill>
          <a:srgbClr val="CCBAE9">
            <a:alpha val="90000"/>
          </a:srgbClr>
        </a:solidFill>
      </dgm:spPr>
      <dgm:t>
        <a:bodyPr/>
        <a:lstStyle/>
        <a:p>
          <a:r>
            <a:rPr lang="en-US" sz="1600" dirty="0">
              <a:latin typeface="Times New Roman" charset="0"/>
              <a:ea typeface="Times New Roman" charset="0"/>
              <a:cs typeface="Times New Roman" charset="0"/>
            </a:rPr>
            <a:t>Public Health</a:t>
          </a:r>
        </a:p>
      </dgm:t>
    </dgm:pt>
    <dgm:pt modelId="{5926C1EF-C117-488F-88A5-1050CE237734}" type="parTrans" cxnId="{E313208B-574D-4501-8750-4428391BD920}">
      <dgm:prSet/>
      <dgm:spPr/>
      <dgm:t>
        <a:bodyPr/>
        <a:lstStyle/>
        <a:p>
          <a:endParaRPr lang="en-US"/>
        </a:p>
      </dgm:t>
    </dgm:pt>
    <dgm:pt modelId="{5D61219E-9F36-475E-A594-36EE546A5CAF}" type="sibTrans" cxnId="{E313208B-574D-4501-8750-4428391BD920}">
      <dgm:prSet/>
      <dgm:spPr/>
      <dgm:t>
        <a:bodyPr/>
        <a:lstStyle/>
        <a:p>
          <a:endParaRPr lang="en-US"/>
        </a:p>
      </dgm:t>
    </dgm:pt>
    <dgm:pt modelId="{A0F0E763-D7B6-479A-93FF-B82C626A94BC}" type="asst">
      <dgm:prSet custT="1"/>
      <dgm:spPr>
        <a:solidFill>
          <a:srgbClr val="CCBAE9">
            <a:alpha val="90000"/>
          </a:srgbClr>
        </a:solidFill>
      </dgm:spPr>
      <dgm:t>
        <a:bodyPr/>
        <a:lstStyle/>
        <a:p>
          <a:r>
            <a:rPr lang="en-US" sz="1600" dirty="0">
              <a:latin typeface="Times New Roman" charset="0"/>
              <a:ea typeface="Times New Roman" charset="0"/>
              <a:cs typeface="Times New Roman" charset="0"/>
            </a:rPr>
            <a:t>Human Nutrition</a:t>
          </a:r>
        </a:p>
      </dgm:t>
    </dgm:pt>
    <dgm:pt modelId="{61CCAB68-2B2A-43F3-873F-69B53E204075}" type="parTrans" cxnId="{49CFBF76-6518-40BF-90FE-ED16711FB27F}">
      <dgm:prSet/>
      <dgm:spPr/>
      <dgm:t>
        <a:bodyPr/>
        <a:lstStyle/>
        <a:p>
          <a:endParaRPr lang="en-US"/>
        </a:p>
      </dgm:t>
    </dgm:pt>
    <dgm:pt modelId="{1E5463F3-04F9-40FD-BD06-AD32FE1CA486}" type="sibTrans" cxnId="{49CFBF76-6518-40BF-90FE-ED16711FB27F}">
      <dgm:prSet/>
      <dgm:spPr/>
      <dgm:t>
        <a:bodyPr/>
        <a:lstStyle/>
        <a:p>
          <a:endParaRPr lang="en-US"/>
        </a:p>
      </dgm:t>
    </dgm:pt>
    <dgm:pt modelId="{4208B2D8-97F7-CF4F-952E-5ECF94E7FD02}" type="asst">
      <dgm:prSet custT="1"/>
      <dgm:spPr/>
      <dgm:t>
        <a:bodyPr/>
        <a:lstStyle/>
        <a:p>
          <a:r>
            <a:rPr lang="en-US" sz="1600" dirty="0">
              <a:latin typeface="Times New Roman" charset="0"/>
              <a:ea typeface="Times New Roman" charset="0"/>
              <a:cs typeface="Times New Roman" charset="0"/>
            </a:rPr>
            <a:t>Physical Therapy and Rehabilitation Science</a:t>
          </a:r>
        </a:p>
      </dgm:t>
    </dgm:pt>
    <dgm:pt modelId="{2710D9F5-89DC-9743-849A-1EE94799D148}" type="parTrans" cxnId="{24AD0805-89AD-FF47-8098-A80A8B38B40F}">
      <dgm:prSet/>
      <dgm:spPr/>
      <dgm:t>
        <a:bodyPr/>
        <a:lstStyle/>
        <a:p>
          <a:endParaRPr lang="en-US"/>
        </a:p>
      </dgm:t>
    </dgm:pt>
    <dgm:pt modelId="{FC4C7B9C-0BFC-5043-BE12-75DBD53E2702}" type="sibTrans" cxnId="{24AD0805-89AD-FF47-8098-A80A8B38B40F}">
      <dgm:prSet/>
      <dgm:spPr/>
      <dgm:t>
        <a:bodyPr/>
        <a:lstStyle/>
        <a:p>
          <a:endParaRPr lang="en-US"/>
        </a:p>
      </dgm:t>
    </dgm:pt>
    <dgm:pt modelId="{51F32883-04F2-B648-BD2F-2DD9FF998BF4}">
      <dgm:prSet custT="1"/>
      <dgm:spPr/>
      <dgm:t>
        <a:bodyPr/>
        <a:lstStyle/>
        <a:p>
          <a:r>
            <a:rPr lang="en-US" sz="1100" dirty="0">
              <a:latin typeface="Times New Roman" charset="0"/>
              <a:ea typeface="Times New Roman" charset="0"/>
              <a:cs typeface="Times New Roman" charset="0"/>
            </a:rPr>
            <a:t>Undergraduate program-</a:t>
          </a:r>
        </a:p>
        <a:p>
          <a:r>
            <a:rPr lang="en-US" sz="1100" dirty="0">
              <a:latin typeface="Times New Roman" charset="0"/>
              <a:ea typeface="Times New Roman" charset="0"/>
              <a:cs typeface="Times New Roman" charset="0"/>
            </a:rPr>
            <a:t>Biomedical Science Program</a:t>
          </a:r>
        </a:p>
      </dgm:t>
    </dgm:pt>
    <dgm:pt modelId="{D7C51D38-0160-B84D-82F0-267FA814145A}" type="parTrans" cxnId="{E2FF846A-0499-4E4E-921C-6DB8BFBF36BA}">
      <dgm:prSet/>
      <dgm:spPr/>
      <dgm:t>
        <a:bodyPr/>
        <a:lstStyle/>
        <a:p>
          <a:endParaRPr lang="en-US"/>
        </a:p>
      </dgm:t>
    </dgm:pt>
    <dgm:pt modelId="{AE720A93-B981-5A41-8627-CBA1D7466CC3}" type="sibTrans" cxnId="{E2FF846A-0499-4E4E-921C-6DB8BFBF36BA}">
      <dgm:prSet/>
      <dgm:spPr/>
      <dgm:t>
        <a:bodyPr/>
        <a:lstStyle/>
        <a:p>
          <a:endParaRPr lang="en-US"/>
        </a:p>
      </dgm:t>
    </dgm:pt>
    <dgm:pt modelId="{5BB6BF62-CB04-B842-B8F9-BAEACD13BE47}">
      <dgm:prSet custT="1"/>
      <dgm:spPr>
        <a:solidFill>
          <a:schemeClr val="bg1"/>
        </a:solidFill>
      </dgm:spPr>
      <dgm:t>
        <a:bodyPr/>
        <a:lstStyle/>
        <a:p>
          <a:r>
            <a:rPr lang="en-US" sz="1200" dirty="0">
              <a:latin typeface="Times New Roman" charset="0"/>
              <a:ea typeface="Times New Roman" charset="0"/>
              <a:cs typeface="Times New Roman" charset="0"/>
            </a:rPr>
            <a:t>Masters programs</a:t>
          </a:r>
        </a:p>
      </dgm:t>
    </dgm:pt>
    <dgm:pt modelId="{6804CD40-36CD-0245-BC72-E25C9C5B9E78}" type="parTrans" cxnId="{6F5D6D21-70BB-7F4E-A913-0913F9BE38E1}">
      <dgm:prSet/>
      <dgm:spPr/>
      <dgm:t>
        <a:bodyPr/>
        <a:lstStyle/>
        <a:p>
          <a:endParaRPr lang="en-US"/>
        </a:p>
      </dgm:t>
    </dgm:pt>
    <dgm:pt modelId="{9F0F176D-679E-804B-A08A-A36A2851D7B0}" type="sibTrans" cxnId="{6F5D6D21-70BB-7F4E-A913-0913F9BE38E1}">
      <dgm:prSet/>
      <dgm:spPr/>
      <dgm:t>
        <a:bodyPr/>
        <a:lstStyle/>
        <a:p>
          <a:endParaRPr lang="en-US"/>
        </a:p>
      </dgm:t>
    </dgm:pt>
    <dgm:pt modelId="{6F595D64-C337-CA48-82E7-71ACD02E1F8B}">
      <dgm:prSet custT="1"/>
      <dgm:spPr/>
      <dgm:t>
        <a:bodyPr/>
        <a:lstStyle/>
        <a:p>
          <a:r>
            <a:rPr lang="en-US" sz="1100" dirty="0">
              <a:latin typeface="Times New Roman" charset="0"/>
              <a:ea typeface="Times New Roman" charset="0"/>
              <a:cs typeface="Times New Roman" charset="0"/>
            </a:rPr>
            <a:t>Undergraduate program-</a:t>
          </a:r>
        </a:p>
        <a:p>
          <a:r>
            <a:rPr lang="en-US" sz="1100" dirty="0">
              <a:latin typeface="Times New Roman" charset="0"/>
              <a:ea typeface="Times New Roman" charset="0"/>
              <a:cs typeface="Times New Roman" charset="0"/>
            </a:rPr>
            <a:t>Public Health Program</a:t>
          </a:r>
        </a:p>
      </dgm:t>
    </dgm:pt>
    <dgm:pt modelId="{934C1D27-072B-5942-8B16-CB6275C1339C}" type="parTrans" cxnId="{ECBEC29B-E324-2E48-9081-4F33C024F425}">
      <dgm:prSet/>
      <dgm:spPr/>
      <dgm:t>
        <a:bodyPr/>
        <a:lstStyle/>
        <a:p>
          <a:endParaRPr lang="en-US"/>
        </a:p>
      </dgm:t>
    </dgm:pt>
    <dgm:pt modelId="{C40C9592-FD17-9440-B62F-46E95B8EBFEA}" type="sibTrans" cxnId="{ECBEC29B-E324-2E48-9081-4F33C024F425}">
      <dgm:prSet/>
      <dgm:spPr/>
      <dgm:t>
        <a:bodyPr/>
        <a:lstStyle/>
        <a:p>
          <a:endParaRPr lang="en-US"/>
        </a:p>
      </dgm:t>
    </dgm:pt>
    <dgm:pt modelId="{6BCF7079-97C6-F942-993F-AD80E60390ED}">
      <dgm:prSet custT="1"/>
      <dgm:spPr>
        <a:solidFill>
          <a:srgbClr val="9779D3">
            <a:alpha val="90000"/>
          </a:srgbClr>
        </a:solidFill>
      </dgm:spPr>
      <dgm:t>
        <a:bodyPr/>
        <a:lstStyle/>
        <a:p>
          <a:r>
            <a:rPr lang="en-US" sz="1100" b="1" dirty="0">
              <a:solidFill>
                <a:schemeClr val="tx1"/>
              </a:solidFill>
              <a:latin typeface="Times New Roman" charset="0"/>
              <a:ea typeface="Times New Roman" charset="0"/>
              <a:cs typeface="Times New Roman" charset="0"/>
            </a:rPr>
            <a:t>Master of Public Health (MPH)</a:t>
          </a:r>
        </a:p>
        <a:p>
          <a:r>
            <a:rPr lang="en-US" sz="1100" b="1" dirty="0">
              <a:solidFill>
                <a:schemeClr val="bg1"/>
              </a:solidFill>
              <a:latin typeface="Times New Roman" charset="0"/>
              <a:ea typeface="Times New Roman" charset="0"/>
              <a:cs typeface="Times New Roman" charset="0"/>
            </a:rPr>
            <a:t>Launched Fall-2015</a:t>
          </a:r>
          <a:r>
            <a:rPr lang="en-US" sz="1100" b="1" baseline="0" dirty="0">
              <a:solidFill>
                <a:schemeClr val="bg1"/>
              </a:solidFill>
              <a:latin typeface="Times New Roman" charset="0"/>
              <a:ea typeface="Times New Roman" charset="0"/>
              <a:cs typeface="Times New Roman" charset="0"/>
            </a:rPr>
            <a:t> </a:t>
          </a:r>
          <a:r>
            <a:rPr lang="en-US" sz="1100" b="1" dirty="0">
              <a:solidFill>
                <a:schemeClr val="tx1"/>
              </a:solidFill>
              <a:latin typeface="Times New Roman" charset="0"/>
              <a:ea typeface="Times New Roman" charset="0"/>
              <a:cs typeface="Times New Roman" charset="0"/>
            </a:rPr>
            <a:t> </a:t>
          </a:r>
        </a:p>
      </dgm:t>
    </dgm:pt>
    <dgm:pt modelId="{571723BE-3D6E-D44B-B30B-71035926EADB}" type="parTrans" cxnId="{CB2D0A65-36FB-9144-8134-7D0EF34CE261}">
      <dgm:prSet/>
      <dgm:spPr/>
      <dgm:t>
        <a:bodyPr/>
        <a:lstStyle/>
        <a:p>
          <a:endParaRPr lang="en-US"/>
        </a:p>
      </dgm:t>
    </dgm:pt>
    <dgm:pt modelId="{3CF4C581-FD3B-A348-B84E-3BD9050D4B8A}" type="sibTrans" cxnId="{CB2D0A65-36FB-9144-8134-7D0EF34CE261}">
      <dgm:prSet/>
      <dgm:spPr/>
      <dgm:t>
        <a:bodyPr/>
        <a:lstStyle/>
        <a:p>
          <a:endParaRPr lang="en-US"/>
        </a:p>
      </dgm:t>
    </dgm:pt>
    <dgm:pt modelId="{BBC73AF6-E1E2-AE4E-B51F-C3FA0771C315}">
      <dgm:prSet custT="1"/>
      <dgm:spPr/>
      <dgm:t>
        <a:bodyPr/>
        <a:lstStyle/>
        <a:p>
          <a:r>
            <a:rPr lang="en-US" sz="1100" dirty="0">
              <a:latin typeface="Times New Roman" charset="0"/>
              <a:ea typeface="Times New Roman" charset="0"/>
              <a:cs typeface="Times New Roman" charset="0"/>
            </a:rPr>
            <a:t>Undergraduate program-</a:t>
          </a:r>
        </a:p>
        <a:p>
          <a:r>
            <a:rPr lang="en-US" sz="1100" dirty="0">
              <a:latin typeface="Times New Roman" charset="0"/>
              <a:ea typeface="Times New Roman" charset="0"/>
              <a:cs typeface="Times New Roman" charset="0"/>
            </a:rPr>
            <a:t>Human Nutrition</a:t>
          </a:r>
          <a:r>
            <a:rPr lang="en-US" sz="1100" baseline="0" dirty="0">
              <a:latin typeface="Times New Roman" charset="0"/>
              <a:ea typeface="Times New Roman" charset="0"/>
              <a:cs typeface="Times New Roman" charset="0"/>
            </a:rPr>
            <a:t> Program</a:t>
          </a:r>
          <a:endParaRPr lang="en-US" sz="1100" dirty="0">
            <a:latin typeface="Times New Roman" charset="0"/>
            <a:ea typeface="Times New Roman" charset="0"/>
            <a:cs typeface="Times New Roman" charset="0"/>
          </a:endParaRPr>
        </a:p>
      </dgm:t>
    </dgm:pt>
    <dgm:pt modelId="{03BF60B5-1389-9F4B-AFF8-F862CA29105E}" type="parTrans" cxnId="{5527C3C8-09B9-6048-9DED-4C3D7499228B}">
      <dgm:prSet/>
      <dgm:spPr/>
      <dgm:t>
        <a:bodyPr/>
        <a:lstStyle/>
        <a:p>
          <a:endParaRPr lang="en-US"/>
        </a:p>
      </dgm:t>
    </dgm:pt>
    <dgm:pt modelId="{83967CB4-EACA-BE48-ADB2-10D8EE2F8E7D}" type="sibTrans" cxnId="{5527C3C8-09B9-6048-9DED-4C3D7499228B}">
      <dgm:prSet/>
      <dgm:spPr/>
      <dgm:t>
        <a:bodyPr/>
        <a:lstStyle/>
        <a:p>
          <a:endParaRPr lang="en-US"/>
        </a:p>
      </dgm:t>
    </dgm:pt>
    <dgm:pt modelId="{FC42B4C9-D617-8E42-8476-9C2684414D77}">
      <dgm:prSet custT="1"/>
      <dgm:spPr/>
      <dgm:t>
        <a:bodyPr/>
        <a:lstStyle/>
        <a:p>
          <a:r>
            <a:rPr lang="en-US" sz="1100" dirty="0">
              <a:latin typeface="Times New Roman" charset="0"/>
              <a:ea typeface="Times New Roman" charset="0"/>
              <a:cs typeface="Times New Roman" charset="0"/>
            </a:rPr>
            <a:t>Undergraduate program-</a:t>
          </a:r>
        </a:p>
        <a:p>
          <a:r>
            <a:rPr lang="en-US" sz="1100" dirty="0">
              <a:latin typeface="Times New Roman" charset="0"/>
              <a:ea typeface="Times New Roman" charset="0"/>
              <a:cs typeface="Times New Roman" charset="0"/>
            </a:rPr>
            <a:t>Physical Therapy Program</a:t>
          </a:r>
        </a:p>
      </dgm:t>
    </dgm:pt>
    <dgm:pt modelId="{E5A1AEB4-AD74-E146-B09C-3508A789B66F}" type="parTrans" cxnId="{E5875F85-11DA-0D4B-B9CF-7C45BFAE2B52}">
      <dgm:prSet/>
      <dgm:spPr/>
      <dgm:t>
        <a:bodyPr/>
        <a:lstStyle/>
        <a:p>
          <a:endParaRPr lang="en-US"/>
        </a:p>
      </dgm:t>
    </dgm:pt>
    <dgm:pt modelId="{3FCA71A3-85AF-414E-B6B6-E17E726C5D72}" type="sibTrans" cxnId="{E5875F85-11DA-0D4B-B9CF-7C45BFAE2B52}">
      <dgm:prSet/>
      <dgm:spPr/>
      <dgm:t>
        <a:bodyPr/>
        <a:lstStyle/>
        <a:p>
          <a:endParaRPr lang="en-US"/>
        </a:p>
      </dgm:t>
    </dgm:pt>
    <dgm:pt modelId="{F9E06331-1B0D-5646-826B-7828AD593E05}">
      <dgm:prSet custT="1"/>
      <dgm:spPr>
        <a:solidFill>
          <a:srgbClr val="9779D3">
            <a:alpha val="90000"/>
          </a:srgbClr>
        </a:solidFill>
      </dgm:spPr>
      <dgm:t>
        <a:bodyPr/>
        <a:lstStyle/>
        <a:p>
          <a:r>
            <a:rPr lang="en-US" sz="1200" b="1" dirty="0">
              <a:solidFill>
                <a:schemeClr val="tx1"/>
              </a:solidFill>
              <a:latin typeface="Times New Roman" charset="0"/>
              <a:ea typeface="Times New Roman" charset="0"/>
              <a:cs typeface="Times New Roman" charset="0"/>
            </a:rPr>
            <a:t>Master of Science in Biomedical Sciences</a:t>
          </a:r>
        </a:p>
        <a:p>
          <a:r>
            <a:rPr lang="en-US" sz="1100" b="1" dirty="0">
              <a:solidFill>
                <a:schemeClr val="bg1"/>
              </a:solidFill>
              <a:latin typeface="Times New Roman" charset="0"/>
              <a:ea typeface="Times New Roman" charset="0"/>
              <a:cs typeface="Times New Roman" charset="0"/>
            </a:rPr>
            <a:t>Launched Fall-2012</a:t>
          </a:r>
          <a:r>
            <a:rPr lang="en-US" sz="1100" b="1" baseline="0" dirty="0">
              <a:solidFill>
                <a:schemeClr val="bg1"/>
              </a:solidFill>
              <a:latin typeface="Times New Roman" charset="0"/>
              <a:ea typeface="Times New Roman" charset="0"/>
              <a:cs typeface="Times New Roman" charset="0"/>
            </a:rPr>
            <a:t> </a:t>
          </a:r>
          <a:r>
            <a:rPr lang="en-US" sz="1100" b="1" dirty="0">
              <a:solidFill>
                <a:schemeClr val="tx1"/>
              </a:solidFill>
              <a:latin typeface="Times New Roman" charset="0"/>
              <a:ea typeface="Times New Roman" charset="0"/>
              <a:cs typeface="Times New Roman" charset="0"/>
            </a:rPr>
            <a:t> </a:t>
          </a:r>
          <a:endParaRPr lang="en-US" sz="1050" dirty="0">
            <a:solidFill>
              <a:schemeClr val="tx1"/>
            </a:solidFill>
          </a:endParaRPr>
        </a:p>
      </dgm:t>
    </dgm:pt>
    <dgm:pt modelId="{66D28E6D-6642-5C4B-B02C-2FFAFF4A1B33}" type="parTrans" cxnId="{A1392C3F-D8B3-BC44-A2EF-5E0B4A3885DD}">
      <dgm:prSet/>
      <dgm:spPr/>
      <dgm:t>
        <a:bodyPr/>
        <a:lstStyle/>
        <a:p>
          <a:endParaRPr lang="en-US"/>
        </a:p>
      </dgm:t>
    </dgm:pt>
    <dgm:pt modelId="{52DAAAAF-BD46-0F4E-B6A8-D7F904F4D8E4}" type="sibTrans" cxnId="{A1392C3F-D8B3-BC44-A2EF-5E0B4A3885DD}">
      <dgm:prSet/>
      <dgm:spPr/>
      <dgm:t>
        <a:bodyPr/>
        <a:lstStyle/>
        <a:p>
          <a:endParaRPr lang="en-US"/>
        </a:p>
      </dgm:t>
    </dgm:pt>
    <dgm:pt modelId="{6EC10978-D902-F740-B0AA-9FFE93CFF350}">
      <dgm:prSet custT="1"/>
      <dgm:spPr>
        <a:solidFill>
          <a:srgbClr val="9779D3">
            <a:alpha val="90000"/>
          </a:srgbClr>
        </a:solidFill>
      </dgm:spPr>
      <dgm:t>
        <a:bodyPr/>
        <a:lstStyle/>
        <a:p>
          <a:r>
            <a:rPr lang="en-US" sz="1200" b="1" dirty="0">
              <a:solidFill>
                <a:schemeClr val="tx1"/>
              </a:solidFill>
              <a:latin typeface="Times New Roman" charset="0"/>
              <a:ea typeface="Times New Roman" charset="0"/>
              <a:cs typeface="Times New Roman" charset="0"/>
            </a:rPr>
            <a:t>Master of Science in Genetic Counselling (MSc)</a:t>
          </a:r>
        </a:p>
        <a:p>
          <a:r>
            <a:rPr lang="en-US" sz="1050" b="1" dirty="0">
              <a:solidFill>
                <a:schemeClr val="bg1"/>
              </a:solidFill>
              <a:latin typeface="Times New Roman" charset="0"/>
              <a:ea typeface="Times New Roman" charset="0"/>
              <a:cs typeface="Times New Roman" charset="0"/>
            </a:rPr>
            <a:t>Launched Fall-2018</a:t>
          </a:r>
          <a:r>
            <a:rPr lang="en-US" sz="1050" b="1" baseline="0" dirty="0">
              <a:solidFill>
                <a:schemeClr val="bg1"/>
              </a:solidFill>
              <a:latin typeface="Times New Roman" charset="0"/>
              <a:ea typeface="Times New Roman" charset="0"/>
              <a:cs typeface="Times New Roman" charset="0"/>
            </a:rPr>
            <a:t> </a:t>
          </a:r>
          <a:r>
            <a:rPr lang="en-US" sz="1050" b="1" dirty="0">
              <a:solidFill>
                <a:schemeClr val="tx1"/>
              </a:solidFill>
              <a:latin typeface="Times New Roman" charset="0"/>
              <a:ea typeface="Times New Roman" charset="0"/>
              <a:cs typeface="Times New Roman" charset="0"/>
            </a:rPr>
            <a:t> </a:t>
          </a:r>
          <a:endParaRPr lang="en-US" sz="1050" dirty="0">
            <a:solidFill>
              <a:schemeClr val="tx1"/>
            </a:solidFill>
          </a:endParaRPr>
        </a:p>
      </dgm:t>
    </dgm:pt>
    <dgm:pt modelId="{2D41B89F-D90E-EE46-B4AF-68AB5A993A03}" type="parTrans" cxnId="{7713C5A7-6729-D246-9F5E-C35B11C8C2BE}">
      <dgm:prSet/>
      <dgm:spPr/>
      <dgm:t>
        <a:bodyPr/>
        <a:lstStyle/>
        <a:p>
          <a:endParaRPr lang="en-US"/>
        </a:p>
      </dgm:t>
    </dgm:pt>
    <dgm:pt modelId="{4A5FE057-0EDA-234A-8457-253A961A66BA}" type="sibTrans" cxnId="{7713C5A7-6729-D246-9F5E-C35B11C8C2BE}">
      <dgm:prSet/>
      <dgm:spPr/>
      <dgm:t>
        <a:bodyPr/>
        <a:lstStyle/>
        <a:p>
          <a:endParaRPr lang="en-US"/>
        </a:p>
      </dgm:t>
    </dgm:pt>
    <dgm:pt modelId="{917292DC-800B-5941-B77E-BF4A1EF2012A}">
      <dgm:prSet custT="1"/>
      <dgm:spPr/>
      <dgm:t>
        <a:bodyPr/>
        <a:lstStyle/>
        <a:p>
          <a:r>
            <a:rPr lang="en-US" sz="1800" dirty="0">
              <a:latin typeface="Times New Roman" charset="0"/>
              <a:ea typeface="Times New Roman" charset="0"/>
              <a:cs typeface="Times New Roman" charset="0"/>
            </a:rPr>
            <a:t>College of Dental Medicine</a:t>
          </a:r>
        </a:p>
      </dgm:t>
    </dgm:pt>
    <dgm:pt modelId="{62EEE7C7-FC65-154B-8A69-DF43D040B3EB}" type="parTrans" cxnId="{FCFF8D96-15F4-164F-914E-C03F38397231}">
      <dgm:prSet/>
      <dgm:spPr/>
      <dgm:t>
        <a:bodyPr/>
        <a:lstStyle/>
        <a:p>
          <a:endParaRPr lang="en-US"/>
        </a:p>
      </dgm:t>
    </dgm:pt>
    <dgm:pt modelId="{073B2DF5-850D-2A49-A0E7-DBE5ED4134BA}" type="sibTrans" cxnId="{FCFF8D96-15F4-164F-914E-C03F38397231}">
      <dgm:prSet/>
      <dgm:spPr/>
      <dgm:t>
        <a:bodyPr/>
        <a:lstStyle/>
        <a:p>
          <a:endParaRPr lang="en-US"/>
        </a:p>
      </dgm:t>
    </dgm:pt>
    <dgm:pt modelId="{414317D0-967C-9848-B531-63C9F3B8EF50}">
      <dgm:prSet custT="1"/>
      <dgm:spPr>
        <a:solidFill>
          <a:srgbClr val="9677D2">
            <a:alpha val="90000"/>
          </a:srgbClr>
        </a:solidFill>
      </dgm:spPr>
      <dgm:t>
        <a:bodyPr/>
        <a:lstStyle/>
        <a:p>
          <a:r>
            <a:rPr lang="en-US" sz="1100" b="1" dirty="0">
              <a:latin typeface="Times New Roman" charset="0"/>
              <a:ea typeface="Times New Roman" charset="0"/>
              <a:cs typeface="Times New Roman" charset="0"/>
            </a:rPr>
            <a:t>Master’s of Science in Human Nutrition</a:t>
          </a:r>
          <a:r>
            <a:rPr lang="en-US" sz="1100" b="1" baseline="0" dirty="0">
              <a:latin typeface="Times New Roman" charset="0"/>
              <a:ea typeface="Times New Roman" charset="0"/>
              <a:cs typeface="Times New Roman" charset="0"/>
            </a:rPr>
            <a:t> (MSc)</a:t>
          </a:r>
        </a:p>
        <a:p>
          <a:r>
            <a:rPr lang="en-US" sz="1100" b="1" dirty="0">
              <a:solidFill>
                <a:schemeClr val="bg1"/>
              </a:solidFill>
              <a:latin typeface="Times New Roman" charset="0"/>
              <a:ea typeface="Times New Roman" charset="0"/>
              <a:cs typeface="Times New Roman" charset="0"/>
            </a:rPr>
            <a:t>To be launched</a:t>
          </a:r>
        </a:p>
        <a:p>
          <a:r>
            <a:rPr lang="en-US" sz="1100" b="1" dirty="0">
              <a:solidFill>
                <a:schemeClr val="bg1"/>
              </a:solidFill>
              <a:latin typeface="Times New Roman" charset="0"/>
              <a:ea typeface="Times New Roman" charset="0"/>
              <a:cs typeface="Times New Roman" charset="0"/>
            </a:rPr>
            <a:t> Fall-2021</a:t>
          </a:r>
          <a:r>
            <a:rPr lang="en-US" sz="1100" b="1" baseline="0" dirty="0">
              <a:solidFill>
                <a:schemeClr val="bg1"/>
              </a:solidFill>
              <a:latin typeface="Times New Roman" charset="0"/>
              <a:ea typeface="Times New Roman" charset="0"/>
              <a:cs typeface="Times New Roman" charset="0"/>
            </a:rPr>
            <a:t> </a:t>
          </a:r>
          <a:r>
            <a:rPr lang="en-US" sz="1100" b="1" dirty="0">
              <a:solidFill>
                <a:schemeClr val="tx1"/>
              </a:solidFill>
              <a:latin typeface="Times New Roman" charset="0"/>
              <a:ea typeface="Times New Roman" charset="0"/>
              <a:cs typeface="Times New Roman" charset="0"/>
            </a:rPr>
            <a:t> </a:t>
          </a:r>
          <a:endParaRPr lang="en-US" sz="1100" b="1" dirty="0">
            <a:latin typeface="Times New Roman" charset="0"/>
            <a:ea typeface="Times New Roman" charset="0"/>
            <a:cs typeface="Times New Roman" charset="0"/>
          </a:endParaRPr>
        </a:p>
      </dgm:t>
    </dgm:pt>
    <dgm:pt modelId="{0A95A4F1-D40B-8E4F-997D-C3E1C2F87BBF}" type="parTrans" cxnId="{42A06DAD-E008-744A-9696-C717ECF92F13}">
      <dgm:prSet/>
      <dgm:spPr/>
      <dgm:t>
        <a:bodyPr/>
        <a:lstStyle/>
        <a:p>
          <a:endParaRPr lang="en-US"/>
        </a:p>
      </dgm:t>
    </dgm:pt>
    <dgm:pt modelId="{82B7761D-A443-C040-85B1-BF9B0A58CC60}" type="sibTrans" cxnId="{42A06DAD-E008-744A-9696-C717ECF92F13}">
      <dgm:prSet/>
      <dgm:spPr/>
      <dgm:t>
        <a:bodyPr/>
        <a:lstStyle/>
        <a:p>
          <a:endParaRPr lang="en-US"/>
        </a:p>
      </dgm:t>
    </dgm:pt>
    <dgm:pt modelId="{6DFE15FA-84AB-46D6-A07C-34F94296A9FE}">
      <dgm:prSet custT="1"/>
      <dgm:spPr>
        <a:solidFill>
          <a:srgbClr val="9779D3">
            <a:alpha val="90000"/>
          </a:srgbClr>
        </a:solidFill>
      </dgm:spPr>
      <dgm:t>
        <a:bodyPr/>
        <a:lstStyle/>
        <a:p>
          <a:r>
            <a:rPr lang="en-US" sz="1100" b="1" dirty="0">
              <a:latin typeface="Times New Roman" panose="02020603050405020304" pitchFamily="18" charset="0"/>
              <a:cs typeface="Times New Roman" panose="02020603050405020304" pitchFamily="18" charset="0"/>
            </a:rPr>
            <a:t>PhD program in Biomedical Sciences</a:t>
          </a:r>
        </a:p>
        <a:p>
          <a:r>
            <a:rPr lang="en-US" sz="1100" b="1" dirty="0">
              <a:solidFill>
                <a:schemeClr val="bg1"/>
              </a:solidFill>
              <a:latin typeface="Times New Roman" charset="0"/>
              <a:ea typeface="Times New Roman" charset="0"/>
              <a:cs typeface="Times New Roman" charset="0"/>
            </a:rPr>
            <a:t>Launched Fall-2018</a:t>
          </a:r>
          <a:r>
            <a:rPr lang="en-US" sz="1100" b="1" baseline="0" dirty="0">
              <a:solidFill>
                <a:schemeClr val="bg1"/>
              </a:solidFill>
              <a:latin typeface="Times New Roman" charset="0"/>
              <a:ea typeface="Times New Roman" charset="0"/>
              <a:cs typeface="Times New Roman" charset="0"/>
            </a:rPr>
            <a:t> </a:t>
          </a:r>
          <a:r>
            <a:rPr lang="en-US" sz="1100" b="1" dirty="0">
              <a:solidFill>
                <a:schemeClr val="tx1"/>
              </a:solidFill>
              <a:latin typeface="Times New Roman" charset="0"/>
              <a:ea typeface="Times New Roman" charset="0"/>
              <a:cs typeface="Times New Roman" charset="0"/>
            </a:rPr>
            <a:t> </a:t>
          </a:r>
          <a:endParaRPr lang="en-US" sz="1100" b="1" dirty="0">
            <a:latin typeface="Times New Roman" panose="02020603050405020304" pitchFamily="18" charset="0"/>
            <a:cs typeface="Times New Roman" panose="02020603050405020304" pitchFamily="18" charset="0"/>
          </a:endParaRPr>
        </a:p>
      </dgm:t>
    </dgm:pt>
    <dgm:pt modelId="{50467312-16E6-4A04-89D7-A99658808B48}" type="parTrans" cxnId="{CD36D16A-2E92-417E-B41F-F24796F09EEA}">
      <dgm:prSet/>
      <dgm:spPr/>
      <dgm:t>
        <a:bodyPr/>
        <a:lstStyle/>
        <a:p>
          <a:endParaRPr lang="en-US"/>
        </a:p>
      </dgm:t>
    </dgm:pt>
    <dgm:pt modelId="{EE25EB30-ABA3-4416-A08F-B42C02A095ED}" type="sibTrans" cxnId="{CD36D16A-2E92-417E-B41F-F24796F09EEA}">
      <dgm:prSet/>
      <dgm:spPr/>
      <dgm:t>
        <a:bodyPr/>
        <a:lstStyle/>
        <a:p>
          <a:endParaRPr lang="en-US"/>
        </a:p>
      </dgm:t>
    </dgm:pt>
    <dgm:pt modelId="{F36C443D-6F7A-4B90-AFF9-2893F4767908}" type="pres">
      <dgm:prSet presAssocID="{CCC5E68C-532B-42F9-AD9F-66AF5F83CF56}" presName="hierChild1" presStyleCnt="0">
        <dgm:presLayoutVars>
          <dgm:chPref val="1"/>
          <dgm:dir/>
          <dgm:animOne val="branch"/>
          <dgm:animLvl val="lvl"/>
          <dgm:resizeHandles/>
        </dgm:presLayoutVars>
      </dgm:prSet>
      <dgm:spPr/>
      <dgm:t>
        <a:bodyPr/>
        <a:lstStyle/>
        <a:p>
          <a:endParaRPr lang="en-US"/>
        </a:p>
      </dgm:t>
    </dgm:pt>
    <dgm:pt modelId="{B2546E8F-BDAE-45A8-8C96-05E7AA16A816}" type="pres">
      <dgm:prSet presAssocID="{E52FEFE0-C047-4FE2-8850-4E3D85BDB68A}" presName="hierRoot1" presStyleCnt="0"/>
      <dgm:spPr/>
    </dgm:pt>
    <dgm:pt modelId="{8C283C34-4E13-4E73-88E4-0302436154A6}" type="pres">
      <dgm:prSet presAssocID="{E52FEFE0-C047-4FE2-8850-4E3D85BDB68A}" presName="composite" presStyleCnt="0"/>
      <dgm:spPr/>
    </dgm:pt>
    <dgm:pt modelId="{8D6DF4A6-D4DE-49AA-8C04-768E6CE277C0}" type="pres">
      <dgm:prSet presAssocID="{E52FEFE0-C047-4FE2-8850-4E3D85BDB68A}" presName="background" presStyleLbl="node0" presStyleIdx="0" presStyleCnt="1"/>
      <dgm:spPr/>
    </dgm:pt>
    <dgm:pt modelId="{C0CC92C6-F98A-4B1A-984E-2628BC36ACB4}" type="pres">
      <dgm:prSet presAssocID="{E52FEFE0-C047-4FE2-8850-4E3D85BDB68A}" presName="text" presStyleLbl="fgAcc0" presStyleIdx="0" presStyleCnt="1">
        <dgm:presLayoutVars>
          <dgm:chPref val="3"/>
        </dgm:presLayoutVars>
      </dgm:prSet>
      <dgm:spPr/>
      <dgm:t>
        <a:bodyPr/>
        <a:lstStyle/>
        <a:p>
          <a:endParaRPr lang="en-US"/>
        </a:p>
      </dgm:t>
    </dgm:pt>
    <dgm:pt modelId="{4B3CA10D-11E7-4D3B-9849-084CAD6AD55D}" type="pres">
      <dgm:prSet presAssocID="{E52FEFE0-C047-4FE2-8850-4E3D85BDB68A}" presName="hierChild2" presStyleCnt="0"/>
      <dgm:spPr/>
    </dgm:pt>
    <dgm:pt modelId="{5F0453A8-8E6B-48F2-90F0-A8935EC075EB}" type="pres">
      <dgm:prSet presAssocID="{1AE9F7FC-29F0-449C-87E5-43DE7422330B}" presName="Name10" presStyleLbl="parChTrans1D2" presStyleIdx="0" presStyleCnt="4"/>
      <dgm:spPr/>
      <dgm:t>
        <a:bodyPr/>
        <a:lstStyle/>
        <a:p>
          <a:endParaRPr lang="en-US"/>
        </a:p>
      </dgm:t>
    </dgm:pt>
    <dgm:pt modelId="{4436EBDA-1820-4132-B9B1-48ADEE6E31A0}" type="pres">
      <dgm:prSet presAssocID="{FE2ED3B0-C88E-478C-B044-34CA1B506A79}" presName="hierRoot2" presStyleCnt="0"/>
      <dgm:spPr/>
    </dgm:pt>
    <dgm:pt modelId="{538C11C3-7697-4E60-8009-0EA03AC24DDA}" type="pres">
      <dgm:prSet presAssocID="{FE2ED3B0-C88E-478C-B044-34CA1B506A79}" presName="composite2" presStyleCnt="0"/>
      <dgm:spPr/>
    </dgm:pt>
    <dgm:pt modelId="{0101A434-E7E1-4741-A8B6-48A7EE6AFEDF}" type="pres">
      <dgm:prSet presAssocID="{FE2ED3B0-C88E-478C-B044-34CA1B506A79}" presName="background2" presStyleLbl="node2" presStyleIdx="0" presStyleCnt="4"/>
      <dgm:spPr/>
    </dgm:pt>
    <dgm:pt modelId="{CD660A90-B7AD-4CE1-AB5B-A829658A121E}" type="pres">
      <dgm:prSet presAssocID="{FE2ED3B0-C88E-478C-B044-34CA1B506A79}" presName="text2" presStyleLbl="fgAcc2" presStyleIdx="0" presStyleCnt="4">
        <dgm:presLayoutVars>
          <dgm:chPref val="3"/>
        </dgm:presLayoutVars>
      </dgm:prSet>
      <dgm:spPr/>
      <dgm:t>
        <a:bodyPr/>
        <a:lstStyle/>
        <a:p>
          <a:endParaRPr lang="en-US"/>
        </a:p>
      </dgm:t>
    </dgm:pt>
    <dgm:pt modelId="{01C22A2C-D22C-462F-BF41-A960DCF5E649}" type="pres">
      <dgm:prSet presAssocID="{FE2ED3B0-C88E-478C-B044-34CA1B506A79}" presName="hierChild3" presStyleCnt="0"/>
      <dgm:spPr/>
    </dgm:pt>
    <dgm:pt modelId="{FEBA5106-7C6A-4B57-AF0F-FC6AF44B9FF5}" type="pres">
      <dgm:prSet presAssocID="{27904737-D99C-4CD3-88EE-A5EF2BDAF172}" presName="Name10" presStyleLbl="parChTrans1D2" presStyleIdx="1" presStyleCnt="4"/>
      <dgm:spPr/>
      <dgm:t>
        <a:bodyPr/>
        <a:lstStyle/>
        <a:p>
          <a:endParaRPr lang="en-US"/>
        </a:p>
      </dgm:t>
    </dgm:pt>
    <dgm:pt modelId="{65CF0972-A5E8-469E-AAF2-4955242539A9}" type="pres">
      <dgm:prSet presAssocID="{33CC76B6-FAA7-45F0-8BB8-C180FE7B2AE8}" presName="hierRoot2" presStyleCnt="0"/>
      <dgm:spPr/>
    </dgm:pt>
    <dgm:pt modelId="{D97E20FB-0757-43A6-A87C-0844F829521C}" type="pres">
      <dgm:prSet presAssocID="{33CC76B6-FAA7-45F0-8BB8-C180FE7B2AE8}" presName="composite2" presStyleCnt="0"/>
      <dgm:spPr/>
    </dgm:pt>
    <dgm:pt modelId="{CFC7F2EE-0868-45D0-9870-476E89016FBA}" type="pres">
      <dgm:prSet presAssocID="{33CC76B6-FAA7-45F0-8BB8-C180FE7B2AE8}" presName="background2" presStyleLbl="node2" presStyleIdx="1" presStyleCnt="4"/>
      <dgm:spPr/>
    </dgm:pt>
    <dgm:pt modelId="{46B3D294-F699-456A-BA7B-683E0D7902C7}" type="pres">
      <dgm:prSet presAssocID="{33CC76B6-FAA7-45F0-8BB8-C180FE7B2AE8}" presName="text2" presStyleLbl="fgAcc2" presStyleIdx="1" presStyleCnt="4" custScaleX="120035">
        <dgm:presLayoutVars>
          <dgm:chPref val="3"/>
        </dgm:presLayoutVars>
      </dgm:prSet>
      <dgm:spPr/>
      <dgm:t>
        <a:bodyPr/>
        <a:lstStyle/>
        <a:p>
          <a:endParaRPr lang="en-US"/>
        </a:p>
      </dgm:t>
    </dgm:pt>
    <dgm:pt modelId="{4AD87C43-A58B-4386-B80A-0CB7A9CF215D}" type="pres">
      <dgm:prSet presAssocID="{33CC76B6-FAA7-45F0-8BB8-C180FE7B2AE8}" presName="hierChild3" presStyleCnt="0"/>
      <dgm:spPr/>
    </dgm:pt>
    <dgm:pt modelId="{0CEB95E0-8B35-4757-A371-172B2E428EBF}" type="pres">
      <dgm:prSet presAssocID="{605B40C7-CB7F-47E8-9C7A-06BB280FC067}" presName="Name17" presStyleLbl="parChTrans1D3" presStyleIdx="0" presStyleCnt="4"/>
      <dgm:spPr/>
      <dgm:t>
        <a:bodyPr/>
        <a:lstStyle/>
        <a:p>
          <a:endParaRPr lang="en-US"/>
        </a:p>
      </dgm:t>
    </dgm:pt>
    <dgm:pt modelId="{98A1B339-E63F-4388-B9F4-90A165522319}" type="pres">
      <dgm:prSet presAssocID="{9761AD40-A911-4695-BA7E-9E6506A61372}" presName="hierRoot3" presStyleCnt="0"/>
      <dgm:spPr/>
    </dgm:pt>
    <dgm:pt modelId="{2EE79899-A014-4C9B-A2E8-CD561AF734A3}" type="pres">
      <dgm:prSet presAssocID="{9761AD40-A911-4695-BA7E-9E6506A61372}" presName="composite3" presStyleCnt="0"/>
      <dgm:spPr/>
    </dgm:pt>
    <dgm:pt modelId="{6E13C922-B681-4487-877A-418D7261DDF2}" type="pres">
      <dgm:prSet presAssocID="{9761AD40-A911-4695-BA7E-9E6506A61372}" presName="background3" presStyleLbl="asst2" presStyleIdx="0" presStyleCnt="4"/>
      <dgm:spPr/>
    </dgm:pt>
    <dgm:pt modelId="{C7FE96E9-1045-4ED3-9318-2CA0A37D9D55}" type="pres">
      <dgm:prSet presAssocID="{9761AD40-A911-4695-BA7E-9E6506A61372}" presName="text3" presStyleLbl="fgAcc3" presStyleIdx="0" presStyleCnt="4">
        <dgm:presLayoutVars>
          <dgm:chPref val="3"/>
        </dgm:presLayoutVars>
      </dgm:prSet>
      <dgm:spPr/>
      <dgm:t>
        <a:bodyPr/>
        <a:lstStyle/>
        <a:p>
          <a:endParaRPr lang="en-US"/>
        </a:p>
      </dgm:t>
    </dgm:pt>
    <dgm:pt modelId="{BC693BC5-6420-401B-A03A-D929D7702131}" type="pres">
      <dgm:prSet presAssocID="{9761AD40-A911-4695-BA7E-9E6506A61372}" presName="hierChild4" presStyleCnt="0"/>
      <dgm:spPr/>
    </dgm:pt>
    <dgm:pt modelId="{56A35C3A-DFFA-004E-B8EC-65CFEF15DFA5}" type="pres">
      <dgm:prSet presAssocID="{D7C51D38-0160-B84D-82F0-267FA814145A}" presName="Name23" presStyleLbl="parChTrans1D4" presStyleIdx="0" presStyleCnt="10"/>
      <dgm:spPr/>
      <dgm:t>
        <a:bodyPr/>
        <a:lstStyle/>
        <a:p>
          <a:endParaRPr lang="en-US"/>
        </a:p>
      </dgm:t>
    </dgm:pt>
    <dgm:pt modelId="{DBE099BB-0F5A-8747-B2CD-4B4074BA4C18}" type="pres">
      <dgm:prSet presAssocID="{51F32883-04F2-B648-BD2F-2DD9FF998BF4}" presName="hierRoot4" presStyleCnt="0"/>
      <dgm:spPr/>
    </dgm:pt>
    <dgm:pt modelId="{486E3DF0-1623-F141-8872-16C908177CDC}" type="pres">
      <dgm:prSet presAssocID="{51F32883-04F2-B648-BD2F-2DD9FF998BF4}" presName="composite4" presStyleCnt="0"/>
      <dgm:spPr/>
    </dgm:pt>
    <dgm:pt modelId="{D63B6C6D-D6DC-F84D-B594-3C89F5505F42}" type="pres">
      <dgm:prSet presAssocID="{51F32883-04F2-B648-BD2F-2DD9FF998BF4}" presName="background4" presStyleLbl="node4" presStyleIdx="0" presStyleCnt="10"/>
      <dgm:spPr/>
    </dgm:pt>
    <dgm:pt modelId="{1BF45C79-2C8A-4D43-B7AB-FDACA0C1B5C7}" type="pres">
      <dgm:prSet presAssocID="{51F32883-04F2-B648-BD2F-2DD9FF998BF4}" presName="text4" presStyleLbl="fgAcc4" presStyleIdx="0" presStyleCnt="10" custScaleX="112948">
        <dgm:presLayoutVars>
          <dgm:chPref val="3"/>
        </dgm:presLayoutVars>
      </dgm:prSet>
      <dgm:spPr/>
      <dgm:t>
        <a:bodyPr/>
        <a:lstStyle/>
        <a:p>
          <a:endParaRPr lang="en-US"/>
        </a:p>
      </dgm:t>
    </dgm:pt>
    <dgm:pt modelId="{4745FC01-2FCC-6F4B-890C-1F8A76DAE454}" type="pres">
      <dgm:prSet presAssocID="{51F32883-04F2-B648-BD2F-2DD9FF998BF4}" presName="hierChild5" presStyleCnt="0"/>
      <dgm:spPr/>
    </dgm:pt>
    <dgm:pt modelId="{D6F275B1-793B-D446-9919-515FACE77C16}" type="pres">
      <dgm:prSet presAssocID="{6804CD40-36CD-0245-BC72-E25C9C5B9E78}" presName="Name23" presStyleLbl="parChTrans1D4" presStyleIdx="1" presStyleCnt="10"/>
      <dgm:spPr/>
      <dgm:t>
        <a:bodyPr/>
        <a:lstStyle/>
        <a:p>
          <a:endParaRPr lang="en-US"/>
        </a:p>
      </dgm:t>
    </dgm:pt>
    <dgm:pt modelId="{2570D751-F239-384C-8877-7DDE1AE584F2}" type="pres">
      <dgm:prSet presAssocID="{5BB6BF62-CB04-B842-B8F9-BAEACD13BE47}" presName="hierRoot4" presStyleCnt="0"/>
      <dgm:spPr/>
    </dgm:pt>
    <dgm:pt modelId="{F23CA15F-EA21-7944-A253-2B82700D02B9}" type="pres">
      <dgm:prSet presAssocID="{5BB6BF62-CB04-B842-B8F9-BAEACD13BE47}" presName="composite4" presStyleCnt="0"/>
      <dgm:spPr/>
    </dgm:pt>
    <dgm:pt modelId="{7BE1BEF8-7D51-9C4E-90C6-2EF5EBD4227E}" type="pres">
      <dgm:prSet presAssocID="{5BB6BF62-CB04-B842-B8F9-BAEACD13BE47}" presName="background4" presStyleLbl="node4" presStyleIdx="1" presStyleCnt="10"/>
      <dgm:spPr/>
    </dgm:pt>
    <dgm:pt modelId="{FCBC81A3-C837-D54C-A35E-CB682DA487AC}" type="pres">
      <dgm:prSet presAssocID="{5BB6BF62-CB04-B842-B8F9-BAEACD13BE47}" presName="text4" presStyleLbl="fgAcc4" presStyleIdx="1" presStyleCnt="10">
        <dgm:presLayoutVars>
          <dgm:chPref val="3"/>
        </dgm:presLayoutVars>
      </dgm:prSet>
      <dgm:spPr/>
      <dgm:t>
        <a:bodyPr/>
        <a:lstStyle/>
        <a:p>
          <a:endParaRPr lang="en-US"/>
        </a:p>
      </dgm:t>
    </dgm:pt>
    <dgm:pt modelId="{06FAAE47-2299-5143-9CB9-F3C1ED868430}" type="pres">
      <dgm:prSet presAssocID="{5BB6BF62-CB04-B842-B8F9-BAEACD13BE47}" presName="hierChild5" presStyleCnt="0"/>
      <dgm:spPr/>
    </dgm:pt>
    <dgm:pt modelId="{099DD325-C28A-9B4F-BF32-34082F8718DF}" type="pres">
      <dgm:prSet presAssocID="{66D28E6D-6642-5C4B-B02C-2FFAFF4A1B33}" presName="Name23" presStyleLbl="parChTrans1D4" presStyleIdx="2" presStyleCnt="10"/>
      <dgm:spPr/>
      <dgm:t>
        <a:bodyPr/>
        <a:lstStyle/>
        <a:p>
          <a:endParaRPr lang="en-US"/>
        </a:p>
      </dgm:t>
    </dgm:pt>
    <dgm:pt modelId="{026FC593-C254-D349-9382-C26DE0DBE792}" type="pres">
      <dgm:prSet presAssocID="{F9E06331-1B0D-5646-826B-7828AD593E05}" presName="hierRoot4" presStyleCnt="0"/>
      <dgm:spPr/>
    </dgm:pt>
    <dgm:pt modelId="{43CBE540-DCCC-FF47-8653-F61C9D9379FC}" type="pres">
      <dgm:prSet presAssocID="{F9E06331-1B0D-5646-826B-7828AD593E05}" presName="composite4" presStyleCnt="0"/>
      <dgm:spPr/>
    </dgm:pt>
    <dgm:pt modelId="{4F1F391D-C9E0-7B43-9818-66B1C7B0A158}" type="pres">
      <dgm:prSet presAssocID="{F9E06331-1B0D-5646-826B-7828AD593E05}" presName="background4" presStyleLbl="node4" presStyleIdx="2" presStyleCnt="10"/>
      <dgm:spPr/>
    </dgm:pt>
    <dgm:pt modelId="{D4A31543-42C6-F149-AF52-E71C0CB2E659}" type="pres">
      <dgm:prSet presAssocID="{F9E06331-1B0D-5646-826B-7828AD593E05}" presName="text4" presStyleLbl="fgAcc4" presStyleIdx="2" presStyleCnt="10" custScaleX="172426" custScaleY="113111">
        <dgm:presLayoutVars>
          <dgm:chPref val="3"/>
        </dgm:presLayoutVars>
      </dgm:prSet>
      <dgm:spPr/>
      <dgm:t>
        <a:bodyPr/>
        <a:lstStyle/>
        <a:p>
          <a:endParaRPr lang="en-US"/>
        </a:p>
      </dgm:t>
    </dgm:pt>
    <dgm:pt modelId="{6B864874-4EBE-4A4D-A9BD-8D8952228986}" type="pres">
      <dgm:prSet presAssocID="{F9E06331-1B0D-5646-826B-7828AD593E05}" presName="hierChild5" presStyleCnt="0"/>
      <dgm:spPr/>
    </dgm:pt>
    <dgm:pt modelId="{29CA137D-B9B2-E645-B0A5-7DD27320E3AD}" type="pres">
      <dgm:prSet presAssocID="{2D41B89F-D90E-EE46-B4AF-68AB5A993A03}" presName="Name23" presStyleLbl="parChTrans1D4" presStyleIdx="3" presStyleCnt="10"/>
      <dgm:spPr/>
      <dgm:t>
        <a:bodyPr/>
        <a:lstStyle/>
        <a:p>
          <a:endParaRPr lang="en-US"/>
        </a:p>
      </dgm:t>
    </dgm:pt>
    <dgm:pt modelId="{D1B07412-A526-C44E-B979-9225AD30B9DD}" type="pres">
      <dgm:prSet presAssocID="{6EC10978-D902-F740-B0AA-9FFE93CFF350}" presName="hierRoot4" presStyleCnt="0"/>
      <dgm:spPr/>
    </dgm:pt>
    <dgm:pt modelId="{4ECF50FD-A58A-9D49-B864-3AF4B2C8E63C}" type="pres">
      <dgm:prSet presAssocID="{6EC10978-D902-F740-B0AA-9FFE93CFF350}" presName="composite4" presStyleCnt="0"/>
      <dgm:spPr/>
    </dgm:pt>
    <dgm:pt modelId="{DC5F0819-16A0-6548-AB3E-4F784295CAE4}" type="pres">
      <dgm:prSet presAssocID="{6EC10978-D902-F740-B0AA-9FFE93CFF350}" presName="background4" presStyleLbl="node4" presStyleIdx="3" presStyleCnt="10"/>
      <dgm:spPr/>
    </dgm:pt>
    <dgm:pt modelId="{C6CCE503-3909-4C46-9296-EFBDE76EA8A3}" type="pres">
      <dgm:prSet presAssocID="{6EC10978-D902-F740-B0AA-9FFE93CFF350}" presName="text4" presStyleLbl="fgAcc4" presStyleIdx="3" presStyleCnt="10" custScaleX="173144" custScaleY="113257">
        <dgm:presLayoutVars>
          <dgm:chPref val="3"/>
        </dgm:presLayoutVars>
      </dgm:prSet>
      <dgm:spPr/>
      <dgm:t>
        <a:bodyPr/>
        <a:lstStyle/>
        <a:p>
          <a:endParaRPr lang="en-US"/>
        </a:p>
      </dgm:t>
    </dgm:pt>
    <dgm:pt modelId="{1370F06C-E99C-C944-AED2-943E17B5DBA0}" type="pres">
      <dgm:prSet presAssocID="{6EC10978-D902-F740-B0AA-9FFE93CFF350}" presName="hierChild5" presStyleCnt="0"/>
      <dgm:spPr/>
    </dgm:pt>
    <dgm:pt modelId="{E930CCE7-1E83-432A-953E-47A055B03842}" type="pres">
      <dgm:prSet presAssocID="{50467312-16E6-4A04-89D7-A99658808B48}" presName="Name23" presStyleLbl="parChTrans1D4" presStyleIdx="4" presStyleCnt="10"/>
      <dgm:spPr/>
      <dgm:t>
        <a:bodyPr/>
        <a:lstStyle/>
        <a:p>
          <a:endParaRPr lang="en-US"/>
        </a:p>
      </dgm:t>
    </dgm:pt>
    <dgm:pt modelId="{C0F8BFC0-506B-4FE1-BAE2-F9146BB77453}" type="pres">
      <dgm:prSet presAssocID="{6DFE15FA-84AB-46D6-A07C-34F94296A9FE}" presName="hierRoot4" presStyleCnt="0"/>
      <dgm:spPr/>
    </dgm:pt>
    <dgm:pt modelId="{23E7CC74-A56E-49A1-BD76-C26475E2BA02}" type="pres">
      <dgm:prSet presAssocID="{6DFE15FA-84AB-46D6-A07C-34F94296A9FE}" presName="composite4" presStyleCnt="0"/>
      <dgm:spPr/>
    </dgm:pt>
    <dgm:pt modelId="{F9970AF5-6EF0-4FFE-9625-7400FEDA4A55}" type="pres">
      <dgm:prSet presAssocID="{6DFE15FA-84AB-46D6-A07C-34F94296A9FE}" presName="background4" presStyleLbl="node4" presStyleIdx="4" presStyleCnt="10"/>
      <dgm:spPr/>
    </dgm:pt>
    <dgm:pt modelId="{7FFF080B-B1AB-4FA9-A4A8-0C8F8D6C655F}" type="pres">
      <dgm:prSet presAssocID="{6DFE15FA-84AB-46D6-A07C-34F94296A9FE}" presName="text4" presStyleLbl="fgAcc4" presStyleIdx="4" presStyleCnt="10" custScaleX="134979">
        <dgm:presLayoutVars>
          <dgm:chPref val="3"/>
        </dgm:presLayoutVars>
      </dgm:prSet>
      <dgm:spPr/>
      <dgm:t>
        <a:bodyPr/>
        <a:lstStyle/>
        <a:p>
          <a:endParaRPr lang="en-US"/>
        </a:p>
      </dgm:t>
    </dgm:pt>
    <dgm:pt modelId="{098C8836-D8BF-414A-8FFE-0F7999FA2BC5}" type="pres">
      <dgm:prSet presAssocID="{6DFE15FA-84AB-46D6-A07C-34F94296A9FE}" presName="hierChild5" presStyleCnt="0"/>
      <dgm:spPr/>
    </dgm:pt>
    <dgm:pt modelId="{401898C5-E5DA-483E-A8A8-94057B8F3C67}" type="pres">
      <dgm:prSet presAssocID="{5926C1EF-C117-488F-88A5-1050CE237734}" presName="Name17" presStyleLbl="parChTrans1D3" presStyleIdx="1" presStyleCnt="4"/>
      <dgm:spPr/>
      <dgm:t>
        <a:bodyPr/>
        <a:lstStyle/>
        <a:p>
          <a:endParaRPr lang="en-US"/>
        </a:p>
      </dgm:t>
    </dgm:pt>
    <dgm:pt modelId="{122BA6A5-7975-4A49-888F-ACE78FAB4801}" type="pres">
      <dgm:prSet presAssocID="{367687EF-DF89-4626-81C8-AACBC5C9E69C}" presName="hierRoot3" presStyleCnt="0"/>
      <dgm:spPr/>
    </dgm:pt>
    <dgm:pt modelId="{B6C9E9C1-AC23-4DFA-9045-4649D3697CB7}" type="pres">
      <dgm:prSet presAssocID="{367687EF-DF89-4626-81C8-AACBC5C9E69C}" presName="composite3" presStyleCnt="0"/>
      <dgm:spPr/>
    </dgm:pt>
    <dgm:pt modelId="{8500350E-519A-4D26-A0A7-6C43683F4F55}" type="pres">
      <dgm:prSet presAssocID="{367687EF-DF89-4626-81C8-AACBC5C9E69C}" presName="background3" presStyleLbl="asst2" presStyleIdx="1" presStyleCnt="4"/>
      <dgm:spPr/>
    </dgm:pt>
    <dgm:pt modelId="{9172F62D-E776-4DCC-B0A9-1D577A24088D}" type="pres">
      <dgm:prSet presAssocID="{367687EF-DF89-4626-81C8-AACBC5C9E69C}" presName="text3" presStyleLbl="fgAcc3" presStyleIdx="1" presStyleCnt="4">
        <dgm:presLayoutVars>
          <dgm:chPref val="3"/>
        </dgm:presLayoutVars>
      </dgm:prSet>
      <dgm:spPr/>
      <dgm:t>
        <a:bodyPr/>
        <a:lstStyle/>
        <a:p>
          <a:endParaRPr lang="en-US"/>
        </a:p>
      </dgm:t>
    </dgm:pt>
    <dgm:pt modelId="{2D2D1B64-08B7-4D67-AED7-98DF7FFD9F69}" type="pres">
      <dgm:prSet presAssocID="{367687EF-DF89-4626-81C8-AACBC5C9E69C}" presName="hierChild4" presStyleCnt="0"/>
      <dgm:spPr/>
    </dgm:pt>
    <dgm:pt modelId="{5C1A6556-4F08-A24A-BD97-BC5980E83E51}" type="pres">
      <dgm:prSet presAssocID="{934C1D27-072B-5942-8B16-CB6275C1339C}" presName="Name23" presStyleLbl="parChTrans1D4" presStyleIdx="5" presStyleCnt="10"/>
      <dgm:spPr/>
      <dgm:t>
        <a:bodyPr/>
        <a:lstStyle/>
        <a:p>
          <a:endParaRPr lang="en-US"/>
        </a:p>
      </dgm:t>
    </dgm:pt>
    <dgm:pt modelId="{7128A29E-F91D-DC48-8A46-1AF140F56FF7}" type="pres">
      <dgm:prSet presAssocID="{6F595D64-C337-CA48-82E7-71ACD02E1F8B}" presName="hierRoot4" presStyleCnt="0"/>
      <dgm:spPr/>
    </dgm:pt>
    <dgm:pt modelId="{E0A43EE4-861A-3A44-ABB1-A4D0DDABDB55}" type="pres">
      <dgm:prSet presAssocID="{6F595D64-C337-CA48-82E7-71ACD02E1F8B}" presName="composite4" presStyleCnt="0"/>
      <dgm:spPr/>
    </dgm:pt>
    <dgm:pt modelId="{11B6B333-11AD-3246-AABD-8FE785EEB3E3}" type="pres">
      <dgm:prSet presAssocID="{6F595D64-C337-CA48-82E7-71ACD02E1F8B}" presName="background4" presStyleLbl="node4" presStyleIdx="5" presStyleCnt="10"/>
      <dgm:spPr/>
    </dgm:pt>
    <dgm:pt modelId="{9441E11A-301B-9D48-8503-8764364A5AAB}" type="pres">
      <dgm:prSet presAssocID="{6F595D64-C337-CA48-82E7-71ACD02E1F8B}" presName="text4" presStyleLbl="fgAcc4" presStyleIdx="5" presStyleCnt="10">
        <dgm:presLayoutVars>
          <dgm:chPref val="3"/>
        </dgm:presLayoutVars>
      </dgm:prSet>
      <dgm:spPr/>
      <dgm:t>
        <a:bodyPr/>
        <a:lstStyle/>
        <a:p>
          <a:endParaRPr lang="en-US"/>
        </a:p>
      </dgm:t>
    </dgm:pt>
    <dgm:pt modelId="{78C4C5BE-90E4-E04B-BEBC-717813917918}" type="pres">
      <dgm:prSet presAssocID="{6F595D64-C337-CA48-82E7-71ACD02E1F8B}" presName="hierChild5" presStyleCnt="0"/>
      <dgm:spPr/>
    </dgm:pt>
    <dgm:pt modelId="{6A98730E-5779-B249-A2CA-76534BB7B9BD}" type="pres">
      <dgm:prSet presAssocID="{571723BE-3D6E-D44B-B30B-71035926EADB}" presName="Name23" presStyleLbl="parChTrans1D4" presStyleIdx="6" presStyleCnt="10"/>
      <dgm:spPr/>
      <dgm:t>
        <a:bodyPr/>
        <a:lstStyle/>
        <a:p>
          <a:endParaRPr lang="en-US"/>
        </a:p>
      </dgm:t>
    </dgm:pt>
    <dgm:pt modelId="{6D346D91-B6D6-1D41-997B-FCDC966CAC58}" type="pres">
      <dgm:prSet presAssocID="{6BCF7079-97C6-F942-993F-AD80E60390ED}" presName="hierRoot4" presStyleCnt="0"/>
      <dgm:spPr/>
    </dgm:pt>
    <dgm:pt modelId="{43D9BBB9-A4D7-0049-9F7D-DD262F94703C}" type="pres">
      <dgm:prSet presAssocID="{6BCF7079-97C6-F942-993F-AD80E60390ED}" presName="composite4" presStyleCnt="0"/>
      <dgm:spPr/>
    </dgm:pt>
    <dgm:pt modelId="{0D814D61-E907-7543-988B-7647BF331793}" type="pres">
      <dgm:prSet presAssocID="{6BCF7079-97C6-F942-993F-AD80E60390ED}" presName="background4" presStyleLbl="node4" presStyleIdx="6" presStyleCnt="10"/>
      <dgm:spPr/>
    </dgm:pt>
    <dgm:pt modelId="{4209E570-5FEB-9D4D-ADC5-5E76F98BBCBD}" type="pres">
      <dgm:prSet presAssocID="{6BCF7079-97C6-F942-993F-AD80E60390ED}" presName="text4" presStyleLbl="fgAcc4" presStyleIdx="6" presStyleCnt="10" custScaleX="158173" custScaleY="95649">
        <dgm:presLayoutVars>
          <dgm:chPref val="3"/>
        </dgm:presLayoutVars>
      </dgm:prSet>
      <dgm:spPr/>
      <dgm:t>
        <a:bodyPr/>
        <a:lstStyle/>
        <a:p>
          <a:endParaRPr lang="en-US"/>
        </a:p>
      </dgm:t>
    </dgm:pt>
    <dgm:pt modelId="{086A2FB7-C2F6-2C49-9203-D95D7A3F6F0D}" type="pres">
      <dgm:prSet presAssocID="{6BCF7079-97C6-F942-993F-AD80E60390ED}" presName="hierChild5" presStyleCnt="0"/>
      <dgm:spPr/>
    </dgm:pt>
    <dgm:pt modelId="{10B8F781-ACEA-49C9-AE06-B133AF6678E8}" type="pres">
      <dgm:prSet presAssocID="{61CCAB68-2B2A-43F3-873F-69B53E204075}" presName="Name17" presStyleLbl="parChTrans1D3" presStyleIdx="2" presStyleCnt="4"/>
      <dgm:spPr/>
      <dgm:t>
        <a:bodyPr/>
        <a:lstStyle/>
        <a:p>
          <a:endParaRPr lang="en-US"/>
        </a:p>
      </dgm:t>
    </dgm:pt>
    <dgm:pt modelId="{0E6FC58B-84C1-42A9-887F-412D2F2CA38C}" type="pres">
      <dgm:prSet presAssocID="{A0F0E763-D7B6-479A-93FF-B82C626A94BC}" presName="hierRoot3" presStyleCnt="0"/>
      <dgm:spPr/>
    </dgm:pt>
    <dgm:pt modelId="{0D255EE9-38F6-43E4-839C-E8FF1AF1A8B6}" type="pres">
      <dgm:prSet presAssocID="{A0F0E763-D7B6-479A-93FF-B82C626A94BC}" presName="composite3" presStyleCnt="0"/>
      <dgm:spPr/>
    </dgm:pt>
    <dgm:pt modelId="{51B64228-3072-413F-A087-11FCA9CCA7AE}" type="pres">
      <dgm:prSet presAssocID="{A0F0E763-D7B6-479A-93FF-B82C626A94BC}" presName="background3" presStyleLbl="asst2" presStyleIdx="2" presStyleCnt="4"/>
      <dgm:spPr/>
    </dgm:pt>
    <dgm:pt modelId="{32CB34A3-A215-4969-8FDE-110C3293AD4F}" type="pres">
      <dgm:prSet presAssocID="{A0F0E763-D7B6-479A-93FF-B82C626A94BC}" presName="text3" presStyleLbl="fgAcc3" presStyleIdx="2" presStyleCnt="4">
        <dgm:presLayoutVars>
          <dgm:chPref val="3"/>
        </dgm:presLayoutVars>
      </dgm:prSet>
      <dgm:spPr/>
      <dgm:t>
        <a:bodyPr/>
        <a:lstStyle/>
        <a:p>
          <a:endParaRPr lang="en-US"/>
        </a:p>
      </dgm:t>
    </dgm:pt>
    <dgm:pt modelId="{8EDA2DA7-A77A-4635-BEB4-5A38D0B1F769}" type="pres">
      <dgm:prSet presAssocID="{A0F0E763-D7B6-479A-93FF-B82C626A94BC}" presName="hierChild4" presStyleCnt="0"/>
      <dgm:spPr/>
    </dgm:pt>
    <dgm:pt modelId="{3CBC2331-6B7C-7148-8DF1-005C96199625}" type="pres">
      <dgm:prSet presAssocID="{03BF60B5-1389-9F4B-AFF8-F862CA29105E}" presName="Name23" presStyleLbl="parChTrans1D4" presStyleIdx="7" presStyleCnt="10"/>
      <dgm:spPr/>
      <dgm:t>
        <a:bodyPr/>
        <a:lstStyle/>
        <a:p>
          <a:endParaRPr lang="en-US"/>
        </a:p>
      </dgm:t>
    </dgm:pt>
    <dgm:pt modelId="{F8D9A146-5BEB-1F41-9ABE-AB787D4E8D4D}" type="pres">
      <dgm:prSet presAssocID="{BBC73AF6-E1E2-AE4E-B51F-C3FA0771C315}" presName="hierRoot4" presStyleCnt="0"/>
      <dgm:spPr/>
    </dgm:pt>
    <dgm:pt modelId="{14C6EA5C-28A9-5044-A77E-7421242CA58F}" type="pres">
      <dgm:prSet presAssocID="{BBC73AF6-E1E2-AE4E-B51F-C3FA0771C315}" presName="composite4" presStyleCnt="0"/>
      <dgm:spPr/>
    </dgm:pt>
    <dgm:pt modelId="{0720F28B-10B7-B94E-B72C-C3B734457088}" type="pres">
      <dgm:prSet presAssocID="{BBC73AF6-E1E2-AE4E-B51F-C3FA0771C315}" presName="background4" presStyleLbl="node4" presStyleIdx="7" presStyleCnt="10"/>
      <dgm:spPr/>
    </dgm:pt>
    <dgm:pt modelId="{076C13C3-5B58-AD42-A15E-641051B20E47}" type="pres">
      <dgm:prSet presAssocID="{BBC73AF6-E1E2-AE4E-B51F-C3FA0771C315}" presName="text4" presStyleLbl="fgAcc4" presStyleIdx="7" presStyleCnt="10" custScaleX="107703">
        <dgm:presLayoutVars>
          <dgm:chPref val="3"/>
        </dgm:presLayoutVars>
      </dgm:prSet>
      <dgm:spPr/>
      <dgm:t>
        <a:bodyPr/>
        <a:lstStyle/>
        <a:p>
          <a:endParaRPr lang="en-US"/>
        </a:p>
      </dgm:t>
    </dgm:pt>
    <dgm:pt modelId="{EB85CCC0-B7D0-024D-A5DE-95BDF62EABE3}" type="pres">
      <dgm:prSet presAssocID="{BBC73AF6-E1E2-AE4E-B51F-C3FA0771C315}" presName="hierChild5" presStyleCnt="0"/>
      <dgm:spPr/>
    </dgm:pt>
    <dgm:pt modelId="{CE61CC07-1808-BF4B-B816-767740D7C53B}" type="pres">
      <dgm:prSet presAssocID="{0A95A4F1-D40B-8E4F-997D-C3E1C2F87BBF}" presName="Name23" presStyleLbl="parChTrans1D4" presStyleIdx="8" presStyleCnt="10"/>
      <dgm:spPr/>
      <dgm:t>
        <a:bodyPr/>
        <a:lstStyle/>
        <a:p>
          <a:endParaRPr lang="en-US"/>
        </a:p>
      </dgm:t>
    </dgm:pt>
    <dgm:pt modelId="{BD1F1373-5FAF-6249-BEC0-AE2D50D77476}" type="pres">
      <dgm:prSet presAssocID="{414317D0-967C-9848-B531-63C9F3B8EF50}" presName="hierRoot4" presStyleCnt="0"/>
      <dgm:spPr/>
    </dgm:pt>
    <dgm:pt modelId="{D79D3574-5F5F-CC4F-80A8-7D682B89F18F}" type="pres">
      <dgm:prSet presAssocID="{414317D0-967C-9848-B531-63C9F3B8EF50}" presName="composite4" presStyleCnt="0"/>
      <dgm:spPr/>
    </dgm:pt>
    <dgm:pt modelId="{F912C3EB-C8DC-C246-9629-1E0539ABA3E2}" type="pres">
      <dgm:prSet presAssocID="{414317D0-967C-9848-B531-63C9F3B8EF50}" presName="background4" presStyleLbl="node4" presStyleIdx="8" presStyleCnt="10"/>
      <dgm:spPr/>
    </dgm:pt>
    <dgm:pt modelId="{73C4D646-7128-2446-808D-52E833EB1885}" type="pres">
      <dgm:prSet presAssocID="{414317D0-967C-9848-B531-63C9F3B8EF50}" presName="text4" presStyleLbl="fgAcc4" presStyleIdx="8" presStyleCnt="10" custScaleX="154703" custScaleY="94594">
        <dgm:presLayoutVars>
          <dgm:chPref val="3"/>
        </dgm:presLayoutVars>
      </dgm:prSet>
      <dgm:spPr/>
      <dgm:t>
        <a:bodyPr/>
        <a:lstStyle/>
        <a:p>
          <a:endParaRPr lang="en-US"/>
        </a:p>
      </dgm:t>
    </dgm:pt>
    <dgm:pt modelId="{578E1F77-2B3F-7F4D-8651-AD09CEC90585}" type="pres">
      <dgm:prSet presAssocID="{414317D0-967C-9848-B531-63C9F3B8EF50}" presName="hierChild5" presStyleCnt="0"/>
      <dgm:spPr/>
    </dgm:pt>
    <dgm:pt modelId="{852DF3BA-04F4-B741-957C-1244FDBFFEF0}" type="pres">
      <dgm:prSet presAssocID="{2710D9F5-89DC-9743-849A-1EE94799D148}" presName="Name17" presStyleLbl="parChTrans1D3" presStyleIdx="3" presStyleCnt="4"/>
      <dgm:spPr/>
      <dgm:t>
        <a:bodyPr/>
        <a:lstStyle/>
        <a:p>
          <a:endParaRPr lang="en-US"/>
        </a:p>
      </dgm:t>
    </dgm:pt>
    <dgm:pt modelId="{49C73F05-5DC5-8B46-8C8B-9920F7135878}" type="pres">
      <dgm:prSet presAssocID="{4208B2D8-97F7-CF4F-952E-5ECF94E7FD02}" presName="hierRoot3" presStyleCnt="0"/>
      <dgm:spPr/>
    </dgm:pt>
    <dgm:pt modelId="{D8416F39-FD13-3841-BFCE-76D37D92DB6A}" type="pres">
      <dgm:prSet presAssocID="{4208B2D8-97F7-CF4F-952E-5ECF94E7FD02}" presName="composite3" presStyleCnt="0"/>
      <dgm:spPr/>
    </dgm:pt>
    <dgm:pt modelId="{19E63D15-A6DC-5D44-800F-A8F522D6EEC8}" type="pres">
      <dgm:prSet presAssocID="{4208B2D8-97F7-CF4F-952E-5ECF94E7FD02}" presName="background3" presStyleLbl="asst2" presStyleIdx="3" presStyleCnt="4"/>
      <dgm:spPr/>
    </dgm:pt>
    <dgm:pt modelId="{E9F79E49-D063-2F4B-B7C5-C7BA92414C7F}" type="pres">
      <dgm:prSet presAssocID="{4208B2D8-97F7-CF4F-952E-5ECF94E7FD02}" presName="text3" presStyleLbl="fgAcc3" presStyleIdx="3" presStyleCnt="4" custScaleX="127240">
        <dgm:presLayoutVars>
          <dgm:chPref val="3"/>
        </dgm:presLayoutVars>
      </dgm:prSet>
      <dgm:spPr/>
      <dgm:t>
        <a:bodyPr/>
        <a:lstStyle/>
        <a:p>
          <a:endParaRPr lang="en-US"/>
        </a:p>
      </dgm:t>
    </dgm:pt>
    <dgm:pt modelId="{3CF1D61A-7063-5546-922F-94D535C58717}" type="pres">
      <dgm:prSet presAssocID="{4208B2D8-97F7-CF4F-952E-5ECF94E7FD02}" presName="hierChild4" presStyleCnt="0"/>
      <dgm:spPr/>
    </dgm:pt>
    <dgm:pt modelId="{4A1687A2-0BBE-D44B-9B3B-28E0FDE7B1E1}" type="pres">
      <dgm:prSet presAssocID="{E5A1AEB4-AD74-E146-B09C-3508A789B66F}" presName="Name23" presStyleLbl="parChTrans1D4" presStyleIdx="9" presStyleCnt="10"/>
      <dgm:spPr/>
      <dgm:t>
        <a:bodyPr/>
        <a:lstStyle/>
        <a:p>
          <a:endParaRPr lang="en-US"/>
        </a:p>
      </dgm:t>
    </dgm:pt>
    <dgm:pt modelId="{6E998BBA-0F18-2948-93A0-226459CC69FC}" type="pres">
      <dgm:prSet presAssocID="{FC42B4C9-D617-8E42-8476-9C2684414D77}" presName="hierRoot4" presStyleCnt="0"/>
      <dgm:spPr/>
    </dgm:pt>
    <dgm:pt modelId="{27F62063-82C5-1549-85F9-7B7C641C36A5}" type="pres">
      <dgm:prSet presAssocID="{FC42B4C9-D617-8E42-8476-9C2684414D77}" presName="composite4" presStyleCnt="0"/>
      <dgm:spPr/>
    </dgm:pt>
    <dgm:pt modelId="{B5D4B865-6695-544B-8B56-FEFD683499F1}" type="pres">
      <dgm:prSet presAssocID="{FC42B4C9-D617-8E42-8476-9C2684414D77}" presName="background4" presStyleLbl="node4" presStyleIdx="9" presStyleCnt="10"/>
      <dgm:spPr/>
    </dgm:pt>
    <dgm:pt modelId="{42298949-2310-F346-B936-15336CCC52F6}" type="pres">
      <dgm:prSet presAssocID="{FC42B4C9-D617-8E42-8476-9C2684414D77}" presName="text4" presStyleLbl="fgAcc4" presStyleIdx="9" presStyleCnt="10" custScaleX="115927">
        <dgm:presLayoutVars>
          <dgm:chPref val="3"/>
        </dgm:presLayoutVars>
      </dgm:prSet>
      <dgm:spPr/>
      <dgm:t>
        <a:bodyPr/>
        <a:lstStyle/>
        <a:p>
          <a:endParaRPr lang="en-US"/>
        </a:p>
      </dgm:t>
    </dgm:pt>
    <dgm:pt modelId="{C5959795-A70B-6B4B-8E6C-A32473094C96}" type="pres">
      <dgm:prSet presAssocID="{FC42B4C9-D617-8E42-8476-9C2684414D77}" presName="hierChild5" presStyleCnt="0"/>
      <dgm:spPr/>
    </dgm:pt>
    <dgm:pt modelId="{5133210F-53CE-4565-9CBC-25BCF3F9BBB7}" type="pres">
      <dgm:prSet presAssocID="{7F0ED1C5-E806-4601-BFDA-485ACD7A6ACD}" presName="Name10" presStyleLbl="parChTrans1D2" presStyleIdx="2" presStyleCnt="4"/>
      <dgm:spPr/>
      <dgm:t>
        <a:bodyPr/>
        <a:lstStyle/>
        <a:p>
          <a:endParaRPr lang="en-US"/>
        </a:p>
      </dgm:t>
    </dgm:pt>
    <dgm:pt modelId="{74D1D548-FB53-40D8-90DD-73D0B44A63A1}" type="pres">
      <dgm:prSet presAssocID="{C2BFC836-925E-4910-A302-7E63DE110376}" presName="hierRoot2" presStyleCnt="0"/>
      <dgm:spPr/>
    </dgm:pt>
    <dgm:pt modelId="{0DAF1A27-332E-423A-9EA2-5F773C009845}" type="pres">
      <dgm:prSet presAssocID="{C2BFC836-925E-4910-A302-7E63DE110376}" presName="composite2" presStyleCnt="0"/>
      <dgm:spPr/>
    </dgm:pt>
    <dgm:pt modelId="{40CCCFDB-C76F-493A-9A59-6034FDB95DA2}" type="pres">
      <dgm:prSet presAssocID="{C2BFC836-925E-4910-A302-7E63DE110376}" presName="background2" presStyleLbl="node2" presStyleIdx="2" presStyleCnt="4"/>
      <dgm:spPr/>
    </dgm:pt>
    <dgm:pt modelId="{FE8DB47A-4E97-4892-A3CF-AC212C14F582}" type="pres">
      <dgm:prSet presAssocID="{C2BFC836-925E-4910-A302-7E63DE110376}" presName="text2" presStyleLbl="fgAcc2" presStyleIdx="2" presStyleCnt="4" custScaleX="111281">
        <dgm:presLayoutVars>
          <dgm:chPref val="3"/>
        </dgm:presLayoutVars>
      </dgm:prSet>
      <dgm:spPr/>
      <dgm:t>
        <a:bodyPr/>
        <a:lstStyle/>
        <a:p>
          <a:endParaRPr lang="en-US"/>
        </a:p>
      </dgm:t>
    </dgm:pt>
    <dgm:pt modelId="{2274D2EE-63B3-46B6-A863-CA7B61CFC817}" type="pres">
      <dgm:prSet presAssocID="{C2BFC836-925E-4910-A302-7E63DE110376}" presName="hierChild3" presStyleCnt="0"/>
      <dgm:spPr/>
    </dgm:pt>
    <dgm:pt modelId="{63C19785-DD75-B047-B773-6749866F2D16}" type="pres">
      <dgm:prSet presAssocID="{62EEE7C7-FC65-154B-8A69-DF43D040B3EB}" presName="Name10" presStyleLbl="parChTrans1D2" presStyleIdx="3" presStyleCnt="4"/>
      <dgm:spPr/>
      <dgm:t>
        <a:bodyPr/>
        <a:lstStyle/>
        <a:p>
          <a:endParaRPr lang="en-US"/>
        </a:p>
      </dgm:t>
    </dgm:pt>
    <dgm:pt modelId="{8567FB19-8120-0C4F-A949-A67FFCE69795}" type="pres">
      <dgm:prSet presAssocID="{917292DC-800B-5941-B77E-BF4A1EF2012A}" presName="hierRoot2" presStyleCnt="0"/>
      <dgm:spPr/>
    </dgm:pt>
    <dgm:pt modelId="{21590B8E-A555-C448-8916-51ADDCC53737}" type="pres">
      <dgm:prSet presAssocID="{917292DC-800B-5941-B77E-BF4A1EF2012A}" presName="composite2" presStyleCnt="0"/>
      <dgm:spPr/>
    </dgm:pt>
    <dgm:pt modelId="{EF9E80B6-F1D5-7B41-80E0-8A89498AF373}" type="pres">
      <dgm:prSet presAssocID="{917292DC-800B-5941-B77E-BF4A1EF2012A}" presName="background2" presStyleLbl="node2" presStyleIdx="3" presStyleCnt="4"/>
      <dgm:spPr/>
    </dgm:pt>
    <dgm:pt modelId="{1EC5CAE1-C7F3-D544-956D-B4673840A19E}" type="pres">
      <dgm:prSet presAssocID="{917292DC-800B-5941-B77E-BF4A1EF2012A}" presName="text2" presStyleLbl="fgAcc2" presStyleIdx="3" presStyleCnt="4">
        <dgm:presLayoutVars>
          <dgm:chPref val="3"/>
        </dgm:presLayoutVars>
      </dgm:prSet>
      <dgm:spPr/>
      <dgm:t>
        <a:bodyPr/>
        <a:lstStyle/>
        <a:p>
          <a:endParaRPr lang="en-US"/>
        </a:p>
      </dgm:t>
    </dgm:pt>
    <dgm:pt modelId="{8266C4B9-9B6C-3948-A7FE-498840B4C0E4}" type="pres">
      <dgm:prSet presAssocID="{917292DC-800B-5941-B77E-BF4A1EF2012A}" presName="hierChild3" presStyleCnt="0"/>
      <dgm:spPr/>
    </dgm:pt>
  </dgm:ptLst>
  <dgm:cxnLst>
    <dgm:cxn modelId="{64A789EC-577C-154C-BBF8-919DE8FD12AF}" type="presOf" srcId="{FC42B4C9-D617-8E42-8476-9C2684414D77}" destId="{42298949-2310-F346-B936-15336CCC52F6}" srcOrd="0" destOrd="0" presId="urn:microsoft.com/office/officeart/2005/8/layout/hierarchy1"/>
    <dgm:cxn modelId="{DAEA7B11-7D04-2147-92C6-308410B8FB5C}" type="presOf" srcId="{33CC76B6-FAA7-45F0-8BB8-C180FE7B2AE8}" destId="{46B3D294-F699-456A-BA7B-683E0D7902C7}" srcOrd="0" destOrd="0" presId="urn:microsoft.com/office/officeart/2005/8/layout/hierarchy1"/>
    <dgm:cxn modelId="{E0D49B92-5506-D542-B50C-3AA0425A7BAA}" type="presOf" srcId="{414317D0-967C-9848-B531-63C9F3B8EF50}" destId="{73C4D646-7128-2446-808D-52E833EB1885}" srcOrd="0" destOrd="0" presId="urn:microsoft.com/office/officeart/2005/8/layout/hierarchy1"/>
    <dgm:cxn modelId="{38220DE0-192A-9441-85C2-6CD859A2C506}" type="presOf" srcId="{917292DC-800B-5941-B77E-BF4A1EF2012A}" destId="{1EC5CAE1-C7F3-D544-956D-B4673840A19E}" srcOrd="0" destOrd="0" presId="urn:microsoft.com/office/officeart/2005/8/layout/hierarchy1"/>
    <dgm:cxn modelId="{ECBEC29B-E324-2E48-9081-4F33C024F425}" srcId="{367687EF-DF89-4626-81C8-AACBC5C9E69C}" destId="{6F595D64-C337-CA48-82E7-71ACD02E1F8B}" srcOrd="0" destOrd="0" parTransId="{934C1D27-072B-5942-8B16-CB6275C1339C}" sibTransId="{C40C9592-FD17-9440-B62F-46E95B8EBFEA}"/>
    <dgm:cxn modelId="{A4F1D1FF-EFB3-AE43-BB0A-7EE0B3449CE6}" type="presOf" srcId="{6EC10978-D902-F740-B0AA-9FFE93CFF350}" destId="{C6CCE503-3909-4C46-9296-EFBDE76EA8A3}" srcOrd="0" destOrd="0" presId="urn:microsoft.com/office/officeart/2005/8/layout/hierarchy1"/>
    <dgm:cxn modelId="{7F04DE3E-28E3-744F-82D4-9209C4F4EF76}" type="presOf" srcId="{BBC73AF6-E1E2-AE4E-B51F-C3FA0771C315}" destId="{076C13C3-5B58-AD42-A15E-641051B20E47}" srcOrd="0" destOrd="0" presId="urn:microsoft.com/office/officeart/2005/8/layout/hierarchy1"/>
    <dgm:cxn modelId="{CBC3F448-DED6-3244-819D-E4B9B66F8423}" type="presOf" srcId="{5926C1EF-C117-488F-88A5-1050CE237734}" destId="{401898C5-E5DA-483E-A8A8-94057B8F3C67}" srcOrd="0" destOrd="0" presId="urn:microsoft.com/office/officeart/2005/8/layout/hierarchy1"/>
    <dgm:cxn modelId="{CB2D0A65-36FB-9144-8134-7D0EF34CE261}" srcId="{367687EF-DF89-4626-81C8-AACBC5C9E69C}" destId="{6BCF7079-97C6-F942-993F-AD80E60390ED}" srcOrd="1" destOrd="0" parTransId="{571723BE-3D6E-D44B-B30B-71035926EADB}" sibTransId="{3CF4C581-FD3B-A348-B84E-3BD9050D4B8A}"/>
    <dgm:cxn modelId="{A5BB280A-930C-264C-B059-D4A5CA45DAF8}" type="presOf" srcId="{6804CD40-36CD-0245-BC72-E25C9C5B9E78}" destId="{D6F275B1-793B-D446-9919-515FACE77C16}" srcOrd="0" destOrd="0" presId="urn:microsoft.com/office/officeart/2005/8/layout/hierarchy1"/>
    <dgm:cxn modelId="{CD36D16A-2E92-417E-B41F-F24796F09EEA}" srcId="{9761AD40-A911-4695-BA7E-9E6506A61372}" destId="{6DFE15FA-84AB-46D6-A07C-34F94296A9FE}" srcOrd="2" destOrd="0" parTransId="{50467312-16E6-4A04-89D7-A99658808B48}" sibTransId="{EE25EB30-ABA3-4416-A08F-B42C02A095ED}"/>
    <dgm:cxn modelId="{A1392C3F-D8B3-BC44-A2EF-5E0B4A3885DD}" srcId="{5BB6BF62-CB04-B842-B8F9-BAEACD13BE47}" destId="{F9E06331-1B0D-5646-826B-7828AD593E05}" srcOrd="0" destOrd="0" parTransId="{66D28E6D-6642-5C4B-B02C-2FFAFF4A1B33}" sibTransId="{52DAAAAF-BD46-0F4E-B6A8-D7F904F4D8E4}"/>
    <dgm:cxn modelId="{CDD99BE2-EFC9-364D-BD23-3D0E4BBCECE3}" type="presOf" srcId="{F9E06331-1B0D-5646-826B-7828AD593E05}" destId="{D4A31543-42C6-F149-AF52-E71C0CB2E659}" srcOrd="0" destOrd="0" presId="urn:microsoft.com/office/officeart/2005/8/layout/hierarchy1"/>
    <dgm:cxn modelId="{1E7AACEB-1FDB-A647-84AF-2A2B0B4611C3}" type="presOf" srcId="{571723BE-3D6E-D44B-B30B-71035926EADB}" destId="{6A98730E-5779-B249-A2CA-76534BB7B9BD}" srcOrd="0" destOrd="0" presId="urn:microsoft.com/office/officeart/2005/8/layout/hierarchy1"/>
    <dgm:cxn modelId="{67E1164F-84C3-3445-B2BC-C6859B4A675E}" type="presOf" srcId="{03BF60B5-1389-9F4B-AFF8-F862CA29105E}" destId="{3CBC2331-6B7C-7148-8DF1-005C96199625}" srcOrd="0" destOrd="0" presId="urn:microsoft.com/office/officeart/2005/8/layout/hierarchy1"/>
    <dgm:cxn modelId="{CD3F9339-B819-564A-8B3C-ADD3C707D7A5}" type="presOf" srcId="{7F0ED1C5-E806-4601-BFDA-485ACD7A6ACD}" destId="{5133210F-53CE-4565-9CBC-25BCF3F9BBB7}" srcOrd="0" destOrd="0" presId="urn:microsoft.com/office/officeart/2005/8/layout/hierarchy1"/>
    <dgm:cxn modelId="{5B1E9E85-DE53-DA4A-B087-7C568605F0B9}" type="presOf" srcId="{0A95A4F1-D40B-8E4F-997D-C3E1C2F87BBF}" destId="{CE61CC07-1808-BF4B-B816-767740D7C53B}" srcOrd="0" destOrd="0" presId="urn:microsoft.com/office/officeart/2005/8/layout/hierarchy1"/>
    <dgm:cxn modelId="{B154FBCB-73E8-CE46-ABC8-C81BE19856E5}" type="presOf" srcId="{A0F0E763-D7B6-479A-93FF-B82C626A94BC}" destId="{32CB34A3-A215-4969-8FDE-110C3293AD4F}" srcOrd="0" destOrd="0" presId="urn:microsoft.com/office/officeart/2005/8/layout/hierarchy1"/>
    <dgm:cxn modelId="{B048B8DB-C892-E94B-8B0E-A75590286711}" type="presOf" srcId="{E52FEFE0-C047-4FE2-8850-4E3D85BDB68A}" destId="{C0CC92C6-F98A-4B1A-984E-2628BC36ACB4}" srcOrd="0" destOrd="0" presId="urn:microsoft.com/office/officeart/2005/8/layout/hierarchy1"/>
    <dgm:cxn modelId="{49CFBF76-6518-40BF-90FE-ED16711FB27F}" srcId="{33CC76B6-FAA7-45F0-8BB8-C180FE7B2AE8}" destId="{A0F0E763-D7B6-479A-93FF-B82C626A94BC}" srcOrd="2" destOrd="0" parTransId="{61CCAB68-2B2A-43F3-873F-69B53E204075}" sibTransId="{1E5463F3-04F9-40FD-BD06-AD32FE1CA486}"/>
    <dgm:cxn modelId="{27CBBF8E-9F2B-4645-89B2-B371919ECB3F}" type="presOf" srcId="{5BB6BF62-CB04-B842-B8F9-BAEACD13BE47}" destId="{FCBC81A3-C837-D54C-A35E-CB682DA487AC}" srcOrd="0" destOrd="0" presId="urn:microsoft.com/office/officeart/2005/8/layout/hierarchy1"/>
    <dgm:cxn modelId="{01CBEB8E-5A91-F34E-98DC-26F0AF54777F}" type="presOf" srcId="{605B40C7-CB7F-47E8-9C7A-06BB280FC067}" destId="{0CEB95E0-8B35-4757-A371-172B2E428EBF}" srcOrd="0" destOrd="0" presId="urn:microsoft.com/office/officeart/2005/8/layout/hierarchy1"/>
    <dgm:cxn modelId="{41711566-3F15-9643-B3AA-EEA7C2D9CECA}" type="presOf" srcId="{51F32883-04F2-B648-BD2F-2DD9FF998BF4}" destId="{1BF45C79-2C8A-4D43-B7AB-FDACA0C1B5C7}" srcOrd="0" destOrd="0" presId="urn:microsoft.com/office/officeart/2005/8/layout/hierarchy1"/>
    <dgm:cxn modelId="{E5875F85-11DA-0D4B-B9CF-7C45BFAE2B52}" srcId="{4208B2D8-97F7-CF4F-952E-5ECF94E7FD02}" destId="{FC42B4C9-D617-8E42-8476-9C2684414D77}" srcOrd="0" destOrd="0" parTransId="{E5A1AEB4-AD74-E146-B09C-3508A789B66F}" sibTransId="{3FCA71A3-85AF-414E-B6B6-E17E726C5D72}"/>
    <dgm:cxn modelId="{BD4F991B-F021-4528-8C30-A46207C2ABC7}" srcId="{CCC5E68C-532B-42F9-AD9F-66AF5F83CF56}" destId="{E52FEFE0-C047-4FE2-8850-4E3D85BDB68A}" srcOrd="0" destOrd="0" parTransId="{0405DD28-3803-43E5-BE2D-D0424BEE4205}" sibTransId="{84628273-D35A-4EA1-92FA-2EA500E8AF4A}"/>
    <dgm:cxn modelId="{ABEF13A9-C45B-934F-9CAC-BA93940CD4E0}" type="presOf" srcId="{E5A1AEB4-AD74-E146-B09C-3508A789B66F}" destId="{4A1687A2-0BBE-D44B-9B3B-28E0FDE7B1E1}" srcOrd="0" destOrd="0" presId="urn:microsoft.com/office/officeart/2005/8/layout/hierarchy1"/>
    <dgm:cxn modelId="{E1757C53-AC8C-F044-BC21-077364EA954D}" type="presOf" srcId="{9761AD40-A911-4695-BA7E-9E6506A61372}" destId="{C7FE96E9-1045-4ED3-9318-2CA0A37D9D55}" srcOrd="0" destOrd="0" presId="urn:microsoft.com/office/officeart/2005/8/layout/hierarchy1"/>
    <dgm:cxn modelId="{5A299A43-AA02-B64C-90EB-C83375110DC1}" type="presOf" srcId="{66D28E6D-6642-5C4B-B02C-2FFAFF4A1B33}" destId="{099DD325-C28A-9B4F-BF32-34082F8718DF}" srcOrd="0" destOrd="0" presId="urn:microsoft.com/office/officeart/2005/8/layout/hierarchy1"/>
    <dgm:cxn modelId="{02675315-869D-3842-B6DC-7CEDBD17E4F3}" type="presOf" srcId="{934C1D27-072B-5942-8B16-CB6275C1339C}" destId="{5C1A6556-4F08-A24A-BD97-BC5980E83E51}" srcOrd="0" destOrd="0" presId="urn:microsoft.com/office/officeart/2005/8/layout/hierarchy1"/>
    <dgm:cxn modelId="{477D0AE3-738D-D541-A6A5-EAD861C38A40}" type="presOf" srcId="{1AE9F7FC-29F0-449C-87E5-43DE7422330B}" destId="{5F0453A8-8E6B-48F2-90F0-A8935EC075EB}" srcOrd="0" destOrd="0" presId="urn:microsoft.com/office/officeart/2005/8/layout/hierarchy1"/>
    <dgm:cxn modelId="{707F99AD-FC84-B744-8E92-8D5156E9BEE7}" type="presOf" srcId="{2D41B89F-D90E-EE46-B4AF-68AB5A993A03}" destId="{29CA137D-B9B2-E645-B0A5-7DD27320E3AD}" srcOrd="0" destOrd="0" presId="urn:microsoft.com/office/officeart/2005/8/layout/hierarchy1"/>
    <dgm:cxn modelId="{3370FF7F-A609-4F45-8136-860714F48EB6}" type="presOf" srcId="{FE2ED3B0-C88E-478C-B044-34CA1B506A79}" destId="{CD660A90-B7AD-4CE1-AB5B-A829658A121E}" srcOrd="0" destOrd="0" presId="urn:microsoft.com/office/officeart/2005/8/layout/hierarchy1"/>
    <dgm:cxn modelId="{BE137108-1B8C-4361-A850-A6E3F8EEEABD}" srcId="{33CC76B6-FAA7-45F0-8BB8-C180FE7B2AE8}" destId="{9761AD40-A911-4695-BA7E-9E6506A61372}" srcOrd="0" destOrd="0" parTransId="{605B40C7-CB7F-47E8-9C7A-06BB280FC067}" sibTransId="{4757D805-EB85-480F-918A-6D20AEB4F4EA}"/>
    <dgm:cxn modelId="{6F5D6D21-70BB-7F4E-A913-0913F9BE38E1}" srcId="{9761AD40-A911-4695-BA7E-9E6506A61372}" destId="{5BB6BF62-CB04-B842-B8F9-BAEACD13BE47}" srcOrd="1" destOrd="0" parTransId="{6804CD40-36CD-0245-BC72-E25C9C5B9E78}" sibTransId="{9F0F176D-679E-804B-A08A-A36A2851D7B0}"/>
    <dgm:cxn modelId="{7713C5A7-6729-D246-9F5E-C35B11C8C2BE}" srcId="{5BB6BF62-CB04-B842-B8F9-BAEACD13BE47}" destId="{6EC10978-D902-F740-B0AA-9FFE93CFF350}" srcOrd="1" destOrd="0" parTransId="{2D41B89F-D90E-EE46-B4AF-68AB5A993A03}" sibTransId="{4A5FE057-0EDA-234A-8457-253A961A66BA}"/>
    <dgm:cxn modelId="{9F799AE8-A0E7-0643-BA7C-0808DF0F8AEA}" type="presOf" srcId="{27904737-D99C-4CD3-88EE-A5EF2BDAF172}" destId="{FEBA5106-7C6A-4B57-AF0F-FC6AF44B9FF5}" srcOrd="0" destOrd="0" presId="urn:microsoft.com/office/officeart/2005/8/layout/hierarchy1"/>
    <dgm:cxn modelId="{F496ECFF-2BE2-4962-A6C5-2C617FB74F8D}" srcId="{E52FEFE0-C047-4FE2-8850-4E3D85BDB68A}" destId="{33CC76B6-FAA7-45F0-8BB8-C180FE7B2AE8}" srcOrd="1" destOrd="0" parTransId="{27904737-D99C-4CD3-88EE-A5EF2BDAF172}" sibTransId="{3DC67095-06CB-4672-A868-D5906805723D}"/>
    <dgm:cxn modelId="{83172BA9-0C39-FB48-BA54-6CE7D076A3CA}" type="presOf" srcId="{2710D9F5-89DC-9743-849A-1EE94799D148}" destId="{852DF3BA-04F4-B741-957C-1244FDBFFEF0}" srcOrd="0" destOrd="0" presId="urn:microsoft.com/office/officeart/2005/8/layout/hierarchy1"/>
    <dgm:cxn modelId="{91C746D9-28D7-F04B-808B-43DCD88CFCD5}" type="presOf" srcId="{CCC5E68C-532B-42F9-AD9F-66AF5F83CF56}" destId="{F36C443D-6F7A-4B90-AFF9-2893F4767908}" srcOrd="0" destOrd="0" presId="urn:microsoft.com/office/officeart/2005/8/layout/hierarchy1"/>
    <dgm:cxn modelId="{296F8A11-D899-C540-96AE-BCB772790864}" type="presOf" srcId="{6F595D64-C337-CA48-82E7-71ACD02E1F8B}" destId="{9441E11A-301B-9D48-8503-8764364A5AAB}" srcOrd="0" destOrd="0" presId="urn:microsoft.com/office/officeart/2005/8/layout/hierarchy1"/>
    <dgm:cxn modelId="{4F31916C-3868-4DFD-9C80-8C34A9BF40DF}" srcId="{E52FEFE0-C047-4FE2-8850-4E3D85BDB68A}" destId="{FE2ED3B0-C88E-478C-B044-34CA1B506A79}" srcOrd="0" destOrd="0" parTransId="{1AE9F7FC-29F0-449C-87E5-43DE7422330B}" sibTransId="{70DC4428-5AB6-43BF-B9C5-FFE43120797D}"/>
    <dgm:cxn modelId="{971A4602-A514-9B4B-AA54-8BB3D0166ED4}" type="presOf" srcId="{D7C51D38-0160-B84D-82F0-267FA814145A}" destId="{56A35C3A-DFFA-004E-B8EC-65CFEF15DFA5}" srcOrd="0" destOrd="0" presId="urn:microsoft.com/office/officeart/2005/8/layout/hierarchy1"/>
    <dgm:cxn modelId="{42A06DAD-E008-744A-9696-C717ECF92F13}" srcId="{A0F0E763-D7B6-479A-93FF-B82C626A94BC}" destId="{414317D0-967C-9848-B531-63C9F3B8EF50}" srcOrd="1" destOrd="0" parTransId="{0A95A4F1-D40B-8E4F-997D-C3E1C2F87BBF}" sibTransId="{82B7761D-A443-C040-85B1-BF9B0A58CC60}"/>
    <dgm:cxn modelId="{75B9E48B-6C1A-2D45-AE12-4BA7FFEA3621}" type="presOf" srcId="{61CCAB68-2B2A-43F3-873F-69B53E204075}" destId="{10B8F781-ACEA-49C9-AE06-B133AF6678E8}" srcOrd="0" destOrd="0" presId="urn:microsoft.com/office/officeart/2005/8/layout/hierarchy1"/>
    <dgm:cxn modelId="{6AB67218-0C8B-6542-84A0-CD2710716448}" type="presOf" srcId="{6BCF7079-97C6-F942-993F-AD80E60390ED}" destId="{4209E570-5FEB-9D4D-ADC5-5E76F98BBCBD}" srcOrd="0" destOrd="0" presId="urn:microsoft.com/office/officeart/2005/8/layout/hierarchy1"/>
    <dgm:cxn modelId="{7C9B9F9A-FB8A-41A6-AF3B-A76877B9B658}" srcId="{E52FEFE0-C047-4FE2-8850-4E3D85BDB68A}" destId="{C2BFC836-925E-4910-A302-7E63DE110376}" srcOrd="2" destOrd="0" parTransId="{7F0ED1C5-E806-4601-BFDA-485ACD7A6ACD}" sibTransId="{5C93034D-24CC-446D-A830-BDBEF1CA57C8}"/>
    <dgm:cxn modelId="{02A98D56-08C9-2D46-9672-3DE9AFE397EA}" type="presOf" srcId="{62EEE7C7-FC65-154B-8A69-DF43D040B3EB}" destId="{63C19785-DD75-B047-B773-6749866F2D16}" srcOrd="0" destOrd="0" presId="urn:microsoft.com/office/officeart/2005/8/layout/hierarchy1"/>
    <dgm:cxn modelId="{EDAAEB5D-9480-4AE8-B396-012DF0647C92}" type="presOf" srcId="{50467312-16E6-4A04-89D7-A99658808B48}" destId="{E930CCE7-1E83-432A-953E-47A055B03842}" srcOrd="0" destOrd="0" presId="urn:microsoft.com/office/officeart/2005/8/layout/hierarchy1"/>
    <dgm:cxn modelId="{4573949E-5A43-4B8E-9B9A-68278118F89F}" type="presOf" srcId="{6DFE15FA-84AB-46D6-A07C-34F94296A9FE}" destId="{7FFF080B-B1AB-4FA9-A4A8-0C8F8D6C655F}" srcOrd="0" destOrd="0" presId="urn:microsoft.com/office/officeart/2005/8/layout/hierarchy1"/>
    <dgm:cxn modelId="{57299503-C8BB-4E48-BAF9-BF25FA1308CC}" type="presOf" srcId="{C2BFC836-925E-4910-A302-7E63DE110376}" destId="{FE8DB47A-4E97-4892-A3CF-AC212C14F582}" srcOrd="0" destOrd="0" presId="urn:microsoft.com/office/officeart/2005/8/layout/hierarchy1"/>
    <dgm:cxn modelId="{5527C3C8-09B9-6048-9DED-4C3D7499228B}" srcId="{A0F0E763-D7B6-479A-93FF-B82C626A94BC}" destId="{BBC73AF6-E1E2-AE4E-B51F-C3FA0771C315}" srcOrd="0" destOrd="0" parTransId="{03BF60B5-1389-9F4B-AFF8-F862CA29105E}" sibTransId="{83967CB4-EACA-BE48-ADB2-10D8EE2F8E7D}"/>
    <dgm:cxn modelId="{E2FF846A-0499-4E4E-921C-6DB8BFBF36BA}" srcId="{9761AD40-A911-4695-BA7E-9E6506A61372}" destId="{51F32883-04F2-B648-BD2F-2DD9FF998BF4}" srcOrd="0" destOrd="0" parTransId="{D7C51D38-0160-B84D-82F0-267FA814145A}" sibTransId="{AE720A93-B981-5A41-8627-CBA1D7466CC3}"/>
    <dgm:cxn modelId="{FCFF8D96-15F4-164F-914E-C03F38397231}" srcId="{E52FEFE0-C047-4FE2-8850-4E3D85BDB68A}" destId="{917292DC-800B-5941-B77E-BF4A1EF2012A}" srcOrd="3" destOrd="0" parTransId="{62EEE7C7-FC65-154B-8A69-DF43D040B3EB}" sibTransId="{073B2DF5-850D-2A49-A0E7-DBE5ED4134BA}"/>
    <dgm:cxn modelId="{D3F4AFA3-7EC5-3E4C-8BA6-ECD6E68CAD85}" type="presOf" srcId="{4208B2D8-97F7-CF4F-952E-5ECF94E7FD02}" destId="{E9F79E49-D063-2F4B-B7C5-C7BA92414C7F}" srcOrd="0" destOrd="0" presId="urn:microsoft.com/office/officeart/2005/8/layout/hierarchy1"/>
    <dgm:cxn modelId="{E313208B-574D-4501-8750-4428391BD920}" srcId="{33CC76B6-FAA7-45F0-8BB8-C180FE7B2AE8}" destId="{367687EF-DF89-4626-81C8-AACBC5C9E69C}" srcOrd="1" destOrd="0" parTransId="{5926C1EF-C117-488F-88A5-1050CE237734}" sibTransId="{5D61219E-9F36-475E-A594-36EE546A5CAF}"/>
    <dgm:cxn modelId="{2B356C84-0C7A-2046-A8EE-9D14B5EFAF2F}" type="presOf" srcId="{367687EF-DF89-4626-81C8-AACBC5C9E69C}" destId="{9172F62D-E776-4DCC-B0A9-1D577A24088D}" srcOrd="0" destOrd="0" presId="urn:microsoft.com/office/officeart/2005/8/layout/hierarchy1"/>
    <dgm:cxn modelId="{24AD0805-89AD-FF47-8098-A80A8B38B40F}" srcId="{33CC76B6-FAA7-45F0-8BB8-C180FE7B2AE8}" destId="{4208B2D8-97F7-CF4F-952E-5ECF94E7FD02}" srcOrd="3" destOrd="0" parTransId="{2710D9F5-89DC-9743-849A-1EE94799D148}" sibTransId="{FC4C7B9C-0BFC-5043-BE12-75DBD53E2702}"/>
    <dgm:cxn modelId="{93BA7405-397E-7343-92D0-4FCBDE44BC41}" type="presParOf" srcId="{F36C443D-6F7A-4B90-AFF9-2893F4767908}" destId="{B2546E8F-BDAE-45A8-8C96-05E7AA16A816}" srcOrd="0" destOrd="0" presId="urn:microsoft.com/office/officeart/2005/8/layout/hierarchy1"/>
    <dgm:cxn modelId="{ACC5B475-9400-E241-B821-308FAD59EF06}" type="presParOf" srcId="{B2546E8F-BDAE-45A8-8C96-05E7AA16A816}" destId="{8C283C34-4E13-4E73-88E4-0302436154A6}" srcOrd="0" destOrd="0" presId="urn:microsoft.com/office/officeart/2005/8/layout/hierarchy1"/>
    <dgm:cxn modelId="{E4A5FE88-776B-EF44-B2D1-D73C87F8D303}" type="presParOf" srcId="{8C283C34-4E13-4E73-88E4-0302436154A6}" destId="{8D6DF4A6-D4DE-49AA-8C04-768E6CE277C0}" srcOrd="0" destOrd="0" presId="urn:microsoft.com/office/officeart/2005/8/layout/hierarchy1"/>
    <dgm:cxn modelId="{1F0E63F0-91B7-CB43-AF40-D8D19D06F19E}" type="presParOf" srcId="{8C283C34-4E13-4E73-88E4-0302436154A6}" destId="{C0CC92C6-F98A-4B1A-984E-2628BC36ACB4}" srcOrd="1" destOrd="0" presId="urn:microsoft.com/office/officeart/2005/8/layout/hierarchy1"/>
    <dgm:cxn modelId="{2D07CD6B-11C5-AC4C-9EEA-C9798DA58198}" type="presParOf" srcId="{B2546E8F-BDAE-45A8-8C96-05E7AA16A816}" destId="{4B3CA10D-11E7-4D3B-9849-084CAD6AD55D}" srcOrd="1" destOrd="0" presId="urn:microsoft.com/office/officeart/2005/8/layout/hierarchy1"/>
    <dgm:cxn modelId="{AC88FC43-15AB-AE4B-B9AC-602ABD9686BB}" type="presParOf" srcId="{4B3CA10D-11E7-4D3B-9849-084CAD6AD55D}" destId="{5F0453A8-8E6B-48F2-90F0-A8935EC075EB}" srcOrd="0" destOrd="0" presId="urn:microsoft.com/office/officeart/2005/8/layout/hierarchy1"/>
    <dgm:cxn modelId="{54F0F06D-0A54-404F-BF3C-F1483C2D128D}" type="presParOf" srcId="{4B3CA10D-11E7-4D3B-9849-084CAD6AD55D}" destId="{4436EBDA-1820-4132-B9B1-48ADEE6E31A0}" srcOrd="1" destOrd="0" presId="urn:microsoft.com/office/officeart/2005/8/layout/hierarchy1"/>
    <dgm:cxn modelId="{465B198A-950C-8F4C-AF2F-346BEBF399AB}" type="presParOf" srcId="{4436EBDA-1820-4132-B9B1-48ADEE6E31A0}" destId="{538C11C3-7697-4E60-8009-0EA03AC24DDA}" srcOrd="0" destOrd="0" presId="urn:microsoft.com/office/officeart/2005/8/layout/hierarchy1"/>
    <dgm:cxn modelId="{5C07085E-0E04-3B4F-93D1-F790A0718FA4}" type="presParOf" srcId="{538C11C3-7697-4E60-8009-0EA03AC24DDA}" destId="{0101A434-E7E1-4741-A8B6-48A7EE6AFEDF}" srcOrd="0" destOrd="0" presId="urn:microsoft.com/office/officeart/2005/8/layout/hierarchy1"/>
    <dgm:cxn modelId="{45100AA0-3AEE-3E47-BFB1-65BBA36DBED4}" type="presParOf" srcId="{538C11C3-7697-4E60-8009-0EA03AC24DDA}" destId="{CD660A90-B7AD-4CE1-AB5B-A829658A121E}" srcOrd="1" destOrd="0" presId="urn:microsoft.com/office/officeart/2005/8/layout/hierarchy1"/>
    <dgm:cxn modelId="{8C3C4C1D-31E9-B842-9CB3-E8BD93F9D4D2}" type="presParOf" srcId="{4436EBDA-1820-4132-B9B1-48ADEE6E31A0}" destId="{01C22A2C-D22C-462F-BF41-A960DCF5E649}" srcOrd="1" destOrd="0" presId="urn:microsoft.com/office/officeart/2005/8/layout/hierarchy1"/>
    <dgm:cxn modelId="{7C44974B-425B-034F-9198-985EFE1DAA9B}" type="presParOf" srcId="{4B3CA10D-11E7-4D3B-9849-084CAD6AD55D}" destId="{FEBA5106-7C6A-4B57-AF0F-FC6AF44B9FF5}" srcOrd="2" destOrd="0" presId="urn:microsoft.com/office/officeart/2005/8/layout/hierarchy1"/>
    <dgm:cxn modelId="{1531B939-ECC4-7245-A41F-61786C377B4E}" type="presParOf" srcId="{4B3CA10D-11E7-4D3B-9849-084CAD6AD55D}" destId="{65CF0972-A5E8-469E-AAF2-4955242539A9}" srcOrd="3" destOrd="0" presId="urn:microsoft.com/office/officeart/2005/8/layout/hierarchy1"/>
    <dgm:cxn modelId="{003F500D-C001-8E4E-9603-69D196292DAA}" type="presParOf" srcId="{65CF0972-A5E8-469E-AAF2-4955242539A9}" destId="{D97E20FB-0757-43A6-A87C-0844F829521C}" srcOrd="0" destOrd="0" presId="urn:microsoft.com/office/officeart/2005/8/layout/hierarchy1"/>
    <dgm:cxn modelId="{BBFA6663-E6F9-504F-BE75-1DC9EF9CE131}" type="presParOf" srcId="{D97E20FB-0757-43A6-A87C-0844F829521C}" destId="{CFC7F2EE-0868-45D0-9870-476E89016FBA}" srcOrd="0" destOrd="0" presId="urn:microsoft.com/office/officeart/2005/8/layout/hierarchy1"/>
    <dgm:cxn modelId="{245B101A-0E11-A742-ADFC-B545FC8A9C86}" type="presParOf" srcId="{D97E20FB-0757-43A6-A87C-0844F829521C}" destId="{46B3D294-F699-456A-BA7B-683E0D7902C7}" srcOrd="1" destOrd="0" presId="urn:microsoft.com/office/officeart/2005/8/layout/hierarchy1"/>
    <dgm:cxn modelId="{E659F61F-E08A-9D48-9A0E-E7379701B7C1}" type="presParOf" srcId="{65CF0972-A5E8-469E-AAF2-4955242539A9}" destId="{4AD87C43-A58B-4386-B80A-0CB7A9CF215D}" srcOrd="1" destOrd="0" presId="urn:microsoft.com/office/officeart/2005/8/layout/hierarchy1"/>
    <dgm:cxn modelId="{91734CE5-81A4-4040-AFE8-935BB5291500}" type="presParOf" srcId="{4AD87C43-A58B-4386-B80A-0CB7A9CF215D}" destId="{0CEB95E0-8B35-4757-A371-172B2E428EBF}" srcOrd="0" destOrd="0" presId="urn:microsoft.com/office/officeart/2005/8/layout/hierarchy1"/>
    <dgm:cxn modelId="{3B219866-D2A3-A446-83EC-D2FD2D56945E}" type="presParOf" srcId="{4AD87C43-A58B-4386-B80A-0CB7A9CF215D}" destId="{98A1B339-E63F-4388-B9F4-90A165522319}" srcOrd="1" destOrd="0" presId="urn:microsoft.com/office/officeart/2005/8/layout/hierarchy1"/>
    <dgm:cxn modelId="{A8F8C8AD-748D-4945-9540-07AA14CDBA19}" type="presParOf" srcId="{98A1B339-E63F-4388-B9F4-90A165522319}" destId="{2EE79899-A014-4C9B-A2E8-CD561AF734A3}" srcOrd="0" destOrd="0" presId="urn:microsoft.com/office/officeart/2005/8/layout/hierarchy1"/>
    <dgm:cxn modelId="{75C0DD16-A1DE-D642-836F-3C25F486463D}" type="presParOf" srcId="{2EE79899-A014-4C9B-A2E8-CD561AF734A3}" destId="{6E13C922-B681-4487-877A-418D7261DDF2}" srcOrd="0" destOrd="0" presId="urn:microsoft.com/office/officeart/2005/8/layout/hierarchy1"/>
    <dgm:cxn modelId="{7C8A5E53-AB59-3B40-9DC5-E2DF54FFAA34}" type="presParOf" srcId="{2EE79899-A014-4C9B-A2E8-CD561AF734A3}" destId="{C7FE96E9-1045-4ED3-9318-2CA0A37D9D55}" srcOrd="1" destOrd="0" presId="urn:microsoft.com/office/officeart/2005/8/layout/hierarchy1"/>
    <dgm:cxn modelId="{8BFBD2FE-C9AA-BB4F-9440-202D33E16437}" type="presParOf" srcId="{98A1B339-E63F-4388-B9F4-90A165522319}" destId="{BC693BC5-6420-401B-A03A-D929D7702131}" srcOrd="1" destOrd="0" presId="urn:microsoft.com/office/officeart/2005/8/layout/hierarchy1"/>
    <dgm:cxn modelId="{347CD10F-CF07-734D-AF04-0CF005485B3B}" type="presParOf" srcId="{BC693BC5-6420-401B-A03A-D929D7702131}" destId="{56A35C3A-DFFA-004E-B8EC-65CFEF15DFA5}" srcOrd="0" destOrd="0" presId="urn:microsoft.com/office/officeart/2005/8/layout/hierarchy1"/>
    <dgm:cxn modelId="{C78A67C2-6FA0-9349-8C25-A996A860649D}" type="presParOf" srcId="{BC693BC5-6420-401B-A03A-D929D7702131}" destId="{DBE099BB-0F5A-8747-B2CD-4B4074BA4C18}" srcOrd="1" destOrd="0" presId="urn:microsoft.com/office/officeart/2005/8/layout/hierarchy1"/>
    <dgm:cxn modelId="{FFC7B80B-9DF7-F849-853A-24AA67C56A5E}" type="presParOf" srcId="{DBE099BB-0F5A-8747-B2CD-4B4074BA4C18}" destId="{486E3DF0-1623-F141-8872-16C908177CDC}" srcOrd="0" destOrd="0" presId="urn:microsoft.com/office/officeart/2005/8/layout/hierarchy1"/>
    <dgm:cxn modelId="{4CA10064-7FDA-3545-9456-53427FD654EC}" type="presParOf" srcId="{486E3DF0-1623-F141-8872-16C908177CDC}" destId="{D63B6C6D-D6DC-F84D-B594-3C89F5505F42}" srcOrd="0" destOrd="0" presId="urn:microsoft.com/office/officeart/2005/8/layout/hierarchy1"/>
    <dgm:cxn modelId="{74B21F63-0ABD-3841-8C58-98445EE36318}" type="presParOf" srcId="{486E3DF0-1623-F141-8872-16C908177CDC}" destId="{1BF45C79-2C8A-4D43-B7AB-FDACA0C1B5C7}" srcOrd="1" destOrd="0" presId="urn:microsoft.com/office/officeart/2005/8/layout/hierarchy1"/>
    <dgm:cxn modelId="{EB7AC938-5000-364A-9167-4C35BCBBD079}" type="presParOf" srcId="{DBE099BB-0F5A-8747-B2CD-4B4074BA4C18}" destId="{4745FC01-2FCC-6F4B-890C-1F8A76DAE454}" srcOrd="1" destOrd="0" presId="urn:microsoft.com/office/officeart/2005/8/layout/hierarchy1"/>
    <dgm:cxn modelId="{ADE5A58B-A4BD-8947-9C5C-19AE8D100161}" type="presParOf" srcId="{BC693BC5-6420-401B-A03A-D929D7702131}" destId="{D6F275B1-793B-D446-9919-515FACE77C16}" srcOrd="2" destOrd="0" presId="urn:microsoft.com/office/officeart/2005/8/layout/hierarchy1"/>
    <dgm:cxn modelId="{37089C71-B20E-2841-8E14-080CA57D41E8}" type="presParOf" srcId="{BC693BC5-6420-401B-A03A-D929D7702131}" destId="{2570D751-F239-384C-8877-7DDE1AE584F2}" srcOrd="3" destOrd="0" presId="urn:microsoft.com/office/officeart/2005/8/layout/hierarchy1"/>
    <dgm:cxn modelId="{BE5702A4-AF49-D446-9B95-642060443250}" type="presParOf" srcId="{2570D751-F239-384C-8877-7DDE1AE584F2}" destId="{F23CA15F-EA21-7944-A253-2B82700D02B9}" srcOrd="0" destOrd="0" presId="urn:microsoft.com/office/officeart/2005/8/layout/hierarchy1"/>
    <dgm:cxn modelId="{D181D226-1055-AF4C-861F-961150897F24}" type="presParOf" srcId="{F23CA15F-EA21-7944-A253-2B82700D02B9}" destId="{7BE1BEF8-7D51-9C4E-90C6-2EF5EBD4227E}" srcOrd="0" destOrd="0" presId="urn:microsoft.com/office/officeart/2005/8/layout/hierarchy1"/>
    <dgm:cxn modelId="{AFF7B2C8-8CDC-6940-A7E4-B7EFE18BAEFF}" type="presParOf" srcId="{F23CA15F-EA21-7944-A253-2B82700D02B9}" destId="{FCBC81A3-C837-D54C-A35E-CB682DA487AC}" srcOrd="1" destOrd="0" presId="urn:microsoft.com/office/officeart/2005/8/layout/hierarchy1"/>
    <dgm:cxn modelId="{B5350A08-591A-F145-AC8D-AD6B63A20A43}" type="presParOf" srcId="{2570D751-F239-384C-8877-7DDE1AE584F2}" destId="{06FAAE47-2299-5143-9CB9-F3C1ED868430}" srcOrd="1" destOrd="0" presId="urn:microsoft.com/office/officeart/2005/8/layout/hierarchy1"/>
    <dgm:cxn modelId="{74DEDEA9-D41C-B24C-B532-0B48945B5A15}" type="presParOf" srcId="{06FAAE47-2299-5143-9CB9-F3C1ED868430}" destId="{099DD325-C28A-9B4F-BF32-34082F8718DF}" srcOrd="0" destOrd="0" presId="urn:microsoft.com/office/officeart/2005/8/layout/hierarchy1"/>
    <dgm:cxn modelId="{EB7F47EF-D55F-8946-B042-2CBCC9ABC567}" type="presParOf" srcId="{06FAAE47-2299-5143-9CB9-F3C1ED868430}" destId="{026FC593-C254-D349-9382-C26DE0DBE792}" srcOrd="1" destOrd="0" presId="urn:microsoft.com/office/officeart/2005/8/layout/hierarchy1"/>
    <dgm:cxn modelId="{62D6D6A3-EA4F-8B49-AFFF-19B1F6AFCB98}" type="presParOf" srcId="{026FC593-C254-D349-9382-C26DE0DBE792}" destId="{43CBE540-DCCC-FF47-8653-F61C9D9379FC}" srcOrd="0" destOrd="0" presId="urn:microsoft.com/office/officeart/2005/8/layout/hierarchy1"/>
    <dgm:cxn modelId="{9632AC1E-057D-3841-BF23-D84F33D169A0}" type="presParOf" srcId="{43CBE540-DCCC-FF47-8653-F61C9D9379FC}" destId="{4F1F391D-C9E0-7B43-9818-66B1C7B0A158}" srcOrd="0" destOrd="0" presId="urn:microsoft.com/office/officeart/2005/8/layout/hierarchy1"/>
    <dgm:cxn modelId="{BB08ADDF-4A05-A34C-A431-FC9F72BB257C}" type="presParOf" srcId="{43CBE540-DCCC-FF47-8653-F61C9D9379FC}" destId="{D4A31543-42C6-F149-AF52-E71C0CB2E659}" srcOrd="1" destOrd="0" presId="urn:microsoft.com/office/officeart/2005/8/layout/hierarchy1"/>
    <dgm:cxn modelId="{8B373A0C-9DF9-FC4C-9B12-AD3BD3C2FC2A}" type="presParOf" srcId="{026FC593-C254-D349-9382-C26DE0DBE792}" destId="{6B864874-4EBE-4A4D-A9BD-8D8952228986}" srcOrd="1" destOrd="0" presId="urn:microsoft.com/office/officeart/2005/8/layout/hierarchy1"/>
    <dgm:cxn modelId="{428BC731-406E-F044-AA7C-FE5871CE6690}" type="presParOf" srcId="{06FAAE47-2299-5143-9CB9-F3C1ED868430}" destId="{29CA137D-B9B2-E645-B0A5-7DD27320E3AD}" srcOrd="2" destOrd="0" presId="urn:microsoft.com/office/officeart/2005/8/layout/hierarchy1"/>
    <dgm:cxn modelId="{AE4DC0F6-3D5D-CE42-B817-C866EE39D0C0}" type="presParOf" srcId="{06FAAE47-2299-5143-9CB9-F3C1ED868430}" destId="{D1B07412-A526-C44E-B979-9225AD30B9DD}" srcOrd="3" destOrd="0" presId="urn:microsoft.com/office/officeart/2005/8/layout/hierarchy1"/>
    <dgm:cxn modelId="{BA735042-0264-AF44-8871-2F8B37B392AF}" type="presParOf" srcId="{D1B07412-A526-C44E-B979-9225AD30B9DD}" destId="{4ECF50FD-A58A-9D49-B864-3AF4B2C8E63C}" srcOrd="0" destOrd="0" presId="urn:microsoft.com/office/officeart/2005/8/layout/hierarchy1"/>
    <dgm:cxn modelId="{4C75B3FC-3463-9649-BFD3-954B91E71293}" type="presParOf" srcId="{4ECF50FD-A58A-9D49-B864-3AF4B2C8E63C}" destId="{DC5F0819-16A0-6548-AB3E-4F784295CAE4}" srcOrd="0" destOrd="0" presId="urn:microsoft.com/office/officeart/2005/8/layout/hierarchy1"/>
    <dgm:cxn modelId="{80C8B0EF-3FD3-0247-9E6C-79A2944D8F9D}" type="presParOf" srcId="{4ECF50FD-A58A-9D49-B864-3AF4B2C8E63C}" destId="{C6CCE503-3909-4C46-9296-EFBDE76EA8A3}" srcOrd="1" destOrd="0" presId="urn:microsoft.com/office/officeart/2005/8/layout/hierarchy1"/>
    <dgm:cxn modelId="{3E97D609-789E-064E-A112-29196B6587E1}" type="presParOf" srcId="{D1B07412-A526-C44E-B979-9225AD30B9DD}" destId="{1370F06C-E99C-C944-AED2-943E17B5DBA0}" srcOrd="1" destOrd="0" presId="urn:microsoft.com/office/officeart/2005/8/layout/hierarchy1"/>
    <dgm:cxn modelId="{1F23AE7A-82F7-4366-BEE0-3D60B8AD54DB}" type="presParOf" srcId="{BC693BC5-6420-401B-A03A-D929D7702131}" destId="{E930CCE7-1E83-432A-953E-47A055B03842}" srcOrd="4" destOrd="0" presId="urn:microsoft.com/office/officeart/2005/8/layout/hierarchy1"/>
    <dgm:cxn modelId="{C8B19C41-7D57-46BE-B573-0C0D2D175415}" type="presParOf" srcId="{BC693BC5-6420-401B-A03A-D929D7702131}" destId="{C0F8BFC0-506B-4FE1-BAE2-F9146BB77453}" srcOrd="5" destOrd="0" presId="urn:microsoft.com/office/officeart/2005/8/layout/hierarchy1"/>
    <dgm:cxn modelId="{52F5D0B8-F56B-4131-83A0-9361363A37C7}" type="presParOf" srcId="{C0F8BFC0-506B-4FE1-BAE2-F9146BB77453}" destId="{23E7CC74-A56E-49A1-BD76-C26475E2BA02}" srcOrd="0" destOrd="0" presId="urn:microsoft.com/office/officeart/2005/8/layout/hierarchy1"/>
    <dgm:cxn modelId="{6A4B6A38-899E-42BE-95CA-1215756D7412}" type="presParOf" srcId="{23E7CC74-A56E-49A1-BD76-C26475E2BA02}" destId="{F9970AF5-6EF0-4FFE-9625-7400FEDA4A55}" srcOrd="0" destOrd="0" presId="urn:microsoft.com/office/officeart/2005/8/layout/hierarchy1"/>
    <dgm:cxn modelId="{B3449A1D-868C-438A-A58C-B1E3685660D5}" type="presParOf" srcId="{23E7CC74-A56E-49A1-BD76-C26475E2BA02}" destId="{7FFF080B-B1AB-4FA9-A4A8-0C8F8D6C655F}" srcOrd="1" destOrd="0" presId="urn:microsoft.com/office/officeart/2005/8/layout/hierarchy1"/>
    <dgm:cxn modelId="{7CAA0332-DEFB-42BE-B241-F1A3D9F69887}" type="presParOf" srcId="{C0F8BFC0-506B-4FE1-BAE2-F9146BB77453}" destId="{098C8836-D8BF-414A-8FFE-0F7999FA2BC5}" srcOrd="1" destOrd="0" presId="urn:microsoft.com/office/officeart/2005/8/layout/hierarchy1"/>
    <dgm:cxn modelId="{93DCF402-8DE5-1645-8B1B-F42D8F9BC6D0}" type="presParOf" srcId="{4AD87C43-A58B-4386-B80A-0CB7A9CF215D}" destId="{401898C5-E5DA-483E-A8A8-94057B8F3C67}" srcOrd="2" destOrd="0" presId="urn:microsoft.com/office/officeart/2005/8/layout/hierarchy1"/>
    <dgm:cxn modelId="{675CBD10-CA80-3141-AED6-2F89453AC223}" type="presParOf" srcId="{4AD87C43-A58B-4386-B80A-0CB7A9CF215D}" destId="{122BA6A5-7975-4A49-888F-ACE78FAB4801}" srcOrd="3" destOrd="0" presId="urn:microsoft.com/office/officeart/2005/8/layout/hierarchy1"/>
    <dgm:cxn modelId="{0E68C642-1CF9-B340-A41E-159B584C047C}" type="presParOf" srcId="{122BA6A5-7975-4A49-888F-ACE78FAB4801}" destId="{B6C9E9C1-AC23-4DFA-9045-4649D3697CB7}" srcOrd="0" destOrd="0" presId="urn:microsoft.com/office/officeart/2005/8/layout/hierarchy1"/>
    <dgm:cxn modelId="{6CEC3A54-48C2-484A-8F74-457A8D3793C7}" type="presParOf" srcId="{B6C9E9C1-AC23-4DFA-9045-4649D3697CB7}" destId="{8500350E-519A-4D26-A0A7-6C43683F4F55}" srcOrd="0" destOrd="0" presId="urn:microsoft.com/office/officeart/2005/8/layout/hierarchy1"/>
    <dgm:cxn modelId="{78782421-77BE-D447-A352-F92879A49CD8}" type="presParOf" srcId="{B6C9E9C1-AC23-4DFA-9045-4649D3697CB7}" destId="{9172F62D-E776-4DCC-B0A9-1D577A24088D}" srcOrd="1" destOrd="0" presId="urn:microsoft.com/office/officeart/2005/8/layout/hierarchy1"/>
    <dgm:cxn modelId="{6CFC9687-140F-9247-AA95-19FA0F81B094}" type="presParOf" srcId="{122BA6A5-7975-4A49-888F-ACE78FAB4801}" destId="{2D2D1B64-08B7-4D67-AED7-98DF7FFD9F69}" srcOrd="1" destOrd="0" presId="urn:microsoft.com/office/officeart/2005/8/layout/hierarchy1"/>
    <dgm:cxn modelId="{3E52D5BC-E7EC-9747-AFA1-F6065628F957}" type="presParOf" srcId="{2D2D1B64-08B7-4D67-AED7-98DF7FFD9F69}" destId="{5C1A6556-4F08-A24A-BD97-BC5980E83E51}" srcOrd="0" destOrd="0" presId="urn:microsoft.com/office/officeart/2005/8/layout/hierarchy1"/>
    <dgm:cxn modelId="{4D1EBE25-A359-0244-B92E-C7145C7F7AA1}" type="presParOf" srcId="{2D2D1B64-08B7-4D67-AED7-98DF7FFD9F69}" destId="{7128A29E-F91D-DC48-8A46-1AF140F56FF7}" srcOrd="1" destOrd="0" presId="urn:microsoft.com/office/officeart/2005/8/layout/hierarchy1"/>
    <dgm:cxn modelId="{03D4E7BA-E3BE-9B4F-AB4A-5CFD521181EA}" type="presParOf" srcId="{7128A29E-F91D-DC48-8A46-1AF140F56FF7}" destId="{E0A43EE4-861A-3A44-ABB1-A4D0DDABDB55}" srcOrd="0" destOrd="0" presId="urn:microsoft.com/office/officeart/2005/8/layout/hierarchy1"/>
    <dgm:cxn modelId="{91CA4876-0F9D-AC41-9DB8-80921C1DEEA3}" type="presParOf" srcId="{E0A43EE4-861A-3A44-ABB1-A4D0DDABDB55}" destId="{11B6B333-11AD-3246-AABD-8FE785EEB3E3}" srcOrd="0" destOrd="0" presId="urn:microsoft.com/office/officeart/2005/8/layout/hierarchy1"/>
    <dgm:cxn modelId="{D6982BFF-8967-AB47-A995-111AD5A47474}" type="presParOf" srcId="{E0A43EE4-861A-3A44-ABB1-A4D0DDABDB55}" destId="{9441E11A-301B-9D48-8503-8764364A5AAB}" srcOrd="1" destOrd="0" presId="urn:microsoft.com/office/officeart/2005/8/layout/hierarchy1"/>
    <dgm:cxn modelId="{A1258DF8-CF28-0241-A7AE-9DD011DBBFB2}" type="presParOf" srcId="{7128A29E-F91D-DC48-8A46-1AF140F56FF7}" destId="{78C4C5BE-90E4-E04B-BEBC-717813917918}" srcOrd="1" destOrd="0" presId="urn:microsoft.com/office/officeart/2005/8/layout/hierarchy1"/>
    <dgm:cxn modelId="{D11B955E-A943-594D-A524-6F651C6CF31F}" type="presParOf" srcId="{2D2D1B64-08B7-4D67-AED7-98DF7FFD9F69}" destId="{6A98730E-5779-B249-A2CA-76534BB7B9BD}" srcOrd="2" destOrd="0" presId="urn:microsoft.com/office/officeart/2005/8/layout/hierarchy1"/>
    <dgm:cxn modelId="{BD7055FA-0DF5-3F47-8AFF-6D23BF1DA6C2}" type="presParOf" srcId="{2D2D1B64-08B7-4D67-AED7-98DF7FFD9F69}" destId="{6D346D91-B6D6-1D41-997B-FCDC966CAC58}" srcOrd="3" destOrd="0" presId="urn:microsoft.com/office/officeart/2005/8/layout/hierarchy1"/>
    <dgm:cxn modelId="{97496B77-A26D-4349-BE76-7CB0196532E5}" type="presParOf" srcId="{6D346D91-B6D6-1D41-997B-FCDC966CAC58}" destId="{43D9BBB9-A4D7-0049-9F7D-DD262F94703C}" srcOrd="0" destOrd="0" presId="urn:microsoft.com/office/officeart/2005/8/layout/hierarchy1"/>
    <dgm:cxn modelId="{4DBB22D7-8A74-5147-BC5E-F3FD11A1958E}" type="presParOf" srcId="{43D9BBB9-A4D7-0049-9F7D-DD262F94703C}" destId="{0D814D61-E907-7543-988B-7647BF331793}" srcOrd="0" destOrd="0" presId="urn:microsoft.com/office/officeart/2005/8/layout/hierarchy1"/>
    <dgm:cxn modelId="{BCA8C7B1-6858-1B4E-825D-274D34DB670F}" type="presParOf" srcId="{43D9BBB9-A4D7-0049-9F7D-DD262F94703C}" destId="{4209E570-5FEB-9D4D-ADC5-5E76F98BBCBD}" srcOrd="1" destOrd="0" presId="urn:microsoft.com/office/officeart/2005/8/layout/hierarchy1"/>
    <dgm:cxn modelId="{54CFD848-9ABC-FF48-892C-DFFDC2BAF555}" type="presParOf" srcId="{6D346D91-B6D6-1D41-997B-FCDC966CAC58}" destId="{086A2FB7-C2F6-2C49-9203-D95D7A3F6F0D}" srcOrd="1" destOrd="0" presId="urn:microsoft.com/office/officeart/2005/8/layout/hierarchy1"/>
    <dgm:cxn modelId="{1E866475-1BF8-D243-BD7C-6BA092942A0F}" type="presParOf" srcId="{4AD87C43-A58B-4386-B80A-0CB7A9CF215D}" destId="{10B8F781-ACEA-49C9-AE06-B133AF6678E8}" srcOrd="4" destOrd="0" presId="urn:microsoft.com/office/officeart/2005/8/layout/hierarchy1"/>
    <dgm:cxn modelId="{1D0B49F4-064E-D14D-B8C5-9D837F11F724}" type="presParOf" srcId="{4AD87C43-A58B-4386-B80A-0CB7A9CF215D}" destId="{0E6FC58B-84C1-42A9-887F-412D2F2CA38C}" srcOrd="5" destOrd="0" presId="urn:microsoft.com/office/officeart/2005/8/layout/hierarchy1"/>
    <dgm:cxn modelId="{F0C6DDF1-858A-B546-BF3D-F4E014F3D5E3}" type="presParOf" srcId="{0E6FC58B-84C1-42A9-887F-412D2F2CA38C}" destId="{0D255EE9-38F6-43E4-839C-E8FF1AF1A8B6}" srcOrd="0" destOrd="0" presId="urn:microsoft.com/office/officeart/2005/8/layout/hierarchy1"/>
    <dgm:cxn modelId="{4C06EEE7-8CB6-D34B-81CC-D796B42C2B60}" type="presParOf" srcId="{0D255EE9-38F6-43E4-839C-E8FF1AF1A8B6}" destId="{51B64228-3072-413F-A087-11FCA9CCA7AE}" srcOrd="0" destOrd="0" presId="urn:microsoft.com/office/officeart/2005/8/layout/hierarchy1"/>
    <dgm:cxn modelId="{9E73A7CC-A8E1-B74F-BFAC-54F1DB3886F6}" type="presParOf" srcId="{0D255EE9-38F6-43E4-839C-E8FF1AF1A8B6}" destId="{32CB34A3-A215-4969-8FDE-110C3293AD4F}" srcOrd="1" destOrd="0" presId="urn:microsoft.com/office/officeart/2005/8/layout/hierarchy1"/>
    <dgm:cxn modelId="{06829ACE-1A0E-8D4F-B0A0-F0B30E66CFE1}" type="presParOf" srcId="{0E6FC58B-84C1-42A9-887F-412D2F2CA38C}" destId="{8EDA2DA7-A77A-4635-BEB4-5A38D0B1F769}" srcOrd="1" destOrd="0" presId="urn:microsoft.com/office/officeart/2005/8/layout/hierarchy1"/>
    <dgm:cxn modelId="{D416E66B-177A-F74D-A0EB-5F8313BB2230}" type="presParOf" srcId="{8EDA2DA7-A77A-4635-BEB4-5A38D0B1F769}" destId="{3CBC2331-6B7C-7148-8DF1-005C96199625}" srcOrd="0" destOrd="0" presId="urn:microsoft.com/office/officeart/2005/8/layout/hierarchy1"/>
    <dgm:cxn modelId="{2868B976-CC09-ED4E-B509-793C896288C9}" type="presParOf" srcId="{8EDA2DA7-A77A-4635-BEB4-5A38D0B1F769}" destId="{F8D9A146-5BEB-1F41-9ABE-AB787D4E8D4D}" srcOrd="1" destOrd="0" presId="urn:microsoft.com/office/officeart/2005/8/layout/hierarchy1"/>
    <dgm:cxn modelId="{DDEB228D-7CD3-9E48-91B3-9823735E9A4E}" type="presParOf" srcId="{F8D9A146-5BEB-1F41-9ABE-AB787D4E8D4D}" destId="{14C6EA5C-28A9-5044-A77E-7421242CA58F}" srcOrd="0" destOrd="0" presId="urn:microsoft.com/office/officeart/2005/8/layout/hierarchy1"/>
    <dgm:cxn modelId="{DCDE3610-E964-6F42-889C-AA8B0C98E1BA}" type="presParOf" srcId="{14C6EA5C-28A9-5044-A77E-7421242CA58F}" destId="{0720F28B-10B7-B94E-B72C-C3B734457088}" srcOrd="0" destOrd="0" presId="urn:microsoft.com/office/officeart/2005/8/layout/hierarchy1"/>
    <dgm:cxn modelId="{7156764D-4D13-FD42-8591-C083AF15E359}" type="presParOf" srcId="{14C6EA5C-28A9-5044-A77E-7421242CA58F}" destId="{076C13C3-5B58-AD42-A15E-641051B20E47}" srcOrd="1" destOrd="0" presId="urn:microsoft.com/office/officeart/2005/8/layout/hierarchy1"/>
    <dgm:cxn modelId="{68A590E2-8077-AA43-AEEC-87D3BD976A24}" type="presParOf" srcId="{F8D9A146-5BEB-1F41-9ABE-AB787D4E8D4D}" destId="{EB85CCC0-B7D0-024D-A5DE-95BDF62EABE3}" srcOrd="1" destOrd="0" presId="urn:microsoft.com/office/officeart/2005/8/layout/hierarchy1"/>
    <dgm:cxn modelId="{A0BDB719-D84A-FE45-BAE1-CA0798B2B597}" type="presParOf" srcId="{8EDA2DA7-A77A-4635-BEB4-5A38D0B1F769}" destId="{CE61CC07-1808-BF4B-B816-767740D7C53B}" srcOrd="2" destOrd="0" presId="urn:microsoft.com/office/officeart/2005/8/layout/hierarchy1"/>
    <dgm:cxn modelId="{66B3DD0F-8442-9F41-952B-023D9E13F5FE}" type="presParOf" srcId="{8EDA2DA7-A77A-4635-BEB4-5A38D0B1F769}" destId="{BD1F1373-5FAF-6249-BEC0-AE2D50D77476}" srcOrd="3" destOrd="0" presId="urn:microsoft.com/office/officeart/2005/8/layout/hierarchy1"/>
    <dgm:cxn modelId="{80AA7386-36D0-DB4A-AD4F-1578A3693E10}" type="presParOf" srcId="{BD1F1373-5FAF-6249-BEC0-AE2D50D77476}" destId="{D79D3574-5F5F-CC4F-80A8-7D682B89F18F}" srcOrd="0" destOrd="0" presId="urn:microsoft.com/office/officeart/2005/8/layout/hierarchy1"/>
    <dgm:cxn modelId="{C69A1F8C-32BC-ED47-A5D2-969C99666FD0}" type="presParOf" srcId="{D79D3574-5F5F-CC4F-80A8-7D682B89F18F}" destId="{F912C3EB-C8DC-C246-9629-1E0539ABA3E2}" srcOrd="0" destOrd="0" presId="urn:microsoft.com/office/officeart/2005/8/layout/hierarchy1"/>
    <dgm:cxn modelId="{8C7CC132-DDD9-D040-BA73-9B6FC04E09FE}" type="presParOf" srcId="{D79D3574-5F5F-CC4F-80A8-7D682B89F18F}" destId="{73C4D646-7128-2446-808D-52E833EB1885}" srcOrd="1" destOrd="0" presId="urn:microsoft.com/office/officeart/2005/8/layout/hierarchy1"/>
    <dgm:cxn modelId="{B92278BA-C5B4-E54D-8E36-A8D4125790FB}" type="presParOf" srcId="{BD1F1373-5FAF-6249-BEC0-AE2D50D77476}" destId="{578E1F77-2B3F-7F4D-8651-AD09CEC90585}" srcOrd="1" destOrd="0" presId="urn:microsoft.com/office/officeart/2005/8/layout/hierarchy1"/>
    <dgm:cxn modelId="{C1DE21C3-2C19-EA45-89B9-CEF8EA3556F9}" type="presParOf" srcId="{4AD87C43-A58B-4386-B80A-0CB7A9CF215D}" destId="{852DF3BA-04F4-B741-957C-1244FDBFFEF0}" srcOrd="6" destOrd="0" presId="urn:microsoft.com/office/officeart/2005/8/layout/hierarchy1"/>
    <dgm:cxn modelId="{DC6E7D14-BFC9-C040-AC0D-858B396247CF}" type="presParOf" srcId="{4AD87C43-A58B-4386-B80A-0CB7A9CF215D}" destId="{49C73F05-5DC5-8B46-8C8B-9920F7135878}" srcOrd="7" destOrd="0" presId="urn:microsoft.com/office/officeart/2005/8/layout/hierarchy1"/>
    <dgm:cxn modelId="{947CED70-AD03-EB4D-ADFA-09887C240B02}" type="presParOf" srcId="{49C73F05-5DC5-8B46-8C8B-9920F7135878}" destId="{D8416F39-FD13-3841-BFCE-76D37D92DB6A}" srcOrd="0" destOrd="0" presId="urn:microsoft.com/office/officeart/2005/8/layout/hierarchy1"/>
    <dgm:cxn modelId="{E8170D76-9F6A-B347-9A32-44F5ABA58733}" type="presParOf" srcId="{D8416F39-FD13-3841-BFCE-76D37D92DB6A}" destId="{19E63D15-A6DC-5D44-800F-A8F522D6EEC8}" srcOrd="0" destOrd="0" presId="urn:microsoft.com/office/officeart/2005/8/layout/hierarchy1"/>
    <dgm:cxn modelId="{17B7A242-5EDC-A348-9B05-0593A492AB32}" type="presParOf" srcId="{D8416F39-FD13-3841-BFCE-76D37D92DB6A}" destId="{E9F79E49-D063-2F4B-B7C5-C7BA92414C7F}" srcOrd="1" destOrd="0" presId="urn:microsoft.com/office/officeart/2005/8/layout/hierarchy1"/>
    <dgm:cxn modelId="{CBD57D91-7357-654E-B193-78A147844563}" type="presParOf" srcId="{49C73F05-5DC5-8B46-8C8B-9920F7135878}" destId="{3CF1D61A-7063-5546-922F-94D535C58717}" srcOrd="1" destOrd="0" presId="urn:microsoft.com/office/officeart/2005/8/layout/hierarchy1"/>
    <dgm:cxn modelId="{D00C625C-CE05-3648-979E-275936833C26}" type="presParOf" srcId="{3CF1D61A-7063-5546-922F-94D535C58717}" destId="{4A1687A2-0BBE-D44B-9B3B-28E0FDE7B1E1}" srcOrd="0" destOrd="0" presId="urn:microsoft.com/office/officeart/2005/8/layout/hierarchy1"/>
    <dgm:cxn modelId="{EEFAAF6C-BA33-8E41-B128-F138215750D1}" type="presParOf" srcId="{3CF1D61A-7063-5546-922F-94D535C58717}" destId="{6E998BBA-0F18-2948-93A0-226459CC69FC}" srcOrd="1" destOrd="0" presId="urn:microsoft.com/office/officeart/2005/8/layout/hierarchy1"/>
    <dgm:cxn modelId="{0A8038BD-2656-1048-B0AE-5FE4FA7E368E}" type="presParOf" srcId="{6E998BBA-0F18-2948-93A0-226459CC69FC}" destId="{27F62063-82C5-1549-85F9-7B7C641C36A5}" srcOrd="0" destOrd="0" presId="urn:microsoft.com/office/officeart/2005/8/layout/hierarchy1"/>
    <dgm:cxn modelId="{73018693-338E-4E41-8E4D-205F6509EA8C}" type="presParOf" srcId="{27F62063-82C5-1549-85F9-7B7C641C36A5}" destId="{B5D4B865-6695-544B-8B56-FEFD683499F1}" srcOrd="0" destOrd="0" presId="urn:microsoft.com/office/officeart/2005/8/layout/hierarchy1"/>
    <dgm:cxn modelId="{4B42EAED-FC43-484D-B195-E89B94ACC012}" type="presParOf" srcId="{27F62063-82C5-1549-85F9-7B7C641C36A5}" destId="{42298949-2310-F346-B936-15336CCC52F6}" srcOrd="1" destOrd="0" presId="urn:microsoft.com/office/officeart/2005/8/layout/hierarchy1"/>
    <dgm:cxn modelId="{6EC3091B-1824-EC41-B56B-D60AD34E2521}" type="presParOf" srcId="{6E998BBA-0F18-2948-93A0-226459CC69FC}" destId="{C5959795-A70B-6B4B-8E6C-A32473094C96}" srcOrd="1" destOrd="0" presId="urn:microsoft.com/office/officeart/2005/8/layout/hierarchy1"/>
    <dgm:cxn modelId="{FEA020DD-F92D-BF40-B909-79F74E800F0A}" type="presParOf" srcId="{4B3CA10D-11E7-4D3B-9849-084CAD6AD55D}" destId="{5133210F-53CE-4565-9CBC-25BCF3F9BBB7}" srcOrd="4" destOrd="0" presId="urn:microsoft.com/office/officeart/2005/8/layout/hierarchy1"/>
    <dgm:cxn modelId="{8280C703-921D-A84F-9CB8-05481D32CED6}" type="presParOf" srcId="{4B3CA10D-11E7-4D3B-9849-084CAD6AD55D}" destId="{74D1D548-FB53-40D8-90DD-73D0B44A63A1}" srcOrd="5" destOrd="0" presId="urn:microsoft.com/office/officeart/2005/8/layout/hierarchy1"/>
    <dgm:cxn modelId="{A74B93A2-4783-2743-829D-9029CA205ECB}" type="presParOf" srcId="{74D1D548-FB53-40D8-90DD-73D0B44A63A1}" destId="{0DAF1A27-332E-423A-9EA2-5F773C009845}" srcOrd="0" destOrd="0" presId="urn:microsoft.com/office/officeart/2005/8/layout/hierarchy1"/>
    <dgm:cxn modelId="{F431800A-1097-3E48-9842-F8027CB1C3ED}" type="presParOf" srcId="{0DAF1A27-332E-423A-9EA2-5F773C009845}" destId="{40CCCFDB-C76F-493A-9A59-6034FDB95DA2}" srcOrd="0" destOrd="0" presId="urn:microsoft.com/office/officeart/2005/8/layout/hierarchy1"/>
    <dgm:cxn modelId="{A16C39C0-570F-C64E-BAE4-0B0947EF6E0E}" type="presParOf" srcId="{0DAF1A27-332E-423A-9EA2-5F773C009845}" destId="{FE8DB47A-4E97-4892-A3CF-AC212C14F582}" srcOrd="1" destOrd="0" presId="urn:microsoft.com/office/officeart/2005/8/layout/hierarchy1"/>
    <dgm:cxn modelId="{58648938-959D-3940-8B70-16EE1C89528C}" type="presParOf" srcId="{74D1D548-FB53-40D8-90DD-73D0B44A63A1}" destId="{2274D2EE-63B3-46B6-A863-CA7B61CFC817}" srcOrd="1" destOrd="0" presId="urn:microsoft.com/office/officeart/2005/8/layout/hierarchy1"/>
    <dgm:cxn modelId="{C3D51E6E-EC44-C94E-B361-C679F0B37991}" type="presParOf" srcId="{4B3CA10D-11E7-4D3B-9849-084CAD6AD55D}" destId="{63C19785-DD75-B047-B773-6749866F2D16}" srcOrd="6" destOrd="0" presId="urn:microsoft.com/office/officeart/2005/8/layout/hierarchy1"/>
    <dgm:cxn modelId="{8FA0D7B6-6BC3-1D40-BB82-2C47DB306A7C}" type="presParOf" srcId="{4B3CA10D-11E7-4D3B-9849-084CAD6AD55D}" destId="{8567FB19-8120-0C4F-A949-A67FFCE69795}" srcOrd="7" destOrd="0" presId="urn:microsoft.com/office/officeart/2005/8/layout/hierarchy1"/>
    <dgm:cxn modelId="{12D722AB-AAA0-8B4C-B16D-3663756DD917}" type="presParOf" srcId="{8567FB19-8120-0C4F-A949-A67FFCE69795}" destId="{21590B8E-A555-C448-8916-51ADDCC53737}" srcOrd="0" destOrd="0" presId="urn:microsoft.com/office/officeart/2005/8/layout/hierarchy1"/>
    <dgm:cxn modelId="{71F3CDB2-3528-D142-8D48-C416B0C2F2E4}" type="presParOf" srcId="{21590B8E-A555-C448-8916-51ADDCC53737}" destId="{EF9E80B6-F1D5-7B41-80E0-8A89498AF373}" srcOrd="0" destOrd="0" presId="urn:microsoft.com/office/officeart/2005/8/layout/hierarchy1"/>
    <dgm:cxn modelId="{C5D41E82-8E7C-5348-84F4-12C9E69A050D}" type="presParOf" srcId="{21590B8E-A555-C448-8916-51ADDCC53737}" destId="{1EC5CAE1-C7F3-D544-956D-B4673840A19E}" srcOrd="1" destOrd="0" presId="urn:microsoft.com/office/officeart/2005/8/layout/hierarchy1"/>
    <dgm:cxn modelId="{DA66870E-B8DC-9E4C-A005-A21B622B2359}" type="presParOf" srcId="{8567FB19-8120-0C4F-A949-A67FFCE69795}" destId="{8266C4B9-9B6C-3948-A7FE-498840B4C0E4}"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CC5E68C-532B-42F9-AD9F-66AF5F83CF56}" type="doc">
      <dgm:prSet loTypeId="urn:microsoft.com/office/officeart/2005/8/layout/hierarchy1" loCatId="hierarchy" qsTypeId="urn:microsoft.com/office/officeart/2005/8/quickstyle/simple1" qsCatId="simple" csTypeId="urn:microsoft.com/office/officeart/2005/8/colors/accent3_3" csCatId="accent3" phldr="1"/>
      <dgm:spPr/>
      <dgm:t>
        <a:bodyPr/>
        <a:lstStyle/>
        <a:p>
          <a:endParaRPr lang="en-US"/>
        </a:p>
      </dgm:t>
    </dgm:pt>
    <dgm:pt modelId="{E52FEFE0-C047-4FE2-8850-4E3D85BDB68A}">
      <dgm:prSet phldrT="[Text]"/>
      <dgm:spPr/>
      <dgm:t>
        <a:bodyPr/>
        <a:lstStyle/>
        <a:p>
          <a:r>
            <a:rPr lang="en-US" b="1" dirty="0">
              <a:latin typeface="Times New Roman" charset="0"/>
              <a:ea typeface="Times New Roman" charset="0"/>
              <a:cs typeface="Times New Roman" charset="0"/>
            </a:rPr>
            <a:t>Biomedical Sciences Masters programs</a:t>
          </a:r>
        </a:p>
      </dgm:t>
    </dgm:pt>
    <dgm:pt modelId="{0405DD28-3803-43E5-BE2D-D0424BEE4205}" type="parTrans" cxnId="{BD4F991B-F021-4528-8C30-A46207C2ABC7}">
      <dgm:prSet/>
      <dgm:spPr/>
      <dgm:t>
        <a:bodyPr/>
        <a:lstStyle/>
        <a:p>
          <a:endParaRPr lang="en-US"/>
        </a:p>
      </dgm:t>
    </dgm:pt>
    <dgm:pt modelId="{84628273-D35A-4EA1-92FA-2EA500E8AF4A}" type="sibTrans" cxnId="{BD4F991B-F021-4528-8C30-A46207C2ABC7}">
      <dgm:prSet/>
      <dgm:spPr/>
      <dgm:t>
        <a:bodyPr/>
        <a:lstStyle/>
        <a:p>
          <a:endParaRPr lang="en-US"/>
        </a:p>
      </dgm:t>
    </dgm:pt>
    <dgm:pt modelId="{FE2ED3B0-C88E-478C-B044-34CA1B506A79}">
      <dgm:prSet phldrT="[Text]" custT="1"/>
      <dgm:spPr/>
      <dgm:t>
        <a:bodyPr/>
        <a:lstStyle/>
        <a:p>
          <a:r>
            <a:rPr lang="en-US" sz="2800" dirty="0">
              <a:latin typeface="Times New Roman" charset="0"/>
              <a:ea typeface="Times New Roman" charset="0"/>
              <a:cs typeface="Times New Roman" charset="0"/>
            </a:rPr>
            <a:t>MSc in Advanced Clinical Practice with Thesis Option </a:t>
          </a:r>
        </a:p>
        <a:p>
          <a:r>
            <a:rPr lang="en-US" sz="2400" b="1" dirty="0">
              <a:solidFill>
                <a:srgbClr val="6EBE4A"/>
              </a:solidFill>
              <a:latin typeface="Times New Roman" charset="0"/>
              <a:ea typeface="Times New Roman" charset="0"/>
              <a:cs typeface="Times New Roman" charset="0"/>
            </a:rPr>
            <a:t>Research track</a:t>
          </a:r>
          <a:endParaRPr lang="en-US" sz="2400" dirty="0">
            <a:solidFill>
              <a:srgbClr val="6EBE4A"/>
            </a:solidFill>
            <a:latin typeface="Times New Roman" charset="0"/>
            <a:ea typeface="Times New Roman" charset="0"/>
            <a:cs typeface="Times New Roman" charset="0"/>
          </a:endParaRPr>
        </a:p>
      </dgm:t>
    </dgm:pt>
    <dgm:pt modelId="{1AE9F7FC-29F0-449C-87E5-43DE7422330B}" type="parTrans" cxnId="{4F31916C-3868-4DFD-9C80-8C34A9BF40DF}">
      <dgm:prSet/>
      <dgm:spPr/>
      <dgm:t>
        <a:bodyPr/>
        <a:lstStyle/>
        <a:p>
          <a:endParaRPr lang="en-US"/>
        </a:p>
      </dgm:t>
    </dgm:pt>
    <dgm:pt modelId="{70DC4428-5AB6-43BF-B9C5-FFE43120797D}" type="sibTrans" cxnId="{4F31916C-3868-4DFD-9C80-8C34A9BF40DF}">
      <dgm:prSet/>
      <dgm:spPr/>
      <dgm:t>
        <a:bodyPr/>
        <a:lstStyle/>
        <a:p>
          <a:endParaRPr lang="en-US"/>
        </a:p>
      </dgm:t>
    </dgm:pt>
    <dgm:pt modelId="{33CC76B6-FAA7-45F0-8BB8-C180FE7B2AE8}">
      <dgm:prSet phldrT="[Text]" custT="1"/>
      <dgm:spPr/>
      <dgm:t>
        <a:bodyPr/>
        <a:lstStyle/>
        <a:p>
          <a:r>
            <a:rPr lang="en-US" sz="2800" dirty="0">
              <a:latin typeface="Times New Roman" charset="0"/>
              <a:ea typeface="Times New Roman" charset="0"/>
              <a:cs typeface="Times New Roman" charset="0"/>
            </a:rPr>
            <a:t>MSc in Laboratory Management with Project Option </a:t>
          </a:r>
        </a:p>
        <a:p>
          <a:r>
            <a:rPr lang="en-US" sz="2400" b="1" dirty="0">
              <a:solidFill>
                <a:srgbClr val="6EBE4A"/>
              </a:solidFill>
              <a:latin typeface="Times New Roman" charset="0"/>
              <a:ea typeface="Times New Roman" charset="0"/>
              <a:cs typeface="Times New Roman" charset="0"/>
            </a:rPr>
            <a:t>Professional/Management track</a:t>
          </a:r>
          <a:endParaRPr lang="en-US" sz="2400" dirty="0">
            <a:solidFill>
              <a:srgbClr val="6EBE4A"/>
            </a:solidFill>
            <a:latin typeface="Times New Roman" charset="0"/>
            <a:ea typeface="Times New Roman" charset="0"/>
            <a:cs typeface="Times New Roman" charset="0"/>
          </a:endParaRPr>
        </a:p>
      </dgm:t>
    </dgm:pt>
    <dgm:pt modelId="{27904737-D99C-4CD3-88EE-A5EF2BDAF172}" type="parTrans" cxnId="{F496ECFF-2BE2-4962-A6C5-2C617FB74F8D}">
      <dgm:prSet/>
      <dgm:spPr/>
      <dgm:t>
        <a:bodyPr/>
        <a:lstStyle/>
        <a:p>
          <a:endParaRPr lang="en-US"/>
        </a:p>
      </dgm:t>
    </dgm:pt>
    <dgm:pt modelId="{3DC67095-06CB-4672-A868-D5906805723D}" type="sibTrans" cxnId="{F496ECFF-2BE2-4962-A6C5-2C617FB74F8D}">
      <dgm:prSet/>
      <dgm:spPr/>
      <dgm:t>
        <a:bodyPr/>
        <a:lstStyle/>
        <a:p>
          <a:endParaRPr lang="en-US"/>
        </a:p>
      </dgm:t>
    </dgm:pt>
    <dgm:pt modelId="{F36C443D-6F7A-4B90-AFF9-2893F4767908}" type="pres">
      <dgm:prSet presAssocID="{CCC5E68C-532B-42F9-AD9F-66AF5F83CF56}" presName="hierChild1" presStyleCnt="0">
        <dgm:presLayoutVars>
          <dgm:chPref val="1"/>
          <dgm:dir/>
          <dgm:animOne val="branch"/>
          <dgm:animLvl val="lvl"/>
          <dgm:resizeHandles/>
        </dgm:presLayoutVars>
      </dgm:prSet>
      <dgm:spPr/>
      <dgm:t>
        <a:bodyPr/>
        <a:lstStyle/>
        <a:p>
          <a:endParaRPr lang="en-US"/>
        </a:p>
      </dgm:t>
    </dgm:pt>
    <dgm:pt modelId="{B2546E8F-BDAE-45A8-8C96-05E7AA16A816}" type="pres">
      <dgm:prSet presAssocID="{E52FEFE0-C047-4FE2-8850-4E3D85BDB68A}" presName="hierRoot1" presStyleCnt="0"/>
      <dgm:spPr/>
    </dgm:pt>
    <dgm:pt modelId="{8C283C34-4E13-4E73-88E4-0302436154A6}" type="pres">
      <dgm:prSet presAssocID="{E52FEFE0-C047-4FE2-8850-4E3D85BDB68A}" presName="composite" presStyleCnt="0"/>
      <dgm:spPr/>
    </dgm:pt>
    <dgm:pt modelId="{8D6DF4A6-D4DE-49AA-8C04-768E6CE277C0}" type="pres">
      <dgm:prSet presAssocID="{E52FEFE0-C047-4FE2-8850-4E3D85BDB68A}" presName="background" presStyleLbl="node0" presStyleIdx="0" presStyleCnt="1"/>
      <dgm:spPr/>
    </dgm:pt>
    <dgm:pt modelId="{C0CC92C6-F98A-4B1A-984E-2628BC36ACB4}" type="pres">
      <dgm:prSet presAssocID="{E52FEFE0-C047-4FE2-8850-4E3D85BDB68A}" presName="text" presStyleLbl="fgAcc0" presStyleIdx="0" presStyleCnt="1" custScaleX="117605">
        <dgm:presLayoutVars>
          <dgm:chPref val="3"/>
        </dgm:presLayoutVars>
      </dgm:prSet>
      <dgm:spPr/>
      <dgm:t>
        <a:bodyPr/>
        <a:lstStyle/>
        <a:p>
          <a:endParaRPr lang="en-US"/>
        </a:p>
      </dgm:t>
    </dgm:pt>
    <dgm:pt modelId="{4B3CA10D-11E7-4D3B-9849-084CAD6AD55D}" type="pres">
      <dgm:prSet presAssocID="{E52FEFE0-C047-4FE2-8850-4E3D85BDB68A}" presName="hierChild2" presStyleCnt="0"/>
      <dgm:spPr/>
    </dgm:pt>
    <dgm:pt modelId="{5F0453A8-8E6B-48F2-90F0-A8935EC075EB}" type="pres">
      <dgm:prSet presAssocID="{1AE9F7FC-29F0-449C-87E5-43DE7422330B}" presName="Name10" presStyleLbl="parChTrans1D2" presStyleIdx="0" presStyleCnt="2"/>
      <dgm:spPr/>
      <dgm:t>
        <a:bodyPr/>
        <a:lstStyle/>
        <a:p>
          <a:endParaRPr lang="en-US"/>
        </a:p>
      </dgm:t>
    </dgm:pt>
    <dgm:pt modelId="{4436EBDA-1820-4132-B9B1-48ADEE6E31A0}" type="pres">
      <dgm:prSet presAssocID="{FE2ED3B0-C88E-478C-B044-34CA1B506A79}" presName="hierRoot2" presStyleCnt="0"/>
      <dgm:spPr/>
    </dgm:pt>
    <dgm:pt modelId="{538C11C3-7697-4E60-8009-0EA03AC24DDA}" type="pres">
      <dgm:prSet presAssocID="{FE2ED3B0-C88E-478C-B044-34CA1B506A79}" presName="composite2" presStyleCnt="0"/>
      <dgm:spPr/>
    </dgm:pt>
    <dgm:pt modelId="{0101A434-E7E1-4741-A8B6-48A7EE6AFEDF}" type="pres">
      <dgm:prSet presAssocID="{FE2ED3B0-C88E-478C-B044-34CA1B506A79}" presName="background2" presStyleLbl="node2" presStyleIdx="0" presStyleCnt="2"/>
      <dgm:spPr/>
    </dgm:pt>
    <dgm:pt modelId="{CD660A90-B7AD-4CE1-AB5B-A829658A121E}" type="pres">
      <dgm:prSet presAssocID="{FE2ED3B0-C88E-478C-B044-34CA1B506A79}" presName="text2" presStyleLbl="fgAcc2" presStyleIdx="0" presStyleCnt="2" custScaleX="120535">
        <dgm:presLayoutVars>
          <dgm:chPref val="3"/>
        </dgm:presLayoutVars>
      </dgm:prSet>
      <dgm:spPr/>
      <dgm:t>
        <a:bodyPr/>
        <a:lstStyle/>
        <a:p>
          <a:endParaRPr lang="en-US"/>
        </a:p>
      </dgm:t>
    </dgm:pt>
    <dgm:pt modelId="{01C22A2C-D22C-462F-BF41-A960DCF5E649}" type="pres">
      <dgm:prSet presAssocID="{FE2ED3B0-C88E-478C-B044-34CA1B506A79}" presName="hierChild3" presStyleCnt="0"/>
      <dgm:spPr/>
    </dgm:pt>
    <dgm:pt modelId="{FEBA5106-7C6A-4B57-AF0F-FC6AF44B9FF5}" type="pres">
      <dgm:prSet presAssocID="{27904737-D99C-4CD3-88EE-A5EF2BDAF172}" presName="Name10" presStyleLbl="parChTrans1D2" presStyleIdx="1" presStyleCnt="2"/>
      <dgm:spPr/>
      <dgm:t>
        <a:bodyPr/>
        <a:lstStyle/>
        <a:p>
          <a:endParaRPr lang="en-US"/>
        </a:p>
      </dgm:t>
    </dgm:pt>
    <dgm:pt modelId="{65CF0972-A5E8-469E-AAF2-4955242539A9}" type="pres">
      <dgm:prSet presAssocID="{33CC76B6-FAA7-45F0-8BB8-C180FE7B2AE8}" presName="hierRoot2" presStyleCnt="0"/>
      <dgm:spPr/>
    </dgm:pt>
    <dgm:pt modelId="{D97E20FB-0757-43A6-A87C-0844F829521C}" type="pres">
      <dgm:prSet presAssocID="{33CC76B6-FAA7-45F0-8BB8-C180FE7B2AE8}" presName="composite2" presStyleCnt="0"/>
      <dgm:spPr/>
    </dgm:pt>
    <dgm:pt modelId="{CFC7F2EE-0868-45D0-9870-476E89016FBA}" type="pres">
      <dgm:prSet presAssocID="{33CC76B6-FAA7-45F0-8BB8-C180FE7B2AE8}" presName="background2" presStyleLbl="node2" presStyleIdx="1" presStyleCnt="2"/>
      <dgm:spPr/>
    </dgm:pt>
    <dgm:pt modelId="{46B3D294-F699-456A-BA7B-683E0D7902C7}" type="pres">
      <dgm:prSet presAssocID="{33CC76B6-FAA7-45F0-8BB8-C180FE7B2AE8}" presName="text2" presStyleLbl="fgAcc2" presStyleIdx="1" presStyleCnt="2" custScaleX="119457">
        <dgm:presLayoutVars>
          <dgm:chPref val="3"/>
        </dgm:presLayoutVars>
      </dgm:prSet>
      <dgm:spPr/>
      <dgm:t>
        <a:bodyPr/>
        <a:lstStyle/>
        <a:p>
          <a:endParaRPr lang="en-US"/>
        </a:p>
      </dgm:t>
    </dgm:pt>
    <dgm:pt modelId="{4AD87C43-A58B-4386-B80A-0CB7A9CF215D}" type="pres">
      <dgm:prSet presAssocID="{33CC76B6-FAA7-45F0-8BB8-C180FE7B2AE8}" presName="hierChild3" presStyleCnt="0"/>
      <dgm:spPr/>
    </dgm:pt>
  </dgm:ptLst>
  <dgm:cxnLst>
    <dgm:cxn modelId="{1DEF1083-481C-5443-8002-A71FBA491C31}" type="presOf" srcId="{1AE9F7FC-29F0-449C-87E5-43DE7422330B}" destId="{5F0453A8-8E6B-48F2-90F0-A8935EC075EB}" srcOrd="0" destOrd="0" presId="urn:microsoft.com/office/officeart/2005/8/layout/hierarchy1"/>
    <dgm:cxn modelId="{E15EB16E-49BE-F644-A95F-5F3A9ABD9F12}" type="presOf" srcId="{FE2ED3B0-C88E-478C-B044-34CA1B506A79}" destId="{CD660A90-B7AD-4CE1-AB5B-A829658A121E}" srcOrd="0" destOrd="0" presId="urn:microsoft.com/office/officeart/2005/8/layout/hierarchy1"/>
    <dgm:cxn modelId="{6EC8710F-7147-D842-818A-BA765264F07F}" type="presOf" srcId="{CCC5E68C-532B-42F9-AD9F-66AF5F83CF56}" destId="{F36C443D-6F7A-4B90-AFF9-2893F4767908}" srcOrd="0" destOrd="0" presId="urn:microsoft.com/office/officeart/2005/8/layout/hierarchy1"/>
    <dgm:cxn modelId="{BB3BFFEE-D6DC-FE47-AC6D-717795C5F177}" type="presOf" srcId="{E52FEFE0-C047-4FE2-8850-4E3D85BDB68A}" destId="{C0CC92C6-F98A-4B1A-984E-2628BC36ACB4}" srcOrd="0" destOrd="0" presId="urn:microsoft.com/office/officeart/2005/8/layout/hierarchy1"/>
    <dgm:cxn modelId="{F496ECFF-2BE2-4962-A6C5-2C617FB74F8D}" srcId="{E52FEFE0-C047-4FE2-8850-4E3D85BDB68A}" destId="{33CC76B6-FAA7-45F0-8BB8-C180FE7B2AE8}" srcOrd="1" destOrd="0" parTransId="{27904737-D99C-4CD3-88EE-A5EF2BDAF172}" sibTransId="{3DC67095-06CB-4672-A868-D5906805723D}"/>
    <dgm:cxn modelId="{4F31916C-3868-4DFD-9C80-8C34A9BF40DF}" srcId="{E52FEFE0-C047-4FE2-8850-4E3D85BDB68A}" destId="{FE2ED3B0-C88E-478C-B044-34CA1B506A79}" srcOrd="0" destOrd="0" parTransId="{1AE9F7FC-29F0-449C-87E5-43DE7422330B}" sibTransId="{70DC4428-5AB6-43BF-B9C5-FFE43120797D}"/>
    <dgm:cxn modelId="{8C686CD9-147E-3E44-9D40-CCAE02D15B0C}" type="presOf" srcId="{27904737-D99C-4CD3-88EE-A5EF2BDAF172}" destId="{FEBA5106-7C6A-4B57-AF0F-FC6AF44B9FF5}" srcOrd="0" destOrd="0" presId="urn:microsoft.com/office/officeart/2005/8/layout/hierarchy1"/>
    <dgm:cxn modelId="{BD4F991B-F021-4528-8C30-A46207C2ABC7}" srcId="{CCC5E68C-532B-42F9-AD9F-66AF5F83CF56}" destId="{E52FEFE0-C047-4FE2-8850-4E3D85BDB68A}" srcOrd="0" destOrd="0" parTransId="{0405DD28-3803-43E5-BE2D-D0424BEE4205}" sibTransId="{84628273-D35A-4EA1-92FA-2EA500E8AF4A}"/>
    <dgm:cxn modelId="{11610CC0-F17E-0841-B8CB-921B0348BC1A}" type="presOf" srcId="{33CC76B6-FAA7-45F0-8BB8-C180FE7B2AE8}" destId="{46B3D294-F699-456A-BA7B-683E0D7902C7}" srcOrd="0" destOrd="0" presId="urn:microsoft.com/office/officeart/2005/8/layout/hierarchy1"/>
    <dgm:cxn modelId="{05ED5240-54E8-A545-8A3A-ED2C9C35F107}" type="presParOf" srcId="{F36C443D-6F7A-4B90-AFF9-2893F4767908}" destId="{B2546E8F-BDAE-45A8-8C96-05E7AA16A816}" srcOrd="0" destOrd="0" presId="urn:microsoft.com/office/officeart/2005/8/layout/hierarchy1"/>
    <dgm:cxn modelId="{5A1B9F9E-7B9D-9D49-A439-DAAF8600B03B}" type="presParOf" srcId="{B2546E8F-BDAE-45A8-8C96-05E7AA16A816}" destId="{8C283C34-4E13-4E73-88E4-0302436154A6}" srcOrd="0" destOrd="0" presId="urn:microsoft.com/office/officeart/2005/8/layout/hierarchy1"/>
    <dgm:cxn modelId="{96BEE18D-B5F2-E74A-9E9D-48E64FF5EBD5}" type="presParOf" srcId="{8C283C34-4E13-4E73-88E4-0302436154A6}" destId="{8D6DF4A6-D4DE-49AA-8C04-768E6CE277C0}" srcOrd="0" destOrd="0" presId="urn:microsoft.com/office/officeart/2005/8/layout/hierarchy1"/>
    <dgm:cxn modelId="{7A888A4B-3688-D849-AEC8-45649CD3B37C}" type="presParOf" srcId="{8C283C34-4E13-4E73-88E4-0302436154A6}" destId="{C0CC92C6-F98A-4B1A-984E-2628BC36ACB4}" srcOrd="1" destOrd="0" presId="urn:microsoft.com/office/officeart/2005/8/layout/hierarchy1"/>
    <dgm:cxn modelId="{BF6220E8-33B2-944F-AEF9-03CD9742AC1D}" type="presParOf" srcId="{B2546E8F-BDAE-45A8-8C96-05E7AA16A816}" destId="{4B3CA10D-11E7-4D3B-9849-084CAD6AD55D}" srcOrd="1" destOrd="0" presId="urn:microsoft.com/office/officeart/2005/8/layout/hierarchy1"/>
    <dgm:cxn modelId="{9DD4DB3C-80AA-454C-AD89-10B23799DC32}" type="presParOf" srcId="{4B3CA10D-11E7-4D3B-9849-084CAD6AD55D}" destId="{5F0453A8-8E6B-48F2-90F0-A8935EC075EB}" srcOrd="0" destOrd="0" presId="urn:microsoft.com/office/officeart/2005/8/layout/hierarchy1"/>
    <dgm:cxn modelId="{C687C728-8291-3144-A67E-8B4F114EE5C2}" type="presParOf" srcId="{4B3CA10D-11E7-4D3B-9849-084CAD6AD55D}" destId="{4436EBDA-1820-4132-B9B1-48ADEE6E31A0}" srcOrd="1" destOrd="0" presId="urn:microsoft.com/office/officeart/2005/8/layout/hierarchy1"/>
    <dgm:cxn modelId="{2AE0365C-B298-B341-B2E3-8F632D65E3E4}" type="presParOf" srcId="{4436EBDA-1820-4132-B9B1-48ADEE6E31A0}" destId="{538C11C3-7697-4E60-8009-0EA03AC24DDA}" srcOrd="0" destOrd="0" presId="urn:microsoft.com/office/officeart/2005/8/layout/hierarchy1"/>
    <dgm:cxn modelId="{8B176E32-F6A2-4546-B6F0-0C2141DF262E}" type="presParOf" srcId="{538C11C3-7697-4E60-8009-0EA03AC24DDA}" destId="{0101A434-E7E1-4741-A8B6-48A7EE6AFEDF}" srcOrd="0" destOrd="0" presId="urn:microsoft.com/office/officeart/2005/8/layout/hierarchy1"/>
    <dgm:cxn modelId="{2E4FBD36-1167-7C44-BB94-C27AC4F7E404}" type="presParOf" srcId="{538C11C3-7697-4E60-8009-0EA03AC24DDA}" destId="{CD660A90-B7AD-4CE1-AB5B-A829658A121E}" srcOrd="1" destOrd="0" presId="urn:microsoft.com/office/officeart/2005/8/layout/hierarchy1"/>
    <dgm:cxn modelId="{D29D2975-484A-5F4C-836F-E4E4BF486F95}" type="presParOf" srcId="{4436EBDA-1820-4132-B9B1-48ADEE6E31A0}" destId="{01C22A2C-D22C-462F-BF41-A960DCF5E649}" srcOrd="1" destOrd="0" presId="urn:microsoft.com/office/officeart/2005/8/layout/hierarchy1"/>
    <dgm:cxn modelId="{F0C2CDF4-E3B5-334F-BA62-B29FC80D1D2E}" type="presParOf" srcId="{4B3CA10D-11E7-4D3B-9849-084CAD6AD55D}" destId="{FEBA5106-7C6A-4B57-AF0F-FC6AF44B9FF5}" srcOrd="2" destOrd="0" presId="urn:microsoft.com/office/officeart/2005/8/layout/hierarchy1"/>
    <dgm:cxn modelId="{C9E82298-5C9C-3946-B8DD-623A470314FC}" type="presParOf" srcId="{4B3CA10D-11E7-4D3B-9849-084CAD6AD55D}" destId="{65CF0972-A5E8-469E-AAF2-4955242539A9}" srcOrd="3" destOrd="0" presId="urn:microsoft.com/office/officeart/2005/8/layout/hierarchy1"/>
    <dgm:cxn modelId="{5C950801-56C7-1F49-A68F-9BCC03CD66CC}" type="presParOf" srcId="{65CF0972-A5E8-469E-AAF2-4955242539A9}" destId="{D97E20FB-0757-43A6-A87C-0844F829521C}" srcOrd="0" destOrd="0" presId="urn:microsoft.com/office/officeart/2005/8/layout/hierarchy1"/>
    <dgm:cxn modelId="{4DE6ABF0-F3FB-AC47-B013-F75C69372C17}" type="presParOf" srcId="{D97E20FB-0757-43A6-A87C-0844F829521C}" destId="{CFC7F2EE-0868-45D0-9870-476E89016FBA}" srcOrd="0" destOrd="0" presId="urn:microsoft.com/office/officeart/2005/8/layout/hierarchy1"/>
    <dgm:cxn modelId="{29C139B8-09F8-8847-98D7-7B61C10650FD}" type="presParOf" srcId="{D97E20FB-0757-43A6-A87C-0844F829521C}" destId="{46B3D294-F699-456A-BA7B-683E0D7902C7}" srcOrd="1" destOrd="0" presId="urn:microsoft.com/office/officeart/2005/8/layout/hierarchy1"/>
    <dgm:cxn modelId="{6F6F6416-0AA1-F748-BEC6-A496FE2FCC6E}" type="presParOf" srcId="{65CF0972-A5E8-469E-AAF2-4955242539A9}" destId="{4AD87C43-A58B-4386-B80A-0CB7A9CF215D}"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2FDCD6D-82FB-4308-B943-8CE8FBD3EDDE}" type="doc">
      <dgm:prSet loTypeId="urn:microsoft.com/office/officeart/2005/8/layout/cycle5" loCatId="cycle" qsTypeId="urn:microsoft.com/office/officeart/2005/8/quickstyle/simple1" qsCatId="simple" csTypeId="urn:microsoft.com/office/officeart/2005/8/colors/accent2_1" csCatId="accent2" phldr="1"/>
      <dgm:spPr/>
      <dgm:t>
        <a:bodyPr/>
        <a:lstStyle/>
        <a:p>
          <a:endParaRPr lang="en-US"/>
        </a:p>
      </dgm:t>
    </dgm:pt>
    <dgm:pt modelId="{9F17EE92-4244-43B5-BDF4-04D0BC8403F2}">
      <dgm:prSet phldrT="[Text]"/>
      <dgm:spPr/>
      <dgm:t>
        <a:bodyPr/>
        <a:lstStyle/>
        <a:p>
          <a:r>
            <a:rPr lang="en-US" dirty="0">
              <a:solidFill>
                <a:schemeClr val="tx2">
                  <a:lumMod val="50000"/>
                </a:schemeClr>
              </a:solidFill>
              <a:latin typeface="Times New Roman" panose="02020603050405020304" pitchFamily="18" charset="0"/>
              <a:cs typeface="Times New Roman" panose="02020603050405020304" pitchFamily="18" charset="0"/>
            </a:rPr>
            <a:t>Genetics</a:t>
          </a:r>
        </a:p>
      </dgm:t>
    </dgm:pt>
    <dgm:pt modelId="{1C1535BC-F3EB-4B85-A3E9-637BE51EA239}" type="parTrans" cxnId="{6031A609-8A63-490E-BC75-BED85EF01AA6}">
      <dgm:prSet/>
      <dgm:spPr/>
      <dgm:t>
        <a:bodyPr/>
        <a:lstStyle/>
        <a:p>
          <a:endParaRPr lang="en-US"/>
        </a:p>
      </dgm:t>
    </dgm:pt>
    <dgm:pt modelId="{BEC9FE03-E755-4699-9038-62D25BE2D420}" type="sibTrans" cxnId="{6031A609-8A63-490E-BC75-BED85EF01AA6}">
      <dgm:prSet/>
      <dgm:spPr/>
      <dgm:t>
        <a:bodyPr/>
        <a:lstStyle/>
        <a:p>
          <a:endParaRPr lang="en-US">
            <a:latin typeface="Times New Roman" panose="02020603050405020304" pitchFamily="18" charset="0"/>
            <a:cs typeface="Times New Roman" panose="02020603050405020304" pitchFamily="18" charset="0"/>
          </a:endParaRPr>
        </a:p>
      </dgm:t>
    </dgm:pt>
    <dgm:pt modelId="{6F610125-76C2-43F3-8C47-2BABA53E7ED3}">
      <dgm:prSet phldrT="[Text]"/>
      <dgm:spPr/>
      <dgm:t>
        <a:bodyPr/>
        <a:lstStyle/>
        <a:p>
          <a:r>
            <a:rPr lang="en-US" dirty="0">
              <a:solidFill>
                <a:schemeClr val="tx2">
                  <a:lumMod val="50000"/>
                </a:schemeClr>
              </a:solidFill>
              <a:latin typeface="Times New Roman" panose="02020603050405020304" pitchFamily="18" charset="0"/>
              <a:cs typeface="Times New Roman" panose="02020603050405020304" pitchFamily="18" charset="0"/>
            </a:rPr>
            <a:t>Prenatal</a:t>
          </a:r>
        </a:p>
      </dgm:t>
    </dgm:pt>
    <dgm:pt modelId="{B2B5A7E1-EBD1-443C-88AB-6EDD4E9E6C43}" type="parTrans" cxnId="{873CF06E-A8A3-4536-B1E2-627967FDC6BA}">
      <dgm:prSet/>
      <dgm:spPr/>
      <dgm:t>
        <a:bodyPr/>
        <a:lstStyle/>
        <a:p>
          <a:endParaRPr lang="en-US"/>
        </a:p>
      </dgm:t>
    </dgm:pt>
    <dgm:pt modelId="{F4771FA0-4D6E-43F1-94B6-F73ED0EC84A0}" type="sibTrans" cxnId="{873CF06E-A8A3-4536-B1E2-627967FDC6BA}">
      <dgm:prSet/>
      <dgm:spPr/>
      <dgm:t>
        <a:bodyPr/>
        <a:lstStyle/>
        <a:p>
          <a:endParaRPr lang="en-US">
            <a:latin typeface="Times New Roman" panose="02020603050405020304" pitchFamily="18" charset="0"/>
            <a:cs typeface="Times New Roman" panose="02020603050405020304" pitchFamily="18" charset="0"/>
          </a:endParaRPr>
        </a:p>
      </dgm:t>
    </dgm:pt>
    <dgm:pt modelId="{A532B2AE-5FFF-4A7E-A92A-7BE07C37659C}">
      <dgm:prSet phldrT="[Text]"/>
      <dgm:spPr/>
      <dgm:t>
        <a:bodyPr/>
        <a:lstStyle/>
        <a:p>
          <a:r>
            <a:rPr lang="en-US" dirty="0">
              <a:solidFill>
                <a:schemeClr val="tx2">
                  <a:lumMod val="50000"/>
                </a:schemeClr>
              </a:solidFill>
              <a:latin typeface="Times New Roman" panose="02020603050405020304" pitchFamily="18" charset="0"/>
              <a:cs typeface="Times New Roman" panose="02020603050405020304" pitchFamily="18" charset="0"/>
            </a:rPr>
            <a:t>Cancer</a:t>
          </a:r>
        </a:p>
      </dgm:t>
    </dgm:pt>
    <dgm:pt modelId="{FC995B63-1477-49D2-A8DA-EE09A03BBB34}" type="parTrans" cxnId="{0804A2DD-3022-435E-8BDA-5ADE6B997D88}">
      <dgm:prSet/>
      <dgm:spPr/>
      <dgm:t>
        <a:bodyPr/>
        <a:lstStyle/>
        <a:p>
          <a:endParaRPr lang="en-US"/>
        </a:p>
      </dgm:t>
    </dgm:pt>
    <dgm:pt modelId="{04E8A80C-B79E-47F9-A2B6-EC5D75EEB9DD}" type="sibTrans" cxnId="{0804A2DD-3022-435E-8BDA-5ADE6B997D88}">
      <dgm:prSet/>
      <dgm:spPr/>
      <dgm:t>
        <a:bodyPr/>
        <a:lstStyle/>
        <a:p>
          <a:endParaRPr lang="en-US">
            <a:latin typeface="Times New Roman" panose="02020603050405020304" pitchFamily="18" charset="0"/>
            <a:cs typeface="Times New Roman" panose="02020603050405020304" pitchFamily="18" charset="0"/>
          </a:endParaRPr>
        </a:p>
      </dgm:t>
    </dgm:pt>
    <dgm:pt modelId="{69EC2350-0D0B-4747-B67F-37BD3B5172B7}">
      <dgm:prSet phldrT="[Text]"/>
      <dgm:spPr/>
      <dgm:t>
        <a:bodyPr/>
        <a:lstStyle/>
        <a:p>
          <a:r>
            <a:rPr lang="en-US" dirty="0">
              <a:solidFill>
                <a:schemeClr val="tx2">
                  <a:lumMod val="50000"/>
                </a:schemeClr>
              </a:solidFill>
              <a:latin typeface="Times New Roman" panose="02020603050405020304" pitchFamily="18" charset="0"/>
              <a:cs typeface="Times New Roman" panose="02020603050405020304" pitchFamily="18" charset="0"/>
            </a:rPr>
            <a:t>Metabolic</a:t>
          </a:r>
        </a:p>
      </dgm:t>
    </dgm:pt>
    <dgm:pt modelId="{6BF03FC5-9CC0-42BF-88E4-2BF4314AA988}" type="parTrans" cxnId="{070535F3-1D9F-41D6-9AAD-E556444126C3}">
      <dgm:prSet/>
      <dgm:spPr/>
      <dgm:t>
        <a:bodyPr/>
        <a:lstStyle/>
        <a:p>
          <a:endParaRPr lang="en-US"/>
        </a:p>
      </dgm:t>
    </dgm:pt>
    <dgm:pt modelId="{C6C8E502-6B01-46B1-9154-26F6FD14E880}" type="sibTrans" cxnId="{070535F3-1D9F-41D6-9AAD-E556444126C3}">
      <dgm:prSet/>
      <dgm:spPr/>
      <dgm:t>
        <a:bodyPr/>
        <a:lstStyle/>
        <a:p>
          <a:endParaRPr lang="en-US">
            <a:latin typeface="Times New Roman" panose="02020603050405020304" pitchFamily="18" charset="0"/>
            <a:cs typeface="Times New Roman" panose="02020603050405020304" pitchFamily="18" charset="0"/>
          </a:endParaRPr>
        </a:p>
      </dgm:t>
    </dgm:pt>
    <dgm:pt modelId="{9E2AE2E3-920D-4CE6-AFE3-2F8494E01B12}" type="pres">
      <dgm:prSet presAssocID="{92FDCD6D-82FB-4308-B943-8CE8FBD3EDDE}" presName="cycle" presStyleCnt="0">
        <dgm:presLayoutVars>
          <dgm:dir/>
          <dgm:resizeHandles val="exact"/>
        </dgm:presLayoutVars>
      </dgm:prSet>
      <dgm:spPr/>
      <dgm:t>
        <a:bodyPr/>
        <a:lstStyle/>
        <a:p>
          <a:endParaRPr lang="en-US"/>
        </a:p>
      </dgm:t>
    </dgm:pt>
    <dgm:pt modelId="{7A1911DB-0D3D-4AEE-BE1D-8D5739438CE9}" type="pres">
      <dgm:prSet presAssocID="{9F17EE92-4244-43B5-BDF4-04D0BC8403F2}" presName="node" presStyleLbl="node1" presStyleIdx="0" presStyleCnt="4">
        <dgm:presLayoutVars>
          <dgm:bulletEnabled val="1"/>
        </dgm:presLayoutVars>
      </dgm:prSet>
      <dgm:spPr/>
      <dgm:t>
        <a:bodyPr/>
        <a:lstStyle/>
        <a:p>
          <a:endParaRPr lang="en-US"/>
        </a:p>
      </dgm:t>
    </dgm:pt>
    <dgm:pt modelId="{9C7D02F7-0D54-4A0F-B2E1-27CC9D42BF32}" type="pres">
      <dgm:prSet presAssocID="{9F17EE92-4244-43B5-BDF4-04D0BC8403F2}" presName="spNode" presStyleCnt="0"/>
      <dgm:spPr/>
    </dgm:pt>
    <dgm:pt modelId="{DD4639D7-499B-4498-B25F-927616608971}" type="pres">
      <dgm:prSet presAssocID="{BEC9FE03-E755-4699-9038-62D25BE2D420}" presName="sibTrans" presStyleLbl="sibTrans1D1" presStyleIdx="0" presStyleCnt="4"/>
      <dgm:spPr/>
      <dgm:t>
        <a:bodyPr/>
        <a:lstStyle/>
        <a:p>
          <a:endParaRPr lang="en-US"/>
        </a:p>
      </dgm:t>
    </dgm:pt>
    <dgm:pt modelId="{AF8037E6-C459-4274-8CCD-3DF2C01ED35F}" type="pres">
      <dgm:prSet presAssocID="{6F610125-76C2-43F3-8C47-2BABA53E7ED3}" presName="node" presStyleLbl="node1" presStyleIdx="1" presStyleCnt="4">
        <dgm:presLayoutVars>
          <dgm:bulletEnabled val="1"/>
        </dgm:presLayoutVars>
      </dgm:prSet>
      <dgm:spPr/>
      <dgm:t>
        <a:bodyPr/>
        <a:lstStyle/>
        <a:p>
          <a:endParaRPr lang="en-US"/>
        </a:p>
      </dgm:t>
    </dgm:pt>
    <dgm:pt modelId="{72300A50-C2C3-4F8D-9DE0-CE06CCED4BDD}" type="pres">
      <dgm:prSet presAssocID="{6F610125-76C2-43F3-8C47-2BABA53E7ED3}" presName="spNode" presStyleCnt="0"/>
      <dgm:spPr/>
    </dgm:pt>
    <dgm:pt modelId="{F56828A5-41DE-4A4F-85C7-BAA2EDC394EA}" type="pres">
      <dgm:prSet presAssocID="{F4771FA0-4D6E-43F1-94B6-F73ED0EC84A0}" presName="sibTrans" presStyleLbl="sibTrans1D1" presStyleIdx="1" presStyleCnt="4"/>
      <dgm:spPr/>
      <dgm:t>
        <a:bodyPr/>
        <a:lstStyle/>
        <a:p>
          <a:endParaRPr lang="en-US"/>
        </a:p>
      </dgm:t>
    </dgm:pt>
    <dgm:pt modelId="{5B41919D-1B21-464B-B170-DA6DA53B08A4}" type="pres">
      <dgm:prSet presAssocID="{A532B2AE-5FFF-4A7E-A92A-7BE07C37659C}" presName="node" presStyleLbl="node1" presStyleIdx="2" presStyleCnt="4">
        <dgm:presLayoutVars>
          <dgm:bulletEnabled val="1"/>
        </dgm:presLayoutVars>
      </dgm:prSet>
      <dgm:spPr/>
      <dgm:t>
        <a:bodyPr/>
        <a:lstStyle/>
        <a:p>
          <a:endParaRPr lang="en-US"/>
        </a:p>
      </dgm:t>
    </dgm:pt>
    <dgm:pt modelId="{47C5596B-3122-4C54-9A8D-DA186E835B6A}" type="pres">
      <dgm:prSet presAssocID="{A532B2AE-5FFF-4A7E-A92A-7BE07C37659C}" presName="spNode" presStyleCnt="0"/>
      <dgm:spPr/>
    </dgm:pt>
    <dgm:pt modelId="{5A64FD76-98E8-4996-B3DD-5D8AB1AEEC3C}" type="pres">
      <dgm:prSet presAssocID="{04E8A80C-B79E-47F9-A2B6-EC5D75EEB9DD}" presName="sibTrans" presStyleLbl="sibTrans1D1" presStyleIdx="2" presStyleCnt="4"/>
      <dgm:spPr/>
      <dgm:t>
        <a:bodyPr/>
        <a:lstStyle/>
        <a:p>
          <a:endParaRPr lang="en-US"/>
        </a:p>
      </dgm:t>
    </dgm:pt>
    <dgm:pt modelId="{29E8D6AE-454A-4CC1-8318-36E0633A3BF8}" type="pres">
      <dgm:prSet presAssocID="{69EC2350-0D0B-4747-B67F-37BD3B5172B7}" presName="node" presStyleLbl="node1" presStyleIdx="3" presStyleCnt="4">
        <dgm:presLayoutVars>
          <dgm:bulletEnabled val="1"/>
        </dgm:presLayoutVars>
      </dgm:prSet>
      <dgm:spPr/>
      <dgm:t>
        <a:bodyPr/>
        <a:lstStyle/>
        <a:p>
          <a:endParaRPr lang="en-US"/>
        </a:p>
      </dgm:t>
    </dgm:pt>
    <dgm:pt modelId="{312BBDE8-8B74-4FF2-9D22-DF6A4D4A7235}" type="pres">
      <dgm:prSet presAssocID="{69EC2350-0D0B-4747-B67F-37BD3B5172B7}" presName="spNode" presStyleCnt="0"/>
      <dgm:spPr/>
    </dgm:pt>
    <dgm:pt modelId="{26305AF6-2EC4-41C1-9571-C10548978117}" type="pres">
      <dgm:prSet presAssocID="{C6C8E502-6B01-46B1-9154-26F6FD14E880}" presName="sibTrans" presStyleLbl="sibTrans1D1" presStyleIdx="3" presStyleCnt="4"/>
      <dgm:spPr/>
      <dgm:t>
        <a:bodyPr/>
        <a:lstStyle/>
        <a:p>
          <a:endParaRPr lang="en-US"/>
        </a:p>
      </dgm:t>
    </dgm:pt>
  </dgm:ptLst>
  <dgm:cxnLst>
    <dgm:cxn modelId="{1798899E-5A92-41E3-9C5A-67BA8AEAAEEF}" type="presOf" srcId="{04E8A80C-B79E-47F9-A2B6-EC5D75EEB9DD}" destId="{5A64FD76-98E8-4996-B3DD-5D8AB1AEEC3C}" srcOrd="0" destOrd="0" presId="urn:microsoft.com/office/officeart/2005/8/layout/cycle5"/>
    <dgm:cxn modelId="{6031A609-8A63-490E-BC75-BED85EF01AA6}" srcId="{92FDCD6D-82FB-4308-B943-8CE8FBD3EDDE}" destId="{9F17EE92-4244-43B5-BDF4-04D0BC8403F2}" srcOrd="0" destOrd="0" parTransId="{1C1535BC-F3EB-4B85-A3E9-637BE51EA239}" sibTransId="{BEC9FE03-E755-4699-9038-62D25BE2D420}"/>
    <dgm:cxn modelId="{070535F3-1D9F-41D6-9AAD-E556444126C3}" srcId="{92FDCD6D-82FB-4308-B943-8CE8FBD3EDDE}" destId="{69EC2350-0D0B-4747-B67F-37BD3B5172B7}" srcOrd="3" destOrd="0" parTransId="{6BF03FC5-9CC0-42BF-88E4-2BF4314AA988}" sibTransId="{C6C8E502-6B01-46B1-9154-26F6FD14E880}"/>
    <dgm:cxn modelId="{E8416306-8D81-49AB-A2EC-C7266CEB4D3A}" type="presOf" srcId="{BEC9FE03-E755-4699-9038-62D25BE2D420}" destId="{DD4639D7-499B-4498-B25F-927616608971}" srcOrd="0" destOrd="0" presId="urn:microsoft.com/office/officeart/2005/8/layout/cycle5"/>
    <dgm:cxn modelId="{DA2DF762-7541-40F9-86AF-057998AFEA44}" type="presOf" srcId="{C6C8E502-6B01-46B1-9154-26F6FD14E880}" destId="{26305AF6-2EC4-41C1-9571-C10548978117}" srcOrd="0" destOrd="0" presId="urn:microsoft.com/office/officeart/2005/8/layout/cycle5"/>
    <dgm:cxn modelId="{0804A2DD-3022-435E-8BDA-5ADE6B997D88}" srcId="{92FDCD6D-82FB-4308-B943-8CE8FBD3EDDE}" destId="{A532B2AE-5FFF-4A7E-A92A-7BE07C37659C}" srcOrd="2" destOrd="0" parTransId="{FC995B63-1477-49D2-A8DA-EE09A03BBB34}" sibTransId="{04E8A80C-B79E-47F9-A2B6-EC5D75EEB9DD}"/>
    <dgm:cxn modelId="{DB667365-1C77-4191-90BC-7203EFC5239E}" type="presOf" srcId="{F4771FA0-4D6E-43F1-94B6-F73ED0EC84A0}" destId="{F56828A5-41DE-4A4F-85C7-BAA2EDC394EA}" srcOrd="0" destOrd="0" presId="urn:microsoft.com/office/officeart/2005/8/layout/cycle5"/>
    <dgm:cxn modelId="{044421A1-3B07-453E-A453-9247316BA2DB}" type="presOf" srcId="{A532B2AE-5FFF-4A7E-A92A-7BE07C37659C}" destId="{5B41919D-1B21-464B-B170-DA6DA53B08A4}" srcOrd="0" destOrd="0" presId="urn:microsoft.com/office/officeart/2005/8/layout/cycle5"/>
    <dgm:cxn modelId="{6F47C3FF-5929-4B7C-A355-44DA719E7922}" type="presOf" srcId="{9F17EE92-4244-43B5-BDF4-04D0BC8403F2}" destId="{7A1911DB-0D3D-4AEE-BE1D-8D5739438CE9}" srcOrd="0" destOrd="0" presId="urn:microsoft.com/office/officeart/2005/8/layout/cycle5"/>
    <dgm:cxn modelId="{1EEA625F-9397-4D52-9934-1EE2BB819C72}" type="presOf" srcId="{6F610125-76C2-43F3-8C47-2BABA53E7ED3}" destId="{AF8037E6-C459-4274-8CCD-3DF2C01ED35F}" srcOrd="0" destOrd="0" presId="urn:microsoft.com/office/officeart/2005/8/layout/cycle5"/>
    <dgm:cxn modelId="{873CF06E-A8A3-4536-B1E2-627967FDC6BA}" srcId="{92FDCD6D-82FB-4308-B943-8CE8FBD3EDDE}" destId="{6F610125-76C2-43F3-8C47-2BABA53E7ED3}" srcOrd="1" destOrd="0" parTransId="{B2B5A7E1-EBD1-443C-88AB-6EDD4E9E6C43}" sibTransId="{F4771FA0-4D6E-43F1-94B6-F73ED0EC84A0}"/>
    <dgm:cxn modelId="{79E1118C-7F9F-4E22-A758-6FC2A5F0FFBE}" type="presOf" srcId="{92FDCD6D-82FB-4308-B943-8CE8FBD3EDDE}" destId="{9E2AE2E3-920D-4CE6-AFE3-2F8494E01B12}" srcOrd="0" destOrd="0" presId="urn:microsoft.com/office/officeart/2005/8/layout/cycle5"/>
    <dgm:cxn modelId="{A8D5BFB6-D8FE-4F39-BFAB-2CA7CA22AC16}" type="presOf" srcId="{69EC2350-0D0B-4747-B67F-37BD3B5172B7}" destId="{29E8D6AE-454A-4CC1-8318-36E0633A3BF8}" srcOrd="0" destOrd="0" presId="urn:microsoft.com/office/officeart/2005/8/layout/cycle5"/>
    <dgm:cxn modelId="{956A086D-F34E-49EB-9164-BF5F335BC90B}" type="presParOf" srcId="{9E2AE2E3-920D-4CE6-AFE3-2F8494E01B12}" destId="{7A1911DB-0D3D-4AEE-BE1D-8D5739438CE9}" srcOrd="0" destOrd="0" presId="urn:microsoft.com/office/officeart/2005/8/layout/cycle5"/>
    <dgm:cxn modelId="{FC901F42-3110-47C0-9C18-B0FC92BE3BCB}" type="presParOf" srcId="{9E2AE2E3-920D-4CE6-AFE3-2F8494E01B12}" destId="{9C7D02F7-0D54-4A0F-B2E1-27CC9D42BF32}" srcOrd="1" destOrd="0" presId="urn:microsoft.com/office/officeart/2005/8/layout/cycle5"/>
    <dgm:cxn modelId="{9F48F6CB-14ED-46D6-B417-3671F06F1413}" type="presParOf" srcId="{9E2AE2E3-920D-4CE6-AFE3-2F8494E01B12}" destId="{DD4639D7-499B-4498-B25F-927616608971}" srcOrd="2" destOrd="0" presId="urn:microsoft.com/office/officeart/2005/8/layout/cycle5"/>
    <dgm:cxn modelId="{8B024F40-43AF-492B-935C-D37C11853AB8}" type="presParOf" srcId="{9E2AE2E3-920D-4CE6-AFE3-2F8494E01B12}" destId="{AF8037E6-C459-4274-8CCD-3DF2C01ED35F}" srcOrd="3" destOrd="0" presId="urn:microsoft.com/office/officeart/2005/8/layout/cycle5"/>
    <dgm:cxn modelId="{4DDF8306-588F-4BC5-A955-7D081F87B250}" type="presParOf" srcId="{9E2AE2E3-920D-4CE6-AFE3-2F8494E01B12}" destId="{72300A50-C2C3-4F8D-9DE0-CE06CCED4BDD}" srcOrd="4" destOrd="0" presId="urn:microsoft.com/office/officeart/2005/8/layout/cycle5"/>
    <dgm:cxn modelId="{90A8F880-4A98-4B67-AD24-106A6B45DE08}" type="presParOf" srcId="{9E2AE2E3-920D-4CE6-AFE3-2F8494E01B12}" destId="{F56828A5-41DE-4A4F-85C7-BAA2EDC394EA}" srcOrd="5" destOrd="0" presId="urn:microsoft.com/office/officeart/2005/8/layout/cycle5"/>
    <dgm:cxn modelId="{35ED4418-EF89-4A5E-B410-D970C3919E86}" type="presParOf" srcId="{9E2AE2E3-920D-4CE6-AFE3-2F8494E01B12}" destId="{5B41919D-1B21-464B-B170-DA6DA53B08A4}" srcOrd="6" destOrd="0" presId="urn:microsoft.com/office/officeart/2005/8/layout/cycle5"/>
    <dgm:cxn modelId="{BBF8EBA5-2AEF-4145-828C-89EE652873FC}" type="presParOf" srcId="{9E2AE2E3-920D-4CE6-AFE3-2F8494E01B12}" destId="{47C5596B-3122-4C54-9A8D-DA186E835B6A}" srcOrd="7" destOrd="0" presId="urn:microsoft.com/office/officeart/2005/8/layout/cycle5"/>
    <dgm:cxn modelId="{023DE9EC-5AC2-4A68-AA4E-70C9AB6D69E3}" type="presParOf" srcId="{9E2AE2E3-920D-4CE6-AFE3-2F8494E01B12}" destId="{5A64FD76-98E8-4996-B3DD-5D8AB1AEEC3C}" srcOrd="8" destOrd="0" presId="urn:microsoft.com/office/officeart/2005/8/layout/cycle5"/>
    <dgm:cxn modelId="{92729B31-4C86-4AD3-84DA-FF50C7DDAE2C}" type="presParOf" srcId="{9E2AE2E3-920D-4CE6-AFE3-2F8494E01B12}" destId="{29E8D6AE-454A-4CC1-8318-36E0633A3BF8}" srcOrd="9" destOrd="0" presId="urn:microsoft.com/office/officeart/2005/8/layout/cycle5"/>
    <dgm:cxn modelId="{8A2B479F-D761-46AC-BFBB-53E6B3EFFFC8}" type="presParOf" srcId="{9E2AE2E3-920D-4CE6-AFE3-2F8494E01B12}" destId="{312BBDE8-8B74-4FF2-9D22-DF6A4D4A7235}" srcOrd="10" destOrd="0" presId="urn:microsoft.com/office/officeart/2005/8/layout/cycle5"/>
    <dgm:cxn modelId="{68256F39-5E1D-47A8-B6DC-FA30F001E285}" type="presParOf" srcId="{9E2AE2E3-920D-4CE6-AFE3-2F8494E01B12}" destId="{26305AF6-2EC4-41C1-9571-C10548978117}" srcOrd="11"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B8A31CF-958B-401B-AE16-4359926023F1}" type="doc">
      <dgm:prSet loTypeId="urn:microsoft.com/office/officeart/2008/layout/VerticalCurvedList" loCatId="list" qsTypeId="urn:microsoft.com/office/officeart/2005/8/quickstyle/simple1" qsCatId="simple" csTypeId="urn:microsoft.com/office/officeart/2005/8/colors/accent2_1" csCatId="accent2" phldr="1"/>
      <dgm:spPr/>
      <dgm:t>
        <a:bodyPr/>
        <a:lstStyle/>
        <a:p>
          <a:endParaRPr lang="en-US"/>
        </a:p>
      </dgm:t>
    </dgm:pt>
    <dgm:pt modelId="{0414DBF4-AFEC-4B2B-A0C7-974FC093A49A}">
      <dgm:prSet phldrT="[Text]"/>
      <dgm:spPr/>
      <dgm:t>
        <a:bodyPr/>
        <a:lstStyle/>
        <a:p>
          <a:r>
            <a:rPr lang="en-US" dirty="0">
              <a:solidFill>
                <a:schemeClr val="tx2">
                  <a:lumMod val="50000"/>
                </a:schemeClr>
              </a:solidFill>
              <a:latin typeface="Times New Roman" panose="02020603050405020304" pitchFamily="18" charset="0"/>
              <a:cs typeface="Times New Roman" panose="02020603050405020304" pitchFamily="18" charset="0"/>
            </a:rPr>
            <a:t>3 Clinical Practices (over 3 Semesters)</a:t>
          </a:r>
        </a:p>
      </dgm:t>
    </dgm:pt>
    <dgm:pt modelId="{9473C3D4-19E9-4E0D-B656-CB2FD5FEFA7A}" type="parTrans" cxnId="{105A81CB-7191-4C96-B785-FC076A1F6491}">
      <dgm:prSet/>
      <dgm:spPr/>
      <dgm:t>
        <a:bodyPr/>
        <a:lstStyle/>
        <a:p>
          <a:endParaRPr lang="en-US">
            <a:latin typeface="Times New Roman" panose="02020603050405020304" pitchFamily="18" charset="0"/>
            <a:cs typeface="Times New Roman" panose="02020603050405020304" pitchFamily="18" charset="0"/>
          </a:endParaRPr>
        </a:p>
      </dgm:t>
    </dgm:pt>
    <dgm:pt modelId="{6F947ECD-D682-4B03-95C9-6F4B7ACD702F}" type="sibTrans" cxnId="{105A81CB-7191-4C96-B785-FC076A1F6491}">
      <dgm:prSet/>
      <dgm:spPr/>
      <dgm:t>
        <a:bodyPr/>
        <a:lstStyle/>
        <a:p>
          <a:endParaRPr lang="en-US">
            <a:latin typeface="Times New Roman" panose="02020603050405020304" pitchFamily="18" charset="0"/>
            <a:cs typeface="Times New Roman" panose="02020603050405020304" pitchFamily="18" charset="0"/>
          </a:endParaRPr>
        </a:p>
      </dgm:t>
    </dgm:pt>
    <dgm:pt modelId="{6D251E13-3B03-4CFA-89EC-CBA123A4DAE4}">
      <dgm:prSet phldrT="[Text]"/>
      <dgm:spPr/>
      <dgm:t>
        <a:bodyPr/>
        <a:lstStyle/>
        <a:p>
          <a:r>
            <a:rPr lang="en-US" dirty="0">
              <a:solidFill>
                <a:schemeClr val="tx2">
                  <a:lumMod val="50000"/>
                </a:schemeClr>
              </a:solidFill>
              <a:latin typeface="Times New Roman" panose="02020603050405020304" pitchFamily="18" charset="0"/>
              <a:cs typeface="Times New Roman" panose="02020603050405020304" pitchFamily="18" charset="0"/>
            </a:rPr>
            <a:t>Rotations at Sidra and HMC </a:t>
          </a:r>
        </a:p>
      </dgm:t>
    </dgm:pt>
    <dgm:pt modelId="{E10B0E67-A32C-48F8-A478-7D1FF0411822}" type="parTrans" cxnId="{D699BC5E-41ED-41A0-A177-5E73CBB7EEA2}">
      <dgm:prSet/>
      <dgm:spPr/>
      <dgm:t>
        <a:bodyPr/>
        <a:lstStyle/>
        <a:p>
          <a:endParaRPr lang="en-US">
            <a:latin typeface="Times New Roman" panose="02020603050405020304" pitchFamily="18" charset="0"/>
            <a:cs typeface="Times New Roman" panose="02020603050405020304" pitchFamily="18" charset="0"/>
          </a:endParaRPr>
        </a:p>
      </dgm:t>
    </dgm:pt>
    <dgm:pt modelId="{902DCAB5-C013-4A9C-A4AB-777F8D569DB2}" type="sibTrans" cxnId="{D699BC5E-41ED-41A0-A177-5E73CBB7EEA2}">
      <dgm:prSet/>
      <dgm:spPr/>
      <dgm:t>
        <a:bodyPr/>
        <a:lstStyle/>
        <a:p>
          <a:endParaRPr lang="en-US">
            <a:latin typeface="Times New Roman" panose="02020603050405020304" pitchFamily="18" charset="0"/>
            <a:cs typeface="Times New Roman" panose="02020603050405020304" pitchFamily="18" charset="0"/>
          </a:endParaRPr>
        </a:p>
      </dgm:t>
    </dgm:pt>
    <dgm:pt modelId="{C6C2E008-948D-4AC7-8DCA-640BAFBF3082}" type="pres">
      <dgm:prSet presAssocID="{3B8A31CF-958B-401B-AE16-4359926023F1}" presName="Name0" presStyleCnt="0">
        <dgm:presLayoutVars>
          <dgm:chMax val="7"/>
          <dgm:chPref val="7"/>
          <dgm:dir/>
        </dgm:presLayoutVars>
      </dgm:prSet>
      <dgm:spPr/>
      <dgm:t>
        <a:bodyPr/>
        <a:lstStyle/>
        <a:p>
          <a:endParaRPr lang="en-US"/>
        </a:p>
      </dgm:t>
    </dgm:pt>
    <dgm:pt modelId="{D17C7EA0-319A-4004-84A5-B1309AC73DFC}" type="pres">
      <dgm:prSet presAssocID="{3B8A31CF-958B-401B-AE16-4359926023F1}" presName="Name1" presStyleCnt="0"/>
      <dgm:spPr/>
    </dgm:pt>
    <dgm:pt modelId="{26B55D1F-7E49-478F-994E-DE1525437417}" type="pres">
      <dgm:prSet presAssocID="{3B8A31CF-958B-401B-AE16-4359926023F1}" presName="cycle" presStyleCnt="0"/>
      <dgm:spPr/>
    </dgm:pt>
    <dgm:pt modelId="{3A8B92CA-D2DC-48E3-BF06-8AC0DE547053}" type="pres">
      <dgm:prSet presAssocID="{3B8A31CF-958B-401B-AE16-4359926023F1}" presName="srcNode" presStyleLbl="node1" presStyleIdx="0" presStyleCnt="2"/>
      <dgm:spPr/>
    </dgm:pt>
    <dgm:pt modelId="{2F739766-49E0-4258-BF62-891817F44B9B}" type="pres">
      <dgm:prSet presAssocID="{3B8A31CF-958B-401B-AE16-4359926023F1}" presName="conn" presStyleLbl="parChTrans1D2" presStyleIdx="0" presStyleCnt="1"/>
      <dgm:spPr/>
      <dgm:t>
        <a:bodyPr/>
        <a:lstStyle/>
        <a:p>
          <a:endParaRPr lang="en-US"/>
        </a:p>
      </dgm:t>
    </dgm:pt>
    <dgm:pt modelId="{49C2BC9E-02B4-4522-B686-585963001BE7}" type="pres">
      <dgm:prSet presAssocID="{3B8A31CF-958B-401B-AE16-4359926023F1}" presName="extraNode" presStyleLbl="node1" presStyleIdx="0" presStyleCnt="2"/>
      <dgm:spPr/>
    </dgm:pt>
    <dgm:pt modelId="{7801F8D4-982D-482C-B58D-797CC6C12BA7}" type="pres">
      <dgm:prSet presAssocID="{3B8A31CF-958B-401B-AE16-4359926023F1}" presName="dstNode" presStyleLbl="node1" presStyleIdx="0" presStyleCnt="2"/>
      <dgm:spPr/>
    </dgm:pt>
    <dgm:pt modelId="{88A293A6-A0B8-4060-AE26-F199AD6D16BE}" type="pres">
      <dgm:prSet presAssocID="{0414DBF4-AFEC-4B2B-A0C7-974FC093A49A}" presName="text_1" presStyleLbl="node1" presStyleIdx="0" presStyleCnt="2">
        <dgm:presLayoutVars>
          <dgm:bulletEnabled val="1"/>
        </dgm:presLayoutVars>
      </dgm:prSet>
      <dgm:spPr/>
      <dgm:t>
        <a:bodyPr/>
        <a:lstStyle/>
        <a:p>
          <a:endParaRPr lang="en-US"/>
        </a:p>
      </dgm:t>
    </dgm:pt>
    <dgm:pt modelId="{59373C81-E964-414D-A9C7-EB110D1392D1}" type="pres">
      <dgm:prSet presAssocID="{0414DBF4-AFEC-4B2B-A0C7-974FC093A49A}" presName="accent_1" presStyleCnt="0"/>
      <dgm:spPr/>
    </dgm:pt>
    <dgm:pt modelId="{AD93858E-FF31-49E7-96EB-98300E15EEF4}" type="pres">
      <dgm:prSet presAssocID="{0414DBF4-AFEC-4B2B-A0C7-974FC093A49A}" presName="accentRepeatNode" presStyleLbl="solidFgAcc1" presStyleIdx="0" presStyleCnt="2"/>
      <dgm:spPr/>
    </dgm:pt>
    <dgm:pt modelId="{A64ECF5C-3169-427F-913F-A56DF8DD5255}" type="pres">
      <dgm:prSet presAssocID="{6D251E13-3B03-4CFA-89EC-CBA123A4DAE4}" presName="text_2" presStyleLbl="node1" presStyleIdx="1" presStyleCnt="2">
        <dgm:presLayoutVars>
          <dgm:bulletEnabled val="1"/>
        </dgm:presLayoutVars>
      </dgm:prSet>
      <dgm:spPr/>
      <dgm:t>
        <a:bodyPr/>
        <a:lstStyle/>
        <a:p>
          <a:endParaRPr lang="en-US"/>
        </a:p>
      </dgm:t>
    </dgm:pt>
    <dgm:pt modelId="{AE1DBFEA-A9BC-4D23-8332-E4AED50E8755}" type="pres">
      <dgm:prSet presAssocID="{6D251E13-3B03-4CFA-89EC-CBA123A4DAE4}" presName="accent_2" presStyleCnt="0"/>
      <dgm:spPr/>
    </dgm:pt>
    <dgm:pt modelId="{E5AADCE8-36FB-4112-BE60-9AFF4550294C}" type="pres">
      <dgm:prSet presAssocID="{6D251E13-3B03-4CFA-89EC-CBA123A4DAE4}" presName="accentRepeatNode" presStyleLbl="solidFgAcc1" presStyleIdx="1" presStyleCnt="2"/>
      <dgm:spPr/>
    </dgm:pt>
  </dgm:ptLst>
  <dgm:cxnLst>
    <dgm:cxn modelId="{CB184403-B00C-4497-971C-6A09809E54F3}" type="presOf" srcId="{3B8A31CF-958B-401B-AE16-4359926023F1}" destId="{C6C2E008-948D-4AC7-8DCA-640BAFBF3082}" srcOrd="0" destOrd="0" presId="urn:microsoft.com/office/officeart/2008/layout/VerticalCurvedList"/>
    <dgm:cxn modelId="{FEE9AABE-CB21-4152-AD0E-511D54D5C251}" type="presOf" srcId="{6F947ECD-D682-4B03-95C9-6F4B7ACD702F}" destId="{2F739766-49E0-4258-BF62-891817F44B9B}" srcOrd="0" destOrd="0" presId="urn:microsoft.com/office/officeart/2008/layout/VerticalCurvedList"/>
    <dgm:cxn modelId="{16634AA0-89B9-459D-8858-D700CE0A9914}" type="presOf" srcId="{6D251E13-3B03-4CFA-89EC-CBA123A4DAE4}" destId="{A64ECF5C-3169-427F-913F-A56DF8DD5255}" srcOrd="0" destOrd="0" presId="urn:microsoft.com/office/officeart/2008/layout/VerticalCurvedList"/>
    <dgm:cxn modelId="{D699BC5E-41ED-41A0-A177-5E73CBB7EEA2}" srcId="{3B8A31CF-958B-401B-AE16-4359926023F1}" destId="{6D251E13-3B03-4CFA-89EC-CBA123A4DAE4}" srcOrd="1" destOrd="0" parTransId="{E10B0E67-A32C-48F8-A478-7D1FF0411822}" sibTransId="{902DCAB5-C013-4A9C-A4AB-777F8D569DB2}"/>
    <dgm:cxn modelId="{105A81CB-7191-4C96-B785-FC076A1F6491}" srcId="{3B8A31CF-958B-401B-AE16-4359926023F1}" destId="{0414DBF4-AFEC-4B2B-A0C7-974FC093A49A}" srcOrd="0" destOrd="0" parTransId="{9473C3D4-19E9-4E0D-B656-CB2FD5FEFA7A}" sibTransId="{6F947ECD-D682-4B03-95C9-6F4B7ACD702F}"/>
    <dgm:cxn modelId="{1DEC99A7-FEDE-42E8-A852-186E6F4BBAFC}" type="presOf" srcId="{0414DBF4-AFEC-4B2B-A0C7-974FC093A49A}" destId="{88A293A6-A0B8-4060-AE26-F199AD6D16BE}" srcOrd="0" destOrd="0" presId="urn:microsoft.com/office/officeart/2008/layout/VerticalCurvedList"/>
    <dgm:cxn modelId="{8F4E3B5B-C72A-4926-8732-364E4CD85A9F}" type="presParOf" srcId="{C6C2E008-948D-4AC7-8DCA-640BAFBF3082}" destId="{D17C7EA0-319A-4004-84A5-B1309AC73DFC}" srcOrd="0" destOrd="0" presId="urn:microsoft.com/office/officeart/2008/layout/VerticalCurvedList"/>
    <dgm:cxn modelId="{1A965D94-A49D-439F-B510-FA101DCD899D}" type="presParOf" srcId="{D17C7EA0-319A-4004-84A5-B1309AC73DFC}" destId="{26B55D1F-7E49-478F-994E-DE1525437417}" srcOrd="0" destOrd="0" presId="urn:microsoft.com/office/officeart/2008/layout/VerticalCurvedList"/>
    <dgm:cxn modelId="{7AD44D71-4C61-43D1-BA7B-7FFF57A86C7F}" type="presParOf" srcId="{26B55D1F-7E49-478F-994E-DE1525437417}" destId="{3A8B92CA-D2DC-48E3-BF06-8AC0DE547053}" srcOrd="0" destOrd="0" presId="urn:microsoft.com/office/officeart/2008/layout/VerticalCurvedList"/>
    <dgm:cxn modelId="{0D46F73D-8B77-481B-88F1-7754F1FB0FE1}" type="presParOf" srcId="{26B55D1F-7E49-478F-994E-DE1525437417}" destId="{2F739766-49E0-4258-BF62-891817F44B9B}" srcOrd="1" destOrd="0" presId="urn:microsoft.com/office/officeart/2008/layout/VerticalCurvedList"/>
    <dgm:cxn modelId="{740B1F02-AEDE-4A36-A19C-692CC207D4C7}" type="presParOf" srcId="{26B55D1F-7E49-478F-994E-DE1525437417}" destId="{49C2BC9E-02B4-4522-B686-585963001BE7}" srcOrd="2" destOrd="0" presId="urn:microsoft.com/office/officeart/2008/layout/VerticalCurvedList"/>
    <dgm:cxn modelId="{5816245E-C113-46ED-B078-D2C800C28818}" type="presParOf" srcId="{26B55D1F-7E49-478F-994E-DE1525437417}" destId="{7801F8D4-982D-482C-B58D-797CC6C12BA7}" srcOrd="3" destOrd="0" presId="urn:microsoft.com/office/officeart/2008/layout/VerticalCurvedList"/>
    <dgm:cxn modelId="{A136F867-742C-4348-9925-0C1C3F074F4E}" type="presParOf" srcId="{D17C7EA0-319A-4004-84A5-B1309AC73DFC}" destId="{88A293A6-A0B8-4060-AE26-F199AD6D16BE}" srcOrd="1" destOrd="0" presId="urn:microsoft.com/office/officeart/2008/layout/VerticalCurvedList"/>
    <dgm:cxn modelId="{051D19E6-A94C-475E-B4C2-CB4E7EF7EFD6}" type="presParOf" srcId="{D17C7EA0-319A-4004-84A5-B1309AC73DFC}" destId="{59373C81-E964-414D-A9C7-EB110D1392D1}" srcOrd="2" destOrd="0" presId="urn:microsoft.com/office/officeart/2008/layout/VerticalCurvedList"/>
    <dgm:cxn modelId="{F131493C-FBB5-47CB-A671-D270E120ED13}" type="presParOf" srcId="{59373C81-E964-414D-A9C7-EB110D1392D1}" destId="{AD93858E-FF31-49E7-96EB-98300E15EEF4}" srcOrd="0" destOrd="0" presId="urn:microsoft.com/office/officeart/2008/layout/VerticalCurvedList"/>
    <dgm:cxn modelId="{62116F90-A671-4A8A-B0A9-830F687FD5BB}" type="presParOf" srcId="{D17C7EA0-319A-4004-84A5-B1309AC73DFC}" destId="{A64ECF5C-3169-427F-913F-A56DF8DD5255}" srcOrd="3" destOrd="0" presId="urn:microsoft.com/office/officeart/2008/layout/VerticalCurvedList"/>
    <dgm:cxn modelId="{F5260976-BDA1-4E6D-A5FC-9221B93B69E3}" type="presParOf" srcId="{D17C7EA0-319A-4004-84A5-B1309AC73DFC}" destId="{AE1DBFEA-A9BC-4D23-8332-E4AED50E8755}" srcOrd="4" destOrd="0" presId="urn:microsoft.com/office/officeart/2008/layout/VerticalCurvedList"/>
    <dgm:cxn modelId="{0E3B97E4-4E8E-4B72-958F-A3D893BEBB5C}" type="presParOf" srcId="{AE1DBFEA-A9BC-4D23-8332-E4AED50E8755}" destId="{E5AADCE8-36FB-4112-BE60-9AFF4550294C}" srcOrd="0" destOrd="0" presId="urn:microsoft.com/office/officeart/2008/layout/VerticalCurved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42B57C2-2078-4539-8A30-DB95A072BD96}" type="doc">
      <dgm:prSet loTypeId="urn:microsoft.com/office/officeart/2005/8/layout/process5" loCatId="process" qsTypeId="urn:microsoft.com/office/officeart/2005/8/quickstyle/simple1" qsCatId="simple" csTypeId="urn:microsoft.com/office/officeart/2005/8/colors/colorful2" csCatId="colorful" phldr="1"/>
      <dgm:spPr/>
    </dgm:pt>
    <dgm:pt modelId="{6710EDC6-0813-4D91-AA3D-67FBD7F3BBEC}">
      <dgm:prSet phldrT="[Text]"/>
      <dgm:spPr/>
      <dgm:t>
        <a:bodyPr/>
        <a:lstStyle/>
        <a:p>
          <a:r>
            <a:rPr lang="en-US" dirty="0">
              <a:latin typeface="Times New Roman" panose="02020603050405020304" pitchFamily="18" charset="0"/>
              <a:cs typeface="Times New Roman" panose="02020603050405020304" pitchFamily="18" charset="0"/>
            </a:rPr>
            <a:t>Admission starts on Nov 29, 2020</a:t>
          </a:r>
        </a:p>
      </dgm:t>
    </dgm:pt>
    <dgm:pt modelId="{67114562-1C89-419F-8A78-AC78BD9F08BE}" type="parTrans" cxnId="{3FABB6A3-60C7-4C6A-9E38-2D6D3F8A33A6}">
      <dgm:prSet/>
      <dgm:spPr/>
      <dgm:t>
        <a:bodyPr/>
        <a:lstStyle/>
        <a:p>
          <a:endParaRPr lang="en-US">
            <a:latin typeface="Times New Roman" panose="02020603050405020304" pitchFamily="18" charset="0"/>
            <a:cs typeface="Times New Roman" panose="02020603050405020304" pitchFamily="18" charset="0"/>
          </a:endParaRPr>
        </a:p>
      </dgm:t>
    </dgm:pt>
    <dgm:pt modelId="{BA95B366-C13B-4740-B20F-E2CF19A73C4C}" type="sibTrans" cxnId="{3FABB6A3-60C7-4C6A-9E38-2D6D3F8A33A6}">
      <dgm:prSet/>
      <dgm:spPr/>
      <dgm:t>
        <a:bodyPr/>
        <a:lstStyle/>
        <a:p>
          <a:endParaRPr lang="en-US">
            <a:latin typeface="Times New Roman" panose="02020603050405020304" pitchFamily="18" charset="0"/>
            <a:cs typeface="Times New Roman" panose="02020603050405020304" pitchFamily="18" charset="0"/>
          </a:endParaRPr>
        </a:p>
      </dgm:t>
    </dgm:pt>
    <dgm:pt modelId="{6C3BBAEB-FDB1-4094-A61E-647A056B59D5}">
      <dgm:prSet phldrT="[Text]"/>
      <dgm:spPr/>
      <dgm:t>
        <a:bodyPr/>
        <a:lstStyle/>
        <a:p>
          <a:r>
            <a:rPr lang="en-US" dirty="0">
              <a:latin typeface="Times New Roman" panose="02020603050405020304" pitchFamily="18" charset="0"/>
              <a:cs typeface="Times New Roman" panose="02020603050405020304" pitchFamily="18" charset="0"/>
            </a:rPr>
            <a:t>Admission ends on March 1</a:t>
          </a:r>
          <a:r>
            <a:rPr lang="en-US" baseline="30000" dirty="0">
              <a:latin typeface="Times New Roman" panose="02020603050405020304" pitchFamily="18" charset="0"/>
              <a:cs typeface="Times New Roman" panose="02020603050405020304" pitchFamily="18" charset="0"/>
            </a:rPr>
            <a:t>st</a:t>
          </a:r>
          <a:r>
            <a:rPr lang="en-US" dirty="0">
              <a:latin typeface="Times New Roman" panose="02020603050405020304" pitchFamily="18" charset="0"/>
              <a:cs typeface="Times New Roman" panose="02020603050405020304" pitchFamily="18" charset="0"/>
            </a:rPr>
            <a:t>, 2021</a:t>
          </a:r>
        </a:p>
      </dgm:t>
    </dgm:pt>
    <dgm:pt modelId="{24EA1E97-B193-4645-B464-ABBF2715A07F}" type="parTrans" cxnId="{874D3DEF-A463-421F-9BDF-5430A6D8F39E}">
      <dgm:prSet/>
      <dgm:spPr/>
      <dgm:t>
        <a:bodyPr/>
        <a:lstStyle/>
        <a:p>
          <a:endParaRPr lang="en-US">
            <a:latin typeface="Times New Roman" panose="02020603050405020304" pitchFamily="18" charset="0"/>
            <a:cs typeface="Times New Roman" panose="02020603050405020304" pitchFamily="18" charset="0"/>
          </a:endParaRPr>
        </a:p>
      </dgm:t>
    </dgm:pt>
    <dgm:pt modelId="{7B6C8DB8-72CB-4D10-B52B-867CD190704A}" type="sibTrans" cxnId="{874D3DEF-A463-421F-9BDF-5430A6D8F39E}">
      <dgm:prSet/>
      <dgm:spPr/>
      <dgm:t>
        <a:bodyPr/>
        <a:lstStyle/>
        <a:p>
          <a:endParaRPr lang="en-US">
            <a:latin typeface="Times New Roman" panose="02020603050405020304" pitchFamily="18" charset="0"/>
            <a:cs typeface="Times New Roman" panose="02020603050405020304" pitchFamily="18" charset="0"/>
          </a:endParaRPr>
        </a:p>
      </dgm:t>
    </dgm:pt>
    <dgm:pt modelId="{691BF12C-3FA8-4D74-98AB-5E5F0515F7F8}">
      <dgm:prSet phldrT="[Text]"/>
      <dgm:spPr/>
      <dgm:t>
        <a:bodyPr/>
        <a:lstStyle/>
        <a:p>
          <a:r>
            <a:rPr lang="en-US" dirty="0">
              <a:latin typeface="Times New Roman" panose="02020603050405020304" pitchFamily="18" charset="0"/>
              <a:cs typeface="Times New Roman" panose="02020603050405020304" pitchFamily="18" charset="0"/>
            </a:rPr>
            <a:t>Admission section make the GPA calculations then send the final list to Office Of Graduate studies (OGS)</a:t>
          </a:r>
        </a:p>
      </dgm:t>
    </dgm:pt>
    <dgm:pt modelId="{20CA7326-C8BE-4A6E-8882-E53A986A37C1}" type="parTrans" cxnId="{9B997035-E156-4C49-B250-8013847C8C8B}">
      <dgm:prSet/>
      <dgm:spPr/>
      <dgm:t>
        <a:bodyPr/>
        <a:lstStyle/>
        <a:p>
          <a:endParaRPr lang="en-US">
            <a:latin typeface="Times New Roman" panose="02020603050405020304" pitchFamily="18" charset="0"/>
            <a:cs typeface="Times New Roman" panose="02020603050405020304" pitchFamily="18" charset="0"/>
          </a:endParaRPr>
        </a:p>
      </dgm:t>
    </dgm:pt>
    <dgm:pt modelId="{C3F33201-8735-43C8-A0F5-20F6359AC448}" type="sibTrans" cxnId="{9B997035-E156-4C49-B250-8013847C8C8B}">
      <dgm:prSet/>
      <dgm:spPr/>
      <dgm:t>
        <a:bodyPr/>
        <a:lstStyle/>
        <a:p>
          <a:endParaRPr lang="en-US">
            <a:latin typeface="Times New Roman" panose="02020603050405020304" pitchFamily="18" charset="0"/>
            <a:cs typeface="Times New Roman" panose="02020603050405020304" pitchFamily="18" charset="0"/>
          </a:endParaRPr>
        </a:p>
      </dgm:t>
    </dgm:pt>
    <dgm:pt modelId="{A8B36E95-5CB3-4E94-A91C-0D930C85650E}">
      <dgm:prSet/>
      <dgm:spPr/>
      <dgm:t>
        <a:bodyPr/>
        <a:lstStyle/>
        <a:p>
          <a:r>
            <a:rPr lang="en-US" dirty="0">
              <a:latin typeface="Times New Roman" panose="02020603050405020304" pitchFamily="18" charset="0"/>
              <a:cs typeface="Times New Roman" panose="02020603050405020304" pitchFamily="18" charset="0"/>
            </a:rPr>
            <a:t>OGS review the final list  to check the GPA then send it to the College </a:t>
          </a:r>
        </a:p>
      </dgm:t>
    </dgm:pt>
    <dgm:pt modelId="{A68B5610-D02B-401F-A7DE-EA0F029079CE}" type="parTrans" cxnId="{22F116CF-6D6D-486F-B2A6-E627509F0F71}">
      <dgm:prSet/>
      <dgm:spPr/>
      <dgm:t>
        <a:bodyPr/>
        <a:lstStyle/>
        <a:p>
          <a:endParaRPr lang="en-US">
            <a:latin typeface="Times New Roman" panose="02020603050405020304" pitchFamily="18" charset="0"/>
            <a:cs typeface="Times New Roman" panose="02020603050405020304" pitchFamily="18" charset="0"/>
          </a:endParaRPr>
        </a:p>
      </dgm:t>
    </dgm:pt>
    <dgm:pt modelId="{F83A03B8-19B5-479C-9E1A-8F0C748066FE}" type="sibTrans" cxnId="{22F116CF-6D6D-486F-B2A6-E627509F0F71}">
      <dgm:prSet/>
      <dgm:spPr/>
      <dgm:t>
        <a:bodyPr/>
        <a:lstStyle/>
        <a:p>
          <a:endParaRPr lang="en-US">
            <a:latin typeface="Times New Roman" panose="02020603050405020304" pitchFamily="18" charset="0"/>
            <a:cs typeface="Times New Roman" panose="02020603050405020304" pitchFamily="18" charset="0"/>
          </a:endParaRPr>
        </a:p>
      </dgm:t>
    </dgm:pt>
    <dgm:pt modelId="{845743DE-E76D-448E-A6A3-98077D8171A7}">
      <dgm:prSet/>
      <dgm:spPr/>
      <dgm:t>
        <a:bodyPr/>
        <a:lstStyle/>
        <a:p>
          <a:r>
            <a:rPr lang="en-US" dirty="0">
              <a:latin typeface="Times New Roman" panose="02020603050405020304" pitchFamily="18" charset="0"/>
              <a:cs typeface="Times New Roman" panose="02020603050405020304" pitchFamily="18" charset="0"/>
            </a:rPr>
            <a:t>The College make the required Interviews/ tests..</a:t>
          </a:r>
          <a:r>
            <a:rPr lang="en-US" dirty="0" err="1">
              <a:latin typeface="Times New Roman" panose="02020603050405020304" pitchFamily="18" charset="0"/>
              <a:cs typeface="Times New Roman" panose="02020603050405020304" pitchFamily="18" charset="0"/>
            </a:rPr>
            <a:t>etc</a:t>
          </a:r>
          <a:r>
            <a:rPr lang="en-US" dirty="0">
              <a:latin typeface="Times New Roman" panose="02020603050405020304" pitchFamily="18" charset="0"/>
              <a:cs typeface="Times New Roman" panose="02020603050405020304" pitchFamily="18" charset="0"/>
            </a:rPr>
            <a:t> then send the Accepted/ rejected/waiting list (if any ) to OGS</a:t>
          </a:r>
        </a:p>
      </dgm:t>
    </dgm:pt>
    <dgm:pt modelId="{8F162ADA-486E-4560-A5F5-65E6EEC8EF02}" type="parTrans" cxnId="{0916FE38-B5F8-4A93-91AB-CF52DFCEA98A}">
      <dgm:prSet/>
      <dgm:spPr/>
      <dgm:t>
        <a:bodyPr/>
        <a:lstStyle/>
        <a:p>
          <a:endParaRPr lang="en-US">
            <a:latin typeface="Times New Roman" panose="02020603050405020304" pitchFamily="18" charset="0"/>
            <a:cs typeface="Times New Roman" panose="02020603050405020304" pitchFamily="18" charset="0"/>
          </a:endParaRPr>
        </a:p>
      </dgm:t>
    </dgm:pt>
    <dgm:pt modelId="{97643EE7-02B8-41DA-820E-F30F54F5031F}" type="sibTrans" cxnId="{0916FE38-B5F8-4A93-91AB-CF52DFCEA98A}">
      <dgm:prSet/>
      <dgm:spPr/>
      <dgm:t>
        <a:bodyPr/>
        <a:lstStyle/>
        <a:p>
          <a:endParaRPr lang="en-US">
            <a:latin typeface="Times New Roman" panose="02020603050405020304" pitchFamily="18" charset="0"/>
            <a:cs typeface="Times New Roman" panose="02020603050405020304" pitchFamily="18" charset="0"/>
          </a:endParaRPr>
        </a:p>
      </dgm:t>
    </dgm:pt>
    <dgm:pt modelId="{2A774E1C-4A8F-44CD-B597-7F1C519F6BA6}">
      <dgm:prSet/>
      <dgm:spPr/>
      <dgm:t>
        <a:bodyPr/>
        <a:lstStyle/>
        <a:p>
          <a:r>
            <a:rPr lang="en-US" dirty="0">
              <a:latin typeface="Times New Roman" panose="02020603050405020304" pitchFamily="18" charset="0"/>
              <a:cs typeface="Times New Roman" panose="02020603050405020304" pitchFamily="18" charset="0"/>
            </a:rPr>
            <a:t>OGS check the final list then forward it to Admission section to start send the official letters</a:t>
          </a:r>
        </a:p>
      </dgm:t>
    </dgm:pt>
    <dgm:pt modelId="{8AC4AD43-73F7-48DA-875A-189643636246}" type="parTrans" cxnId="{23D9C6A2-7B2F-4D8C-BEE6-E656CA1BE4BC}">
      <dgm:prSet/>
      <dgm:spPr/>
      <dgm:t>
        <a:bodyPr/>
        <a:lstStyle/>
        <a:p>
          <a:endParaRPr lang="en-US">
            <a:latin typeface="Times New Roman" panose="02020603050405020304" pitchFamily="18" charset="0"/>
            <a:cs typeface="Times New Roman" panose="02020603050405020304" pitchFamily="18" charset="0"/>
          </a:endParaRPr>
        </a:p>
      </dgm:t>
    </dgm:pt>
    <dgm:pt modelId="{6C71871F-DB1B-4E4B-BAA5-4CB0839116E9}" type="sibTrans" cxnId="{23D9C6A2-7B2F-4D8C-BEE6-E656CA1BE4BC}">
      <dgm:prSet/>
      <dgm:spPr/>
      <dgm:t>
        <a:bodyPr/>
        <a:lstStyle/>
        <a:p>
          <a:endParaRPr lang="en-US">
            <a:latin typeface="Times New Roman" panose="02020603050405020304" pitchFamily="18" charset="0"/>
            <a:cs typeface="Times New Roman" panose="02020603050405020304" pitchFamily="18" charset="0"/>
          </a:endParaRPr>
        </a:p>
      </dgm:t>
    </dgm:pt>
    <dgm:pt modelId="{108141F4-4E37-430B-AC73-9F9A4DC4126C}" type="pres">
      <dgm:prSet presAssocID="{242B57C2-2078-4539-8A30-DB95A072BD96}" presName="diagram" presStyleCnt="0">
        <dgm:presLayoutVars>
          <dgm:dir/>
          <dgm:resizeHandles val="exact"/>
        </dgm:presLayoutVars>
      </dgm:prSet>
      <dgm:spPr/>
    </dgm:pt>
    <dgm:pt modelId="{55550C22-2066-4D14-BCF3-D6C911C2EB04}" type="pres">
      <dgm:prSet presAssocID="{6710EDC6-0813-4D91-AA3D-67FBD7F3BBEC}" presName="node" presStyleLbl="node1" presStyleIdx="0" presStyleCnt="6">
        <dgm:presLayoutVars>
          <dgm:bulletEnabled val="1"/>
        </dgm:presLayoutVars>
      </dgm:prSet>
      <dgm:spPr/>
      <dgm:t>
        <a:bodyPr/>
        <a:lstStyle/>
        <a:p>
          <a:endParaRPr lang="en-US"/>
        </a:p>
      </dgm:t>
    </dgm:pt>
    <dgm:pt modelId="{685552A3-3872-4C7B-B23F-6CC6FEF52BC8}" type="pres">
      <dgm:prSet presAssocID="{BA95B366-C13B-4740-B20F-E2CF19A73C4C}" presName="sibTrans" presStyleLbl="sibTrans2D1" presStyleIdx="0" presStyleCnt="5"/>
      <dgm:spPr/>
      <dgm:t>
        <a:bodyPr/>
        <a:lstStyle/>
        <a:p>
          <a:endParaRPr lang="en-US"/>
        </a:p>
      </dgm:t>
    </dgm:pt>
    <dgm:pt modelId="{5E31C66D-5A77-4249-995F-16C7574652E9}" type="pres">
      <dgm:prSet presAssocID="{BA95B366-C13B-4740-B20F-E2CF19A73C4C}" presName="connectorText" presStyleLbl="sibTrans2D1" presStyleIdx="0" presStyleCnt="5"/>
      <dgm:spPr/>
      <dgm:t>
        <a:bodyPr/>
        <a:lstStyle/>
        <a:p>
          <a:endParaRPr lang="en-US"/>
        </a:p>
      </dgm:t>
    </dgm:pt>
    <dgm:pt modelId="{BB6CD94D-20C9-416A-9BDD-24C513A0279E}" type="pres">
      <dgm:prSet presAssocID="{6C3BBAEB-FDB1-4094-A61E-647A056B59D5}" presName="node" presStyleLbl="node1" presStyleIdx="1" presStyleCnt="6">
        <dgm:presLayoutVars>
          <dgm:bulletEnabled val="1"/>
        </dgm:presLayoutVars>
      </dgm:prSet>
      <dgm:spPr/>
      <dgm:t>
        <a:bodyPr/>
        <a:lstStyle/>
        <a:p>
          <a:endParaRPr lang="en-US"/>
        </a:p>
      </dgm:t>
    </dgm:pt>
    <dgm:pt modelId="{7C9812CE-AA61-4962-816A-452123F21EA7}" type="pres">
      <dgm:prSet presAssocID="{7B6C8DB8-72CB-4D10-B52B-867CD190704A}" presName="sibTrans" presStyleLbl="sibTrans2D1" presStyleIdx="1" presStyleCnt="5"/>
      <dgm:spPr/>
      <dgm:t>
        <a:bodyPr/>
        <a:lstStyle/>
        <a:p>
          <a:endParaRPr lang="en-US"/>
        </a:p>
      </dgm:t>
    </dgm:pt>
    <dgm:pt modelId="{595E39A7-EB2E-4262-99FE-4E38A36A0F50}" type="pres">
      <dgm:prSet presAssocID="{7B6C8DB8-72CB-4D10-B52B-867CD190704A}" presName="connectorText" presStyleLbl="sibTrans2D1" presStyleIdx="1" presStyleCnt="5"/>
      <dgm:spPr/>
      <dgm:t>
        <a:bodyPr/>
        <a:lstStyle/>
        <a:p>
          <a:endParaRPr lang="en-US"/>
        </a:p>
      </dgm:t>
    </dgm:pt>
    <dgm:pt modelId="{009C2A34-4F19-4DE2-9848-C511E8B1D5DB}" type="pres">
      <dgm:prSet presAssocID="{691BF12C-3FA8-4D74-98AB-5E5F0515F7F8}" presName="node" presStyleLbl="node1" presStyleIdx="2" presStyleCnt="6">
        <dgm:presLayoutVars>
          <dgm:bulletEnabled val="1"/>
        </dgm:presLayoutVars>
      </dgm:prSet>
      <dgm:spPr/>
      <dgm:t>
        <a:bodyPr/>
        <a:lstStyle/>
        <a:p>
          <a:endParaRPr lang="en-US"/>
        </a:p>
      </dgm:t>
    </dgm:pt>
    <dgm:pt modelId="{06BF6C8E-405D-4606-B8BC-B0D0B150FED3}" type="pres">
      <dgm:prSet presAssocID="{C3F33201-8735-43C8-A0F5-20F6359AC448}" presName="sibTrans" presStyleLbl="sibTrans2D1" presStyleIdx="2" presStyleCnt="5"/>
      <dgm:spPr/>
      <dgm:t>
        <a:bodyPr/>
        <a:lstStyle/>
        <a:p>
          <a:endParaRPr lang="en-US"/>
        </a:p>
      </dgm:t>
    </dgm:pt>
    <dgm:pt modelId="{4569A270-D8F6-4D10-9246-6FA5E9E7A147}" type="pres">
      <dgm:prSet presAssocID="{C3F33201-8735-43C8-A0F5-20F6359AC448}" presName="connectorText" presStyleLbl="sibTrans2D1" presStyleIdx="2" presStyleCnt="5"/>
      <dgm:spPr/>
      <dgm:t>
        <a:bodyPr/>
        <a:lstStyle/>
        <a:p>
          <a:endParaRPr lang="en-US"/>
        </a:p>
      </dgm:t>
    </dgm:pt>
    <dgm:pt modelId="{50BE4337-3BB1-49AB-AC32-01E6F8D57970}" type="pres">
      <dgm:prSet presAssocID="{A8B36E95-5CB3-4E94-A91C-0D930C85650E}" presName="node" presStyleLbl="node1" presStyleIdx="3" presStyleCnt="6">
        <dgm:presLayoutVars>
          <dgm:bulletEnabled val="1"/>
        </dgm:presLayoutVars>
      </dgm:prSet>
      <dgm:spPr/>
      <dgm:t>
        <a:bodyPr/>
        <a:lstStyle/>
        <a:p>
          <a:endParaRPr lang="en-US"/>
        </a:p>
      </dgm:t>
    </dgm:pt>
    <dgm:pt modelId="{3B6AB36B-BFFD-4DD8-AF01-2FB441B577A7}" type="pres">
      <dgm:prSet presAssocID="{F83A03B8-19B5-479C-9E1A-8F0C748066FE}" presName="sibTrans" presStyleLbl="sibTrans2D1" presStyleIdx="3" presStyleCnt="5"/>
      <dgm:spPr/>
      <dgm:t>
        <a:bodyPr/>
        <a:lstStyle/>
        <a:p>
          <a:endParaRPr lang="en-US"/>
        </a:p>
      </dgm:t>
    </dgm:pt>
    <dgm:pt modelId="{59998EEF-5544-4811-99AA-69A9C530B083}" type="pres">
      <dgm:prSet presAssocID="{F83A03B8-19B5-479C-9E1A-8F0C748066FE}" presName="connectorText" presStyleLbl="sibTrans2D1" presStyleIdx="3" presStyleCnt="5"/>
      <dgm:spPr/>
      <dgm:t>
        <a:bodyPr/>
        <a:lstStyle/>
        <a:p>
          <a:endParaRPr lang="en-US"/>
        </a:p>
      </dgm:t>
    </dgm:pt>
    <dgm:pt modelId="{CFA906A9-B1D7-4F06-84B6-44A6A52D1F07}" type="pres">
      <dgm:prSet presAssocID="{845743DE-E76D-448E-A6A3-98077D8171A7}" presName="node" presStyleLbl="node1" presStyleIdx="4" presStyleCnt="6">
        <dgm:presLayoutVars>
          <dgm:bulletEnabled val="1"/>
        </dgm:presLayoutVars>
      </dgm:prSet>
      <dgm:spPr/>
      <dgm:t>
        <a:bodyPr/>
        <a:lstStyle/>
        <a:p>
          <a:endParaRPr lang="en-US"/>
        </a:p>
      </dgm:t>
    </dgm:pt>
    <dgm:pt modelId="{2FB197D0-40D5-4F21-ADEF-53912307983A}" type="pres">
      <dgm:prSet presAssocID="{97643EE7-02B8-41DA-820E-F30F54F5031F}" presName="sibTrans" presStyleLbl="sibTrans2D1" presStyleIdx="4" presStyleCnt="5"/>
      <dgm:spPr/>
      <dgm:t>
        <a:bodyPr/>
        <a:lstStyle/>
        <a:p>
          <a:endParaRPr lang="en-US"/>
        </a:p>
      </dgm:t>
    </dgm:pt>
    <dgm:pt modelId="{DB804A71-965A-48FB-8C42-5A13C91B8397}" type="pres">
      <dgm:prSet presAssocID="{97643EE7-02B8-41DA-820E-F30F54F5031F}" presName="connectorText" presStyleLbl="sibTrans2D1" presStyleIdx="4" presStyleCnt="5"/>
      <dgm:spPr/>
      <dgm:t>
        <a:bodyPr/>
        <a:lstStyle/>
        <a:p>
          <a:endParaRPr lang="en-US"/>
        </a:p>
      </dgm:t>
    </dgm:pt>
    <dgm:pt modelId="{A9F983FA-B295-40EB-8EDE-07B223693087}" type="pres">
      <dgm:prSet presAssocID="{2A774E1C-4A8F-44CD-B597-7F1C519F6BA6}" presName="node" presStyleLbl="node1" presStyleIdx="5" presStyleCnt="6">
        <dgm:presLayoutVars>
          <dgm:bulletEnabled val="1"/>
        </dgm:presLayoutVars>
      </dgm:prSet>
      <dgm:spPr/>
      <dgm:t>
        <a:bodyPr/>
        <a:lstStyle/>
        <a:p>
          <a:endParaRPr lang="en-US"/>
        </a:p>
      </dgm:t>
    </dgm:pt>
  </dgm:ptLst>
  <dgm:cxnLst>
    <dgm:cxn modelId="{92BCD6AB-3B6B-4886-9ABD-5818C00B88BE}" type="presOf" srcId="{F83A03B8-19B5-479C-9E1A-8F0C748066FE}" destId="{3B6AB36B-BFFD-4DD8-AF01-2FB441B577A7}" srcOrd="0" destOrd="0" presId="urn:microsoft.com/office/officeart/2005/8/layout/process5"/>
    <dgm:cxn modelId="{CD1734EE-7DA5-4DD7-BF54-DD0F0CDDDC7A}" type="presOf" srcId="{BA95B366-C13B-4740-B20F-E2CF19A73C4C}" destId="{685552A3-3872-4C7B-B23F-6CC6FEF52BC8}" srcOrd="0" destOrd="0" presId="urn:microsoft.com/office/officeart/2005/8/layout/process5"/>
    <dgm:cxn modelId="{B61A9B3A-E0B5-4147-B807-177C0D8B6321}" type="presOf" srcId="{6710EDC6-0813-4D91-AA3D-67FBD7F3BBEC}" destId="{55550C22-2066-4D14-BCF3-D6C911C2EB04}" srcOrd="0" destOrd="0" presId="urn:microsoft.com/office/officeart/2005/8/layout/process5"/>
    <dgm:cxn modelId="{E6A37FE1-58E3-46E0-9535-6AF1F8F6331D}" type="presOf" srcId="{C3F33201-8735-43C8-A0F5-20F6359AC448}" destId="{06BF6C8E-405D-4606-B8BC-B0D0B150FED3}" srcOrd="0" destOrd="0" presId="urn:microsoft.com/office/officeart/2005/8/layout/process5"/>
    <dgm:cxn modelId="{2EAB3945-C9AE-4A83-A019-96CED3AD9EEC}" type="presOf" srcId="{F83A03B8-19B5-479C-9E1A-8F0C748066FE}" destId="{59998EEF-5544-4811-99AA-69A9C530B083}" srcOrd="1" destOrd="0" presId="urn:microsoft.com/office/officeart/2005/8/layout/process5"/>
    <dgm:cxn modelId="{D2CC1804-6C6F-45E1-B7C3-14D28FE476B3}" type="presOf" srcId="{242B57C2-2078-4539-8A30-DB95A072BD96}" destId="{108141F4-4E37-430B-AC73-9F9A4DC4126C}" srcOrd="0" destOrd="0" presId="urn:microsoft.com/office/officeart/2005/8/layout/process5"/>
    <dgm:cxn modelId="{2CC3D916-B736-4E84-A667-614408699B37}" type="presOf" srcId="{97643EE7-02B8-41DA-820E-F30F54F5031F}" destId="{DB804A71-965A-48FB-8C42-5A13C91B8397}" srcOrd="1" destOrd="0" presId="urn:microsoft.com/office/officeart/2005/8/layout/process5"/>
    <dgm:cxn modelId="{8C59DD87-273B-43ED-BAFF-AB0AEFEF25D7}" type="presOf" srcId="{845743DE-E76D-448E-A6A3-98077D8171A7}" destId="{CFA906A9-B1D7-4F06-84B6-44A6A52D1F07}" srcOrd="0" destOrd="0" presId="urn:microsoft.com/office/officeart/2005/8/layout/process5"/>
    <dgm:cxn modelId="{571A4D4A-642E-40C1-A94F-2764F318C700}" type="presOf" srcId="{2A774E1C-4A8F-44CD-B597-7F1C519F6BA6}" destId="{A9F983FA-B295-40EB-8EDE-07B223693087}" srcOrd="0" destOrd="0" presId="urn:microsoft.com/office/officeart/2005/8/layout/process5"/>
    <dgm:cxn modelId="{6195C08A-7433-418F-B154-C66CD9001F63}" type="presOf" srcId="{97643EE7-02B8-41DA-820E-F30F54F5031F}" destId="{2FB197D0-40D5-4F21-ADEF-53912307983A}" srcOrd="0" destOrd="0" presId="urn:microsoft.com/office/officeart/2005/8/layout/process5"/>
    <dgm:cxn modelId="{3C9B1374-89A6-4805-8EA6-D1461AEF0E9D}" type="presOf" srcId="{7B6C8DB8-72CB-4D10-B52B-867CD190704A}" destId="{595E39A7-EB2E-4262-99FE-4E38A36A0F50}" srcOrd="1" destOrd="0" presId="urn:microsoft.com/office/officeart/2005/8/layout/process5"/>
    <dgm:cxn modelId="{502B403E-2AF7-4F57-B909-C2E181377393}" type="presOf" srcId="{6C3BBAEB-FDB1-4094-A61E-647A056B59D5}" destId="{BB6CD94D-20C9-416A-9BDD-24C513A0279E}" srcOrd="0" destOrd="0" presId="urn:microsoft.com/office/officeart/2005/8/layout/process5"/>
    <dgm:cxn modelId="{23D9C6A2-7B2F-4D8C-BEE6-E656CA1BE4BC}" srcId="{242B57C2-2078-4539-8A30-DB95A072BD96}" destId="{2A774E1C-4A8F-44CD-B597-7F1C519F6BA6}" srcOrd="5" destOrd="0" parTransId="{8AC4AD43-73F7-48DA-875A-189643636246}" sibTransId="{6C71871F-DB1B-4E4B-BAA5-4CB0839116E9}"/>
    <dgm:cxn modelId="{42A2EE47-6CF8-471C-A4AE-548D09D2AB30}" type="presOf" srcId="{A8B36E95-5CB3-4E94-A91C-0D930C85650E}" destId="{50BE4337-3BB1-49AB-AC32-01E6F8D57970}" srcOrd="0" destOrd="0" presId="urn:microsoft.com/office/officeart/2005/8/layout/process5"/>
    <dgm:cxn modelId="{0916FE38-B5F8-4A93-91AB-CF52DFCEA98A}" srcId="{242B57C2-2078-4539-8A30-DB95A072BD96}" destId="{845743DE-E76D-448E-A6A3-98077D8171A7}" srcOrd="4" destOrd="0" parTransId="{8F162ADA-486E-4560-A5F5-65E6EEC8EF02}" sibTransId="{97643EE7-02B8-41DA-820E-F30F54F5031F}"/>
    <dgm:cxn modelId="{E2BD5EED-C6CF-47B6-A73A-08773AEF66F5}" type="presOf" srcId="{7B6C8DB8-72CB-4D10-B52B-867CD190704A}" destId="{7C9812CE-AA61-4962-816A-452123F21EA7}" srcOrd="0" destOrd="0" presId="urn:microsoft.com/office/officeart/2005/8/layout/process5"/>
    <dgm:cxn modelId="{9B997035-E156-4C49-B250-8013847C8C8B}" srcId="{242B57C2-2078-4539-8A30-DB95A072BD96}" destId="{691BF12C-3FA8-4D74-98AB-5E5F0515F7F8}" srcOrd="2" destOrd="0" parTransId="{20CA7326-C8BE-4A6E-8882-E53A986A37C1}" sibTransId="{C3F33201-8735-43C8-A0F5-20F6359AC448}"/>
    <dgm:cxn modelId="{22F116CF-6D6D-486F-B2A6-E627509F0F71}" srcId="{242B57C2-2078-4539-8A30-DB95A072BD96}" destId="{A8B36E95-5CB3-4E94-A91C-0D930C85650E}" srcOrd="3" destOrd="0" parTransId="{A68B5610-D02B-401F-A7DE-EA0F029079CE}" sibTransId="{F83A03B8-19B5-479C-9E1A-8F0C748066FE}"/>
    <dgm:cxn modelId="{6A55BFE8-3435-4605-87E9-E729CCC1C474}" type="presOf" srcId="{691BF12C-3FA8-4D74-98AB-5E5F0515F7F8}" destId="{009C2A34-4F19-4DE2-9848-C511E8B1D5DB}" srcOrd="0" destOrd="0" presId="urn:microsoft.com/office/officeart/2005/8/layout/process5"/>
    <dgm:cxn modelId="{367F59F7-D6D2-4A04-9258-FEF2F7967564}" type="presOf" srcId="{C3F33201-8735-43C8-A0F5-20F6359AC448}" destId="{4569A270-D8F6-4D10-9246-6FA5E9E7A147}" srcOrd="1" destOrd="0" presId="urn:microsoft.com/office/officeart/2005/8/layout/process5"/>
    <dgm:cxn modelId="{715B2DC7-FEF5-4290-904D-F2827AA70C63}" type="presOf" srcId="{BA95B366-C13B-4740-B20F-E2CF19A73C4C}" destId="{5E31C66D-5A77-4249-995F-16C7574652E9}" srcOrd="1" destOrd="0" presId="urn:microsoft.com/office/officeart/2005/8/layout/process5"/>
    <dgm:cxn modelId="{874D3DEF-A463-421F-9BDF-5430A6D8F39E}" srcId="{242B57C2-2078-4539-8A30-DB95A072BD96}" destId="{6C3BBAEB-FDB1-4094-A61E-647A056B59D5}" srcOrd="1" destOrd="0" parTransId="{24EA1E97-B193-4645-B464-ABBF2715A07F}" sibTransId="{7B6C8DB8-72CB-4D10-B52B-867CD190704A}"/>
    <dgm:cxn modelId="{3FABB6A3-60C7-4C6A-9E38-2D6D3F8A33A6}" srcId="{242B57C2-2078-4539-8A30-DB95A072BD96}" destId="{6710EDC6-0813-4D91-AA3D-67FBD7F3BBEC}" srcOrd="0" destOrd="0" parTransId="{67114562-1C89-419F-8A78-AC78BD9F08BE}" sibTransId="{BA95B366-C13B-4740-B20F-E2CF19A73C4C}"/>
    <dgm:cxn modelId="{76F70B08-A66E-4623-A593-792DD6820882}" type="presParOf" srcId="{108141F4-4E37-430B-AC73-9F9A4DC4126C}" destId="{55550C22-2066-4D14-BCF3-D6C911C2EB04}" srcOrd="0" destOrd="0" presId="urn:microsoft.com/office/officeart/2005/8/layout/process5"/>
    <dgm:cxn modelId="{EE713B09-4D72-4CA4-BD59-15AFE9E8BE85}" type="presParOf" srcId="{108141F4-4E37-430B-AC73-9F9A4DC4126C}" destId="{685552A3-3872-4C7B-B23F-6CC6FEF52BC8}" srcOrd="1" destOrd="0" presId="urn:microsoft.com/office/officeart/2005/8/layout/process5"/>
    <dgm:cxn modelId="{3A27D41E-7CD8-4804-B40E-0D265219A36F}" type="presParOf" srcId="{685552A3-3872-4C7B-B23F-6CC6FEF52BC8}" destId="{5E31C66D-5A77-4249-995F-16C7574652E9}" srcOrd="0" destOrd="0" presId="urn:microsoft.com/office/officeart/2005/8/layout/process5"/>
    <dgm:cxn modelId="{3FE58B9D-4E4C-43A0-8B79-B7B784565330}" type="presParOf" srcId="{108141F4-4E37-430B-AC73-9F9A4DC4126C}" destId="{BB6CD94D-20C9-416A-9BDD-24C513A0279E}" srcOrd="2" destOrd="0" presId="urn:microsoft.com/office/officeart/2005/8/layout/process5"/>
    <dgm:cxn modelId="{93D2B832-8E9B-4EB0-8AE3-775AF7788739}" type="presParOf" srcId="{108141F4-4E37-430B-AC73-9F9A4DC4126C}" destId="{7C9812CE-AA61-4962-816A-452123F21EA7}" srcOrd="3" destOrd="0" presId="urn:microsoft.com/office/officeart/2005/8/layout/process5"/>
    <dgm:cxn modelId="{89E000A2-6F8F-4FFB-8E51-6410C221D3D6}" type="presParOf" srcId="{7C9812CE-AA61-4962-816A-452123F21EA7}" destId="{595E39A7-EB2E-4262-99FE-4E38A36A0F50}" srcOrd="0" destOrd="0" presId="urn:microsoft.com/office/officeart/2005/8/layout/process5"/>
    <dgm:cxn modelId="{9ADFDA88-7A33-40D6-8143-46CE694A09C8}" type="presParOf" srcId="{108141F4-4E37-430B-AC73-9F9A4DC4126C}" destId="{009C2A34-4F19-4DE2-9848-C511E8B1D5DB}" srcOrd="4" destOrd="0" presId="urn:microsoft.com/office/officeart/2005/8/layout/process5"/>
    <dgm:cxn modelId="{E1D530DD-6B92-4AC6-B54A-985D7C682F61}" type="presParOf" srcId="{108141F4-4E37-430B-AC73-9F9A4DC4126C}" destId="{06BF6C8E-405D-4606-B8BC-B0D0B150FED3}" srcOrd="5" destOrd="0" presId="urn:microsoft.com/office/officeart/2005/8/layout/process5"/>
    <dgm:cxn modelId="{1F2493C0-79CA-432A-8C41-E2034A7ED610}" type="presParOf" srcId="{06BF6C8E-405D-4606-B8BC-B0D0B150FED3}" destId="{4569A270-D8F6-4D10-9246-6FA5E9E7A147}" srcOrd="0" destOrd="0" presId="urn:microsoft.com/office/officeart/2005/8/layout/process5"/>
    <dgm:cxn modelId="{282F1343-7B7F-4FE5-9E96-8CC88373C827}" type="presParOf" srcId="{108141F4-4E37-430B-AC73-9F9A4DC4126C}" destId="{50BE4337-3BB1-49AB-AC32-01E6F8D57970}" srcOrd="6" destOrd="0" presId="urn:microsoft.com/office/officeart/2005/8/layout/process5"/>
    <dgm:cxn modelId="{2E618B6A-0FD3-427F-A045-56EDA5B79E23}" type="presParOf" srcId="{108141F4-4E37-430B-AC73-9F9A4DC4126C}" destId="{3B6AB36B-BFFD-4DD8-AF01-2FB441B577A7}" srcOrd="7" destOrd="0" presId="urn:microsoft.com/office/officeart/2005/8/layout/process5"/>
    <dgm:cxn modelId="{E076C405-994E-43EF-BA25-ED003268686A}" type="presParOf" srcId="{3B6AB36B-BFFD-4DD8-AF01-2FB441B577A7}" destId="{59998EEF-5544-4811-99AA-69A9C530B083}" srcOrd="0" destOrd="0" presId="urn:microsoft.com/office/officeart/2005/8/layout/process5"/>
    <dgm:cxn modelId="{B0927B64-9944-40BA-A96D-E11DAD6A5177}" type="presParOf" srcId="{108141F4-4E37-430B-AC73-9F9A4DC4126C}" destId="{CFA906A9-B1D7-4F06-84B6-44A6A52D1F07}" srcOrd="8" destOrd="0" presId="urn:microsoft.com/office/officeart/2005/8/layout/process5"/>
    <dgm:cxn modelId="{44725A71-FE89-4674-9BEC-FABCDA3F51BD}" type="presParOf" srcId="{108141F4-4E37-430B-AC73-9F9A4DC4126C}" destId="{2FB197D0-40D5-4F21-ADEF-53912307983A}" srcOrd="9" destOrd="0" presId="urn:microsoft.com/office/officeart/2005/8/layout/process5"/>
    <dgm:cxn modelId="{9A2C4C73-01B1-4175-99C7-8557778E9346}" type="presParOf" srcId="{2FB197D0-40D5-4F21-ADEF-53912307983A}" destId="{DB804A71-965A-48FB-8C42-5A13C91B8397}" srcOrd="0" destOrd="0" presId="urn:microsoft.com/office/officeart/2005/8/layout/process5"/>
    <dgm:cxn modelId="{AAEFF19C-68C6-4D78-85F1-03C8C1281A0E}" type="presParOf" srcId="{108141F4-4E37-430B-AC73-9F9A4DC4126C}" destId="{A9F983FA-B295-40EB-8EDE-07B223693087}" srcOrd="10"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C19785-DD75-B047-B773-6749866F2D16}">
      <dsp:nvSpPr>
        <dsp:cNvPr id="0" name=""/>
        <dsp:cNvSpPr/>
      </dsp:nvSpPr>
      <dsp:spPr>
        <a:xfrm>
          <a:off x="7509807" y="1554903"/>
          <a:ext cx="2095000" cy="306192"/>
        </a:xfrm>
        <a:custGeom>
          <a:avLst/>
          <a:gdLst/>
          <a:ahLst/>
          <a:cxnLst/>
          <a:rect l="0" t="0" r="0" b="0"/>
          <a:pathLst>
            <a:path>
              <a:moveTo>
                <a:pt x="0" y="0"/>
              </a:moveTo>
              <a:lnTo>
                <a:pt x="0" y="208661"/>
              </a:lnTo>
              <a:lnTo>
                <a:pt x="2095000" y="208661"/>
              </a:lnTo>
              <a:lnTo>
                <a:pt x="2095000" y="306192"/>
              </a:lnTo>
            </a:path>
          </a:pathLst>
        </a:custGeom>
        <a:noFill/>
        <a:ln w="12700" cap="flat" cmpd="sng" algn="ctr">
          <a:solidFill>
            <a:schemeClr val="accent3">
              <a:tint val="99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133210F-53CE-4565-9CBC-25BCF3F9BBB7}">
      <dsp:nvSpPr>
        <dsp:cNvPr id="0" name=""/>
        <dsp:cNvSpPr/>
      </dsp:nvSpPr>
      <dsp:spPr>
        <a:xfrm>
          <a:off x="7509807" y="1554903"/>
          <a:ext cx="748849" cy="306192"/>
        </a:xfrm>
        <a:custGeom>
          <a:avLst/>
          <a:gdLst/>
          <a:ahLst/>
          <a:cxnLst/>
          <a:rect l="0" t="0" r="0" b="0"/>
          <a:pathLst>
            <a:path>
              <a:moveTo>
                <a:pt x="0" y="0"/>
              </a:moveTo>
              <a:lnTo>
                <a:pt x="0" y="208661"/>
              </a:lnTo>
              <a:lnTo>
                <a:pt x="748849" y="208661"/>
              </a:lnTo>
              <a:lnTo>
                <a:pt x="748849" y="306192"/>
              </a:lnTo>
            </a:path>
          </a:pathLst>
        </a:custGeom>
        <a:noFill/>
        <a:ln w="12700" cap="flat" cmpd="sng" algn="ctr">
          <a:solidFill>
            <a:schemeClr val="accent3">
              <a:tint val="99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A1687A2-0BBE-D44B-9B3B-28E0FDE7B1E1}">
      <dsp:nvSpPr>
        <dsp:cNvPr id="0" name=""/>
        <dsp:cNvSpPr/>
      </dsp:nvSpPr>
      <dsp:spPr>
        <a:xfrm>
          <a:off x="11352726" y="3504357"/>
          <a:ext cx="91440" cy="306192"/>
        </a:xfrm>
        <a:custGeom>
          <a:avLst/>
          <a:gdLst/>
          <a:ahLst/>
          <a:cxnLst/>
          <a:rect l="0" t="0" r="0" b="0"/>
          <a:pathLst>
            <a:path>
              <a:moveTo>
                <a:pt x="45720" y="0"/>
              </a:moveTo>
              <a:lnTo>
                <a:pt x="45720" y="306192"/>
              </a:lnTo>
            </a:path>
          </a:pathLst>
        </a:custGeom>
        <a:noFill/>
        <a:ln w="12700" cap="flat" cmpd="sng" algn="ctr">
          <a:solidFill>
            <a:schemeClr val="accent3">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52DF3BA-04F4-B741-957C-1244FDBFFEF0}">
      <dsp:nvSpPr>
        <dsp:cNvPr id="0" name=""/>
        <dsp:cNvSpPr/>
      </dsp:nvSpPr>
      <dsp:spPr>
        <a:xfrm>
          <a:off x="6807039" y="2529630"/>
          <a:ext cx="4591406" cy="306192"/>
        </a:xfrm>
        <a:custGeom>
          <a:avLst/>
          <a:gdLst/>
          <a:ahLst/>
          <a:cxnLst/>
          <a:rect l="0" t="0" r="0" b="0"/>
          <a:pathLst>
            <a:path>
              <a:moveTo>
                <a:pt x="0" y="0"/>
              </a:moveTo>
              <a:lnTo>
                <a:pt x="0" y="208661"/>
              </a:lnTo>
              <a:lnTo>
                <a:pt x="4591406" y="208661"/>
              </a:lnTo>
              <a:lnTo>
                <a:pt x="4591406" y="306192"/>
              </a:lnTo>
            </a:path>
          </a:pathLst>
        </a:custGeom>
        <a:noFill/>
        <a:ln w="12700" cap="flat" cmpd="sng" algn="ctr">
          <a:solidFill>
            <a:schemeClr val="accent3">
              <a:tint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E61CC07-1808-BF4B-B816-767740D7C53B}">
      <dsp:nvSpPr>
        <dsp:cNvPr id="0" name=""/>
        <dsp:cNvSpPr/>
      </dsp:nvSpPr>
      <dsp:spPr>
        <a:xfrm>
          <a:off x="9055945" y="3504357"/>
          <a:ext cx="683932" cy="306192"/>
        </a:xfrm>
        <a:custGeom>
          <a:avLst/>
          <a:gdLst/>
          <a:ahLst/>
          <a:cxnLst/>
          <a:rect l="0" t="0" r="0" b="0"/>
          <a:pathLst>
            <a:path>
              <a:moveTo>
                <a:pt x="0" y="0"/>
              </a:moveTo>
              <a:lnTo>
                <a:pt x="0" y="208661"/>
              </a:lnTo>
              <a:lnTo>
                <a:pt x="683932" y="208661"/>
              </a:lnTo>
              <a:lnTo>
                <a:pt x="683932" y="306192"/>
              </a:lnTo>
            </a:path>
          </a:pathLst>
        </a:custGeom>
        <a:noFill/>
        <a:ln w="12700" cap="flat" cmpd="sng" algn="ctr">
          <a:solidFill>
            <a:schemeClr val="accent3">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CBC2331-6B7C-7148-8DF1-005C96199625}">
      <dsp:nvSpPr>
        <dsp:cNvPr id="0" name=""/>
        <dsp:cNvSpPr/>
      </dsp:nvSpPr>
      <dsp:spPr>
        <a:xfrm>
          <a:off x="8124602" y="3504357"/>
          <a:ext cx="931343" cy="306192"/>
        </a:xfrm>
        <a:custGeom>
          <a:avLst/>
          <a:gdLst/>
          <a:ahLst/>
          <a:cxnLst/>
          <a:rect l="0" t="0" r="0" b="0"/>
          <a:pathLst>
            <a:path>
              <a:moveTo>
                <a:pt x="931343" y="0"/>
              </a:moveTo>
              <a:lnTo>
                <a:pt x="931343" y="208661"/>
              </a:lnTo>
              <a:lnTo>
                <a:pt x="0" y="208661"/>
              </a:lnTo>
              <a:lnTo>
                <a:pt x="0" y="306192"/>
              </a:lnTo>
            </a:path>
          </a:pathLst>
        </a:custGeom>
        <a:noFill/>
        <a:ln w="12700" cap="flat" cmpd="sng" algn="ctr">
          <a:solidFill>
            <a:schemeClr val="accent3">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0B8F781-ACEA-49C9-AE06-B133AF6678E8}">
      <dsp:nvSpPr>
        <dsp:cNvPr id="0" name=""/>
        <dsp:cNvSpPr/>
      </dsp:nvSpPr>
      <dsp:spPr>
        <a:xfrm>
          <a:off x="6807039" y="2529630"/>
          <a:ext cx="2248906" cy="306192"/>
        </a:xfrm>
        <a:custGeom>
          <a:avLst/>
          <a:gdLst/>
          <a:ahLst/>
          <a:cxnLst/>
          <a:rect l="0" t="0" r="0" b="0"/>
          <a:pathLst>
            <a:path>
              <a:moveTo>
                <a:pt x="0" y="0"/>
              </a:moveTo>
              <a:lnTo>
                <a:pt x="0" y="208661"/>
              </a:lnTo>
              <a:lnTo>
                <a:pt x="2248906" y="208661"/>
              </a:lnTo>
              <a:lnTo>
                <a:pt x="2248906" y="306192"/>
              </a:lnTo>
            </a:path>
          </a:pathLst>
        </a:custGeom>
        <a:noFill/>
        <a:ln w="12700" cap="flat" cmpd="sng" algn="ctr">
          <a:solidFill>
            <a:schemeClr val="accent3">
              <a:tint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A98730E-5779-B249-A2CA-76534BB7B9BD}">
      <dsp:nvSpPr>
        <dsp:cNvPr id="0" name=""/>
        <dsp:cNvSpPr/>
      </dsp:nvSpPr>
      <dsp:spPr>
        <a:xfrm>
          <a:off x="5847675" y="3504357"/>
          <a:ext cx="643383" cy="306192"/>
        </a:xfrm>
        <a:custGeom>
          <a:avLst/>
          <a:gdLst/>
          <a:ahLst/>
          <a:cxnLst/>
          <a:rect l="0" t="0" r="0" b="0"/>
          <a:pathLst>
            <a:path>
              <a:moveTo>
                <a:pt x="0" y="0"/>
              </a:moveTo>
              <a:lnTo>
                <a:pt x="0" y="208661"/>
              </a:lnTo>
              <a:lnTo>
                <a:pt x="643383" y="208661"/>
              </a:lnTo>
              <a:lnTo>
                <a:pt x="643383" y="306192"/>
              </a:lnTo>
            </a:path>
          </a:pathLst>
        </a:custGeom>
        <a:noFill/>
        <a:ln w="12700" cap="flat" cmpd="sng" algn="ctr">
          <a:solidFill>
            <a:schemeClr val="accent3">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C1A6556-4F08-A24A-BD97-BC5980E83E51}">
      <dsp:nvSpPr>
        <dsp:cNvPr id="0" name=""/>
        <dsp:cNvSpPr/>
      </dsp:nvSpPr>
      <dsp:spPr>
        <a:xfrm>
          <a:off x="4898066" y="3504357"/>
          <a:ext cx="949609" cy="306192"/>
        </a:xfrm>
        <a:custGeom>
          <a:avLst/>
          <a:gdLst/>
          <a:ahLst/>
          <a:cxnLst/>
          <a:rect l="0" t="0" r="0" b="0"/>
          <a:pathLst>
            <a:path>
              <a:moveTo>
                <a:pt x="949609" y="0"/>
              </a:moveTo>
              <a:lnTo>
                <a:pt x="949609" y="208661"/>
              </a:lnTo>
              <a:lnTo>
                <a:pt x="0" y="208661"/>
              </a:lnTo>
              <a:lnTo>
                <a:pt x="0" y="306192"/>
              </a:lnTo>
            </a:path>
          </a:pathLst>
        </a:custGeom>
        <a:noFill/>
        <a:ln w="12700" cap="flat" cmpd="sng" algn="ctr">
          <a:solidFill>
            <a:schemeClr val="accent3">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01898C5-E5DA-483E-A8A8-94057B8F3C67}">
      <dsp:nvSpPr>
        <dsp:cNvPr id="0" name=""/>
        <dsp:cNvSpPr/>
      </dsp:nvSpPr>
      <dsp:spPr>
        <a:xfrm>
          <a:off x="5847675" y="2529630"/>
          <a:ext cx="959363" cy="306192"/>
        </a:xfrm>
        <a:custGeom>
          <a:avLst/>
          <a:gdLst/>
          <a:ahLst/>
          <a:cxnLst/>
          <a:rect l="0" t="0" r="0" b="0"/>
          <a:pathLst>
            <a:path>
              <a:moveTo>
                <a:pt x="959363" y="0"/>
              </a:moveTo>
              <a:lnTo>
                <a:pt x="959363" y="208661"/>
              </a:lnTo>
              <a:lnTo>
                <a:pt x="0" y="208661"/>
              </a:lnTo>
              <a:lnTo>
                <a:pt x="0" y="306192"/>
              </a:lnTo>
            </a:path>
          </a:pathLst>
        </a:custGeom>
        <a:noFill/>
        <a:ln w="12700" cap="flat" cmpd="sng" algn="ctr">
          <a:solidFill>
            <a:schemeClr val="accent3">
              <a:tint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930CCE7-1E83-432A-953E-47A055B03842}">
      <dsp:nvSpPr>
        <dsp:cNvPr id="0" name=""/>
        <dsp:cNvSpPr/>
      </dsp:nvSpPr>
      <dsp:spPr>
        <a:xfrm>
          <a:off x="2072240" y="3504357"/>
          <a:ext cx="1354926" cy="306192"/>
        </a:xfrm>
        <a:custGeom>
          <a:avLst/>
          <a:gdLst/>
          <a:ahLst/>
          <a:cxnLst/>
          <a:rect l="0" t="0" r="0" b="0"/>
          <a:pathLst>
            <a:path>
              <a:moveTo>
                <a:pt x="0" y="0"/>
              </a:moveTo>
              <a:lnTo>
                <a:pt x="0" y="208661"/>
              </a:lnTo>
              <a:lnTo>
                <a:pt x="1354926" y="208661"/>
              </a:lnTo>
              <a:lnTo>
                <a:pt x="1354926" y="306192"/>
              </a:lnTo>
            </a:path>
          </a:pathLst>
        </a:custGeom>
        <a:noFill/>
        <a:ln w="12700" cap="flat" cmpd="sng" algn="ctr">
          <a:solidFill>
            <a:schemeClr val="accent3">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9CA137D-B9B2-E645-B0A5-7DD27320E3AD}">
      <dsp:nvSpPr>
        <dsp:cNvPr id="0" name=""/>
        <dsp:cNvSpPr/>
      </dsp:nvSpPr>
      <dsp:spPr>
        <a:xfrm>
          <a:off x="1956267" y="4479084"/>
          <a:ext cx="1024638" cy="306192"/>
        </a:xfrm>
        <a:custGeom>
          <a:avLst/>
          <a:gdLst/>
          <a:ahLst/>
          <a:cxnLst/>
          <a:rect l="0" t="0" r="0" b="0"/>
          <a:pathLst>
            <a:path>
              <a:moveTo>
                <a:pt x="0" y="0"/>
              </a:moveTo>
              <a:lnTo>
                <a:pt x="0" y="208661"/>
              </a:lnTo>
              <a:lnTo>
                <a:pt x="1024638" y="208661"/>
              </a:lnTo>
              <a:lnTo>
                <a:pt x="1024638" y="306192"/>
              </a:lnTo>
            </a:path>
          </a:pathLst>
        </a:custGeom>
        <a:noFill/>
        <a:ln w="12700" cap="flat" cmpd="sng" algn="ctr">
          <a:solidFill>
            <a:schemeClr val="accent3">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99DD325-C28A-9B4F-BF32-34082F8718DF}">
      <dsp:nvSpPr>
        <dsp:cNvPr id="0" name=""/>
        <dsp:cNvSpPr/>
      </dsp:nvSpPr>
      <dsp:spPr>
        <a:xfrm>
          <a:off x="927849" y="4479084"/>
          <a:ext cx="1028417" cy="306192"/>
        </a:xfrm>
        <a:custGeom>
          <a:avLst/>
          <a:gdLst/>
          <a:ahLst/>
          <a:cxnLst/>
          <a:rect l="0" t="0" r="0" b="0"/>
          <a:pathLst>
            <a:path>
              <a:moveTo>
                <a:pt x="1028417" y="0"/>
              </a:moveTo>
              <a:lnTo>
                <a:pt x="1028417" y="208661"/>
              </a:lnTo>
              <a:lnTo>
                <a:pt x="0" y="208661"/>
              </a:lnTo>
              <a:lnTo>
                <a:pt x="0" y="306192"/>
              </a:lnTo>
            </a:path>
          </a:pathLst>
        </a:custGeom>
        <a:noFill/>
        <a:ln w="12700" cap="flat" cmpd="sng" algn="ctr">
          <a:solidFill>
            <a:schemeClr val="accent3">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6F275B1-793B-D446-9919-515FACE77C16}">
      <dsp:nvSpPr>
        <dsp:cNvPr id="0" name=""/>
        <dsp:cNvSpPr/>
      </dsp:nvSpPr>
      <dsp:spPr>
        <a:xfrm>
          <a:off x="1956267" y="3504357"/>
          <a:ext cx="115972" cy="306192"/>
        </a:xfrm>
        <a:custGeom>
          <a:avLst/>
          <a:gdLst/>
          <a:ahLst/>
          <a:cxnLst/>
          <a:rect l="0" t="0" r="0" b="0"/>
          <a:pathLst>
            <a:path>
              <a:moveTo>
                <a:pt x="115972" y="0"/>
              </a:moveTo>
              <a:lnTo>
                <a:pt x="115972" y="208661"/>
              </a:lnTo>
              <a:lnTo>
                <a:pt x="0" y="208661"/>
              </a:lnTo>
              <a:lnTo>
                <a:pt x="0" y="306192"/>
              </a:lnTo>
            </a:path>
          </a:pathLst>
        </a:custGeom>
        <a:noFill/>
        <a:ln w="12700" cap="flat" cmpd="sng" algn="ctr">
          <a:solidFill>
            <a:schemeClr val="accent3">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6A35C3A-DFFA-004E-B8EC-65CFEF15DFA5}">
      <dsp:nvSpPr>
        <dsp:cNvPr id="0" name=""/>
        <dsp:cNvSpPr/>
      </dsp:nvSpPr>
      <dsp:spPr>
        <a:xfrm>
          <a:off x="601340" y="3504357"/>
          <a:ext cx="1470899" cy="306192"/>
        </a:xfrm>
        <a:custGeom>
          <a:avLst/>
          <a:gdLst/>
          <a:ahLst/>
          <a:cxnLst/>
          <a:rect l="0" t="0" r="0" b="0"/>
          <a:pathLst>
            <a:path>
              <a:moveTo>
                <a:pt x="1470899" y="0"/>
              </a:moveTo>
              <a:lnTo>
                <a:pt x="1470899" y="208661"/>
              </a:lnTo>
              <a:lnTo>
                <a:pt x="0" y="208661"/>
              </a:lnTo>
              <a:lnTo>
                <a:pt x="0" y="306192"/>
              </a:lnTo>
            </a:path>
          </a:pathLst>
        </a:custGeom>
        <a:noFill/>
        <a:ln w="12700" cap="flat" cmpd="sng" algn="ctr">
          <a:solidFill>
            <a:schemeClr val="accent3">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CEB95E0-8B35-4757-A371-172B2E428EBF}">
      <dsp:nvSpPr>
        <dsp:cNvPr id="0" name=""/>
        <dsp:cNvSpPr/>
      </dsp:nvSpPr>
      <dsp:spPr>
        <a:xfrm>
          <a:off x="2072240" y="2529630"/>
          <a:ext cx="4734799" cy="306192"/>
        </a:xfrm>
        <a:custGeom>
          <a:avLst/>
          <a:gdLst/>
          <a:ahLst/>
          <a:cxnLst/>
          <a:rect l="0" t="0" r="0" b="0"/>
          <a:pathLst>
            <a:path>
              <a:moveTo>
                <a:pt x="4734799" y="0"/>
              </a:moveTo>
              <a:lnTo>
                <a:pt x="4734799" y="208661"/>
              </a:lnTo>
              <a:lnTo>
                <a:pt x="0" y="208661"/>
              </a:lnTo>
              <a:lnTo>
                <a:pt x="0" y="306192"/>
              </a:lnTo>
            </a:path>
          </a:pathLst>
        </a:custGeom>
        <a:noFill/>
        <a:ln w="12700" cap="flat" cmpd="sng" algn="ctr">
          <a:solidFill>
            <a:schemeClr val="accent3">
              <a:tint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EBA5106-7C6A-4B57-AF0F-FC6AF44B9FF5}">
      <dsp:nvSpPr>
        <dsp:cNvPr id="0" name=""/>
        <dsp:cNvSpPr/>
      </dsp:nvSpPr>
      <dsp:spPr>
        <a:xfrm>
          <a:off x="6807039" y="1554903"/>
          <a:ext cx="702767" cy="306192"/>
        </a:xfrm>
        <a:custGeom>
          <a:avLst/>
          <a:gdLst/>
          <a:ahLst/>
          <a:cxnLst/>
          <a:rect l="0" t="0" r="0" b="0"/>
          <a:pathLst>
            <a:path>
              <a:moveTo>
                <a:pt x="702767" y="0"/>
              </a:moveTo>
              <a:lnTo>
                <a:pt x="702767" y="208661"/>
              </a:lnTo>
              <a:lnTo>
                <a:pt x="0" y="208661"/>
              </a:lnTo>
              <a:lnTo>
                <a:pt x="0" y="306192"/>
              </a:lnTo>
            </a:path>
          </a:pathLst>
        </a:custGeom>
        <a:noFill/>
        <a:ln w="12700" cap="flat" cmpd="sng" algn="ctr">
          <a:solidFill>
            <a:schemeClr val="accent3">
              <a:tint val="99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F0453A8-8E6B-48F2-90F0-A8935EC075EB}">
      <dsp:nvSpPr>
        <dsp:cNvPr id="0" name=""/>
        <dsp:cNvSpPr/>
      </dsp:nvSpPr>
      <dsp:spPr>
        <a:xfrm>
          <a:off x="5414806" y="1554903"/>
          <a:ext cx="2095000" cy="306192"/>
        </a:xfrm>
        <a:custGeom>
          <a:avLst/>
          <a:gdLst/>
          <a:ahLst/>
          <a:cxnLst/>
          <a:rect l="0" t="0" r="0" b="0"/>
          <a:pathLst>
            <a:path>
              <a:moveTo>
                <a:pt x="2095000" y="0"/>
              </a:moveTo>
              <a:lnTo>
                <a:pt x="2095000" y="208661"/>
              </a:lnTo>
              <a:lnTo>
                <a:pt x="0" y="208661"/>
              </a:lnTo>
              <a:lnTo>
                <a:pt x="0" y="306192"/>
              </a:lnTo>
            </a:path>
          </a:pathLst>
        </a:custGeom>
        <a:noFill/>
        <a:ln w="12700" cap="flat" cmpd="sng" algn="ctr">
          <a:solidFill>
            <a:schemeClr val="accent3">
              <a:tint val="99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D6DF4A6-D4DE-49AA-8C04-768E6CE277C0}">
      <dsp:nvSpPr>
        <dsp:cNvPr id="0" name=""/>
        <dsp:cNvSpPr/>
      </dsp:nvSpPr>
      <dsp:spPr>
        <a:xfrm>
          <a:off x="6983402" y="886369"/>
          <a:ext cx="1052810" cy="668534"/>
        </a:xfrm>
        <a:prstGeom prst="roundRect">
          <a:avLst>
            <a:gd name="adj" fmla="val 10000"/>
          </a:avLst>
        </a:prstGeom>
        <a:solidFill>
          <a:schemeClr val="accent3">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0CC92C6-F98A-4B1A-984E-2628BC36ACB4}">
      <dsp:nvSpPr>
        <dsp:cNvPr id="0" name=""/>
        <dsp:cNvSpPr/>
      </dsp:nvSpPr>
      <dsp:spPr>
        <a:xfrm>
          <a:off x="7100381" y="997499"/>
          <a:ext cx="1052810" cy="668534"/>
        </a:xfrm>
        <a:prstGeom prst="roundRect">
          <a:avLst>
            <a:gd name="adj" fmla="val 10000"/>
          </a:avLst>
        </a:prstGeom>
        <a:solidFill>
          <a:schemeClr val="lt1">
            <a:alpha val="90000"/>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a:latin typeface="Times New Roman" charset="0"/>
              <a:ea typeface="Times New Roman" charset="0"/>
              <a:cs typeface="Times New Roman" charset="0"/>
            </a:rPr>
            <a:t>QU health Cluster</a:t>
          </a:r>
        </a:p>
      </dsp:txBody>
      <dsp:txXfrm>
        <a:off x="7119962" y="1017080"/>
        <a:ext cx="1013648" cy="629372"/>
      </dsp:txXfrm>
    </dsp:sp>
    <dsp:sp modelId="{0101A434-E7E1-4741-A8B6-48A7EE6AFEDF}">
      <dsp:nvSpPr>
        <dsp:cNvPr id="0" name=""/>
        <dsp:cNvSpPr/>
      </dsp:nvSpPr>
      <dsp:spPr>
        <a:xfrm>
          <a:off x="4888401" y="1861096"/>
          <a:ext cx="1052810" cy="668534"/>
        </a:xfrm>
        <a:prstGeom prst="roundRect">
          <a:avLst>
            <a:gd name="adj" fmla="val 10000"/>
          </a:avLst>
        </a:prstGeom>
        <a:solidFill>
          <a:schemeClr val="accent3">
            <a:tint val="99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D660A90-B7AD-4CE1-AB5B-A829658A121E}">
      <dsp:nvSpPr>
        <dsp:cNvPr id="0" name=""/>
        <dsp:cNvSpPr/>
      </dsp:nvSpPr>
      <dsp:spPr>
        <a:xfrm>
          <a:off x="5005380" y="1972226"/>
          <a:ext cx="1052810" cy="668534"/>
        </a:xfrm>
        <a:prstGeom prst="roundRect">
          <a:avLst>
            <a:gd name="adj" fmla="val 10000"/>
          </a:avLst>
        </a:prstGeom>
        <a:solidFill>
          <a:schemeClr val="lt1">
            <a:alpha val="90000"/>
            <a:hueOff val="0"/>
            <a:satOff val="0"/>
            <a:lumOff val="0"/>
            <a:alphaOff val="0"/>
          </a:schemeClr>
        </a:solidFill>
        <a:ln w="12700" cap="flat" cmpd="sng" algn="ctr">
          <a:solidFill>
            <a:schemeClr val="accent3">
              <a:tint val="99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latin typeface="Times New Roman" charset="0"/>
              <a:ea typeface="Times New Roman" charset="0"/>
              <a:cs typeface="Times New Roman" charset="0"/>
            </a:rPr>
            <a:t>College</a:t>
          </a:r>
          <a:r>
            <a:rPr lang="en-US" sz="1800" kern="1200" baseline="0" dirty="0">
              <a:latin typeface="Times New Roman" charset="0"/>
              <a:ea typeface="Times New Roman" charset="0"/>
              <a:cs typeface="Times New Roman" charset="0"/>
            </a:rPr>
            <a:t> of Medicine</a:t>
          </a:r>
          <a:endParaRPr lang="en-US" sz="1800" kern="1200" dirty="0">
            <a:latin typeface="Times New Roman" charset="0"/>
            <a:ea typeface="Times New Roman" charset="0"/>
            <a:cs typeface="Times New Roman" charset="0"/>
          </a:endParaRPr>
        </a:p>
      </dsp:txBody>
      <dsp:txXfrm>
        <a:off x="5024961" y="1991807"/>
        <a:ext cx="1013648" cy="629372"/>
      </dsp:txXfrm>
    </dsp:sp>
    <dsp:sp modelId="{CFC7F2EE-0868-45D0-9870-476E89016FBA}">
      <dsp:nvSpPr>
        <dsp:cNvPr id="0" name=""/>
        <dsp:cNvSpPr/>
      </dsp:nvSpPr>
      <dsp:spPr>
        <a:xfrm>
          <a:off x="6175169" y="1861096"/>
          <a:ext cx="1263740" cy="668534"/>
        </a:xfrm>
        <a:prstGeom prst="roundRect">
          <a:avLst>
            <a:gd name="adj" fmla="val 10000"/>
          </a:avLst>
        </a:prstGeom>
        <a:solidFill>
          <a:schemeClr val="accent3">
            <a:tint val="99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6B3D294-F699-456A-BA7B-683E0D7902C7}">
      <dsp:nvSpPr>
        <dsp:cNvPr id="0" name=""/>
        <dsp:cNvSpPr/>
      </dsp:nvSpPr>
      <dsp:spPr>
        <a:xfrm>
          <a:off x="6292148" y="1972226"/>
          <a:ext cx="1263740" cy="668534"/>
        </a:xfrm>
        <a:prstGeom prst="roundRect">
          <a:avLst>
            <a:gd name="adj" fmla="val 10000"/>
          </a:avLst>
        </a:prstGeom>
        <a:solidFill>
          <a:srgbClr val="B5DA9E"/>
        </a:solidFill>
        <a:ln w="12700" cap="flat" cmpd="sng" algn="ctr">
          <a:solidFill>
            <a:schemeClr val="accent3">
              <a:tint val="99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a:latin typeface="Times New Roman" charset="0"/>
              <a:ea typeface="Times New Roman" charset="0"/>
              <a:cs typeface="Times New Roman" charset="0"/>
            </a:rPr>
            <a:t>College of Health Sciences</a:t>
          </a:r>
        </a:p>
      </dsp:txBody>
      <dsp:txXfrm>
        <a:off x="6311729" y="1991807"/>
        <a:ext cx="1224578" cy="629372"/>
      </dsp:txXfrm>
    </dsp:sp>
    <dsp:sp modelId="{6E13C922-B681-4487-877A-418D7261DDF2}">
      <dsp:nvSpPr>
        <dsp:cNvPr id="0" name=""/>
        <dsp:cNvSpPr/>
      </dsp:nvSpPr>
      <dsp:spPr>
        <a:xfrm>
          <a:off x="1545834" y="2835822"/>
          <a:ext cx="1052810" cy="668534"/>
        </a:xfrm>
        <a:prstGeom prst="roundRect">
          <a:avLst>
            <a:gd name="adj" fmla="val 10000"/>
          </a:avLst>
        </a:prstGeom>
        <a:solidFill>
          <a:schemeClr val="accent3">
            <a:tint val="99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7FE96E9-1045-4ED3-9318-2CA0A37D9D55}">
      <dsp:nvSpPr>
        <dsp:cNvPr id="0" name=""/>
        <dsp:cNvSpPr/>
      </dsp:nvSpPr>
      <dsp:spPr>
        <a:xfrm>
          <a:off x="1662813" y="2946952"/>
          <a:ext cx="1052810" cy="668534"/>
        </a:xfrm>
        <a:prstGeom prst="roundRect">
          <a:avLst>
            <a:gd name="adj" fmla="val 10000"/>
          </a:avLst>
        </a:prstGeom>
        <a:solidFill>
          <a:srgbClr val="CCBAE9"/>
        </a:solidFill>
        <a:ln w="12700" cap="flat" cmpd="sng" algn="ctr">
          <a:solidFill>
            <a:schemeClr val="accent3">
              <a:tint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latin typeface="Times New Roman" charset="0"/>
              <a:ea typeface="Times New Roman" charset="0"/>
              <a:cs typeface="Times New Roman" charset="0"/>
            </a:rPr>
            <a:t>Biomedical Sciences</a:t>
          </a:r>
        </a:p>
      </dsp:txBody>
      <dsp:txXfrm>
        <a:off x="1682394" y="2966533"/>
        <a:ext cx="1013648" cy="629372"/>
      </dsp:txXfrm>
    </dsp:sp>
    <dsp:sp modelId="{D63B6C6D-D6DC-F84D-B594-3C89F5505F42}">
      <dsp:nvSpPr>
        <dsp:cNvPr id="0" name=""/>
        <dsp:cNvSpPr/>
      </dsp:nvSpPr>
      <dsp:spPr>
        <a:xfrm>
          <a:off x="6776" y="3810549"/>
          <a:ext cx="1189128" cy="668534"/>
        </a:xfrm>
        <a:prstGeom prst="roundRect">
          <a:avLst>
            <a:gd name="adj" fmla="val 10000"/>
          </a:avLst>
        </a:prstGeom>
        <a:solidFill>
          <a:schemeClr val="accent3">
            <a:tint val="7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BF45C79-2C8A-4D43-B7AB-FDACA0C1B5C7}">
      <dsp:nvSpPr>
        <dsp:cNvPr id="0" name=""/>
        <dsp:cNvSpPr/>
      </dsp:nvSpPr>
      <dsp:spPr>
        <a:xfrm>
          <a:off x="123755" y="3921679"/>
          <a:ext cx="1189128" cy="668534"/>
        </a:xfrm>
        <a:prstGeom prst="roundRect">
          <a:avLst>
            <a:gd name="adj" fmla="val 10000"/>
          </a:avLst>
        </a:prstGeom>
        <a:solidFill>
          <a:schemeClr val="lt1">
            <a:alpha val="90000"/>
            <a:hueOff val="0"/>
            <a:satOff val="0"/>
            <a:lumOff val="0"/>
            <a:alphaOff val="0"/>
          </a:schemeClr>
        </a:solidFill>
        <a:ln w="12700" cap="flat" cmpd="sng" algn="ctr">
          <a:solidFill>
            <a:schemeClr val="accent3">
              <a:tint val="7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a:latin typeface="Times New Roman" charset="0"/>
              <a:ea typeface="Times New Roman" charset="0"/>
              <a:cs typeface="Times New Roman" charset="0"/>
            </a:rPr>
            <a:t>Undergraduate program-</a:t>
          </a:r>
        </a:p>
        <a:p>
          <a:pPr lvl="0" algn="ctr" defTabSz="488950">
            <a:lnSpc>
              <a:spcPct val="90000"/>
            </a:lnSpc>
            <a:spcBef>
              <a:spcPct val="0"/>
            </a:spcBef>
            <a:spcAft>
              <a:spcPct val="35000"/>
            </a:spcAft>
          </a:pPr>
          <a:r>
            <a:rPr lang="en-US" sz="1100" kern="1200" dirty="0">
              <a:latin typeface="Times New Roman" charset="0"/>
              <a:ea typeface="Times New Roman" charset="0"/>
              <a:cs typeface="Times New Roman" charset="0"/>
            </a:rPr>
            <a:t>Biomedical Science Program</a:t>
          </a:r>
        </a:p>
      </dsp:txBody>
      <dsp:txXfrm>
        <a:off x="143336" y="3941260"/>
        <a:ext cx="1149966" cy="629372"/>
      </dsp:txXfrm>
    </dsp:sp>
    <dsp:sp modelId="{7BE1BEF8-7D51-9C4E-90C6-2EF5EBD4227E}">
      <dsp:nvSpPr>
        <dsp:cNvPr id="0" name=""/>
        <dsp:cNvSpPr/>
      </dsp:nvSpPr>
      <dsp:spPr>
        <a:xfrm>
          <a:off x="1429862" y="3810549"/>
          <a:ext cx="1052810" cy="668534"/>
        </a:xfrm>
        <a:prstGeom prst="roundRect">
          <a:avLst>
            <a:gd name="adj" fmla="val 10000"/>
          </a:avLst>
        </a:prstGeom>
        <a:solidFill>
          <a:schemeClr val="accent3">
            <a:tint val="7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CBC81A3-C837-D54C-A35E-CB682DA487AC}">
      <dsp:nvSpPr>
        <dsp:cNvPr id="0" name=""/>
        <dsp:cNvSpPr/>
      </dsp:nvSpPr>
      <dsp:spPr>
        <a:xfrm>
          <a:off x="1546841" y="3921679"/>
          <a:ext cx="1052810" cy="668534"/>
        </a:xfrm>
        <a:prstGeom prst="roundRect">
          <a:avLst>
            <a:gd name="adj" fmla="val 10000"/>
          </a:avLst>
        </a:prstGeom>
        <a:solidFill>
          <a:schemeClr val="bg1"/>
        </a:solidFill>
        <a:ln w="12700" cap="flat" cmpd="sng" algn="ctr">
          <a:solidFill>
            <a:schemeClr val="accent3">
              <a:tint val="7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a:latin typeface="Times New Roman" charset="0"/>
              <a:ea typeface="Times New Roman" charset="0"/>
              <a:cs typeface="Times New Roman" charset="0"/>
            </a:rPr>
            <a:t>Masters programs</a:t>
          </a:r>
        </a:p>
      </dsp:txBody>
      <dsp:txXfrm>
        <a:off x="1566422" y="3941260"/>
        <a:ext cx="1013648" cy="629372"/>
      </dsp:txXfrm>
    </dsp:sp>
    <dsp:sp modelId="{4F1F391D-C9E0-7B43-9818-66B1C7B0A158}">
      <dsp:nvSpPr>
        <dsp:cNvPr id="0" name=""/>
        <dsp:cNvSpPr/>
      </dsp:nvSpPr>
      <dsp:spPr>
        <a:xfrm>
          <a:off x="20190" y="4785276"/>
          <a:ext cx="1815318" cy="756186"/>
        </a:xfrm>
        <a:prstGeom prst="roundRect">
          <a:avLst>
            <a:gd name="adj" fmla="val 10000"/>
          </a:avLst>
        </a:prstGeom>
        <a:solidFill>
          <a:schemeClr val="accent3">
            <a:tint val="7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4A31543-42C6-F149-AF52-E71C0CB2E659}">
      <dsp:nvSpPr>
        <dsp:cNvPr id="0" name=""/>
        <dsp:cNvSpPr/>
      </dsp:nvSpPr>
      <dsp:spPr>
        <a:xfrm>
          <a:off x="137169" y="4896406"/>
          <a:ext cx="1815318" cy="756186"/>
        </a:xfrm>
        <a:prstGeom prst="roundRect">
          <a:avLst>
            <a:gd name="adj" fmla="val 10000"/>
          </a:avLst>
        </a:prstGeom>
        <a:solidFill>
          <a:srgbClr val="9779D3">
            <a:alpha val="90000"/>
          </a:srgbClr>
        </a:solidFill>
        <a:ln w="12700" cap="flat" cmpd="sng" algn="ctr">
          <a:solidFill>
            <a:schemeClr val="accent3">
              <a:tint val="7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a:solidFill>
                <a:schemeClr val="tx1"/>
              </a:solidFill>
              <a:latin typeface="Times New Roman" charset="0"/>
              <a:ea typeface="Times New Roman" charset="0"/>
              <a:cs typeface="Times New Roman" charset="0"/>
            </a:rPr>
            <a:t>Master of Science in Biomedical Sciences</a:t>
          </a:r>
        </a:p>
        <a:p>
          <a:pPr lvl="0" algn="ctr" defTabSz="533400">
            <a:lnSpc>
              <a:spcPct val="90000"/>
            </a:lnSpc>
            <a:spcBef>
              <a:spcPct val="0"/>
            </a:spcBef>
            <a:spcAft>
              <a:spcPct val="35000"/>
            </a:spcAft>
          </a:pPr>
          <a:r>
            <a:rPr lang="en-US" sz="1100" b="1" kern="1200" dirty="0">
              <a:solidFill>
                <a:schemeClr val="bg1"/>
              </a:solidFill>
              <a:latin typeface="Times New Roman" charset="0"/>
              <a:ea typeface="Times New Roman" charset="0"/>
              <a:cs typeface="Times New Roman" charset="0"/>
            </a:rPr>
            <a:t>Launched Fall-2012</a:t>
          </a:r>
          <a:r>
            <a:rPr lang="en-US" sz="1100" b="1" kern="1200" baseline="0" dirty="0">
              <a:solidFill>
                <a:schemeClr val="bg1"/>
              </a:solidFill>
              <a:latin typeface="Times New Roman" charset="0"/>
              <a:ea typeface="Times New Roman" charset="0"/>
              <a:cs typeface="Times New Roman" charset="0"/>
            </a:rPr>
            <a:t> </a:t>
          </a:r>
          <a:r>
            <a:rPr lang="en-US" sz="1100" b="1" kern="1200" dirty="0">
              <a:solidFill>
                <a:schemeClr val="tx1"/>
              </a:solidFill>
              <a:latin typeface="Times New Roman" charset="0"/>
              <a:ea typeface="Times New Roman" charset="0"/>
              <a:cs typeface="Times New Roman" charset="0"/>
            </a:rPr>
            <a:t> </a:t>
          </a:r>
          <a:endParaRPr lang="en-US" sz="1050" kern="1200" dirty="0">
            <a:solidFill>
              <a:schemeClr val="tx1"/>
            </a:solidFill>
          </a:endParaRPr>
        </a:p>
      </dsp:txBody>
      <dsp:txXfrm>
        <a:off x="159317" y="4918554"/>
        <a:ext cx="1771022" cy="711890"/>
      </dsp:txXfrm>
    </dsp:sp>
    <dsp:sp modelId="{DC5F0819-16A0-6548-AB3E-4F784295CAE4}">
      <dsp:nvSpPr>
        <dsp:cNvPr id="0" name=""/>
        <dsp:cNvSpPr/>
      </dsp:nvSpPr>
      <dsp:spPr>
        <a:xfrm>
          <a:off x="2069467" y="4785276"/>
          <a:ext cx="1822877" cy="757162"/>
        </a:xfrm>
        <a:prstGeom prst="roundRect">
          <a:avLst>
            <a:gd name="adj" fmla="val 10000"/>
          </a:avLst>
        </a:prstGeom>
        <a:solidFill>
          <a:schemeClr val="accent3">
            <a:tint val="7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6CCE503-3909-4C46-9296-EFBDE76EA8A3}">
      <dsp:nvSpPr>
        <dsp:cNvPr id="0" name=""/>
        <dsp:cNvSpPr/>
      </dsp:nvSpPr>
      <dsp:spPr>
        <a:xfrm>
          <a:off x="2186445" y="4896406"/>
          <a:ext cx="1822877" cy="757162"/>
        </a:xfrm>
        <a:prstGeom prst="roundRect">
          <a:avLst>
            <a:gd name="adj" fmla="val 10000"/>
          </a:avLst>
        </a:prstGeom>
        <a:solidFill>
          <a:srgbClr val="9779D3">
            <a:alpha val="90000"/>
          </a:srgbClr>
        </a:solidFill>
        <a:ln w="12700" cap="flat" cmpd="sng" algn="ctr">
          <a:solidFill>
            <a:schemeClr val="accent3">
              <a:tint val="7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a:solidFill>
                <a:schemeClr val="tx1"/>
              </a:solidFill>
              <a:latin typeface="Times New Roman" charset="0"/>
              <a:ea typeface="Times New Roman" charset="0"/>
              <a:cs typeface="Times New Roman" charset="0"/>
            </a:rPr>
            <a:t>Master of Science in Genetic Counselling (MSc)</a:t>
          </a:r>
        </a:p>
        <a:p>
          <a:pPr lvl="0" algn="ctr" defTabSz="533400">
            <a:lnSpc>
              <a:spcPct val="90000"/>
            </a:lnSpc>
            <a:spcBef>
              <a:spcPct val="0"/>
            </a:spcBef>
            <a:spcAft>
              <a:spcPct val="35000"/>
            </a:spcAft>
          </a:pPr>
          <a:r>
            <a:rPr lang="en-US" sz="1050" b="1" kern="1200" dirty="0">
              <a:solidFill>
                <a:schemeClr val="bg1"/>
              </a:solidFill>
              <a:latin typeface="Times New Roman" charset="0"/>
              <a:ea typeface="Times New Roman" charset="0"/>
              <a:cs typeface="Times New Roman" charset="0"/>
            </a:rPr>
            <a:t>Launched Fall-2018</a:t>
          </a:r>
          <a:r>
            <a:rPr lang="en-US" sz="1050" b="1" kern="1200" baseline="0" dirty="0">
              <a:solidFill>
                <a:schemeClr val="bg1"/>
              </a:solidFill>
              <a:latin typeface="Times New Roman" charset="0"/>
              <a:ea typeface="Times New Roman" charset="0"/>
              <a:cs typeface="Times New Roman" charset="0"/>
            </a:rPr>
            <a:t> </a:t>
          </a:r>
          <a:r>
            <a:rPr lang="en-US" sz="1050" b="1" kern="1200" dirty="0">
              <a:solidFill>
                <a:schemeClr val="tx1"/>
              </a:solidFill>
              <a:latin typeface="Times New Roman" charset="0"/>
              <a:ea typeface="Times New Roman" charset="0"/>
              <a:cs typeface="Times New Roman" charset="0"/>
            </a:rPr>
            <a:t> </a:t>
          </a:r>
          <a:endParaRPr lang="en-US" sz="1050" kern="1200" dirty="0">
            <a:solidFill>
              <a:schemeClr val="tx1"/>
            </a:solidFill>
          </a:endParaRPr>
        </a:p>
      </dsp:txBody>
      <dsp:txXfrm>
        <a:off x="2208622" y="4918583"/>
        <a:ext cx="1778523" cy="712808"/>
      </dsp:txXfrm>
    </dsp:sp>
    <dsp:sp modelId="{F9970AF5-6EF0-4FFE-9625-7400FEDA4A55}">
      <dsp:nvSpPr>
        <dsp:cNvPr id="0" name=""/>
        <dsp:cNvSpPr/>
      </dsp:nvSpPr>
      <dsp:spPr>
        <a:xfrm>
          <a:off x="2716630" y="3810549"/>
          <a:ext cx="1421072" cy="668534"/>
        </a:xfrm>
        <a:prstGeom prst="roundRect">
          <a:avLst>
            <a:gd name="adj" fmla="val 10000"/>
          </a:avLst>
        </a:prstGeom>
        <a:solidFill>
          <a:schemeClr val="accent3">
            <a:tint val="7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FF080B-B1AB-4FA9-A4A8-0C8F8D6C655F}">
      <dsp:nvSpPr>
        <dsp:cNvPr id="0" name=""/>
        <dsp:cNvSpPr/>
      </dsp:nvSpPr>
      <dsp:spPr>
        <a:xfrm>
          <a:off x="2833609" y="3921679"/>
          <a:ext cx="1421072" cy="668534"/>
        </a:xfrm>
        <a:prstGeom prst="roundRect">
          <a:avLst>
            <a:gd name="adj" fmla="val 10000"/>
          </a:avLst>
        </a:prstGeom>
        <a:solidFill>
          <a:srgbClr val="9779D3">
            <a:alpha val="90000"/>
          </a:srgbClr>
        </a:solidFill>
        <a:ln w="12700" cap="flat" cmpd="sng" algn="ctr">
          <a:solidFill>
            <a:schemeClr val="accent3">
              <a:tint val="7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1" kern="1200" dirty="0">
              <a:latin typeface="Times New Roman" panose="02020603050405020304" pitchFamily="18" charset="0"/>
              <a:cs typeface="Times New Roman" panose="02020603050405020304" pitchFamily="18" charset="0"/>
            </a:rPr>
            <a:t>PhD program in Biomedical Sciences</a:t>
          </a:r>
        </a:p>
        <a:p>
          <a:pPr lvl="0" algn="ctr" defTabSz="488950">
            <a:lnSpc>
              <a:spcPct val="90000"/>
            </a:lnSpc>
            <a:spcBef>
              <a:spcPct val="0"/>
            </a:spcBef>
            <a:spcAft>
              <a:spcPct val="35000"/>
            </a:spcAft>
          </a:pPr>
          <a:r>
            <a:rPr lang="en-US" sz="1100" b="1" kern="1200" dirty="0">
              <a:solidFill>
                <a:schemeClr val="bg1"/>
              </a:solidFill>
              <a:latin typeface="Times New Roman" charset="0"/>
              <a:ea typeface="Times New Roman" charset="0"/>
              <a:cs typeface="Times New Roman" charset="0"/>
            </a:rPr>
            <a:t>Launched Fall-2018</a:t>
          </a:r>
          <a:r>
            <a:rPr lang="en-US" sz="1100" b="1" kern="1200" baseline="0" dirty="0">
              <a:solidFill>
                <a:schemeClr val="bg1"/>
              </a:solidFill>
              <a:latin typeface="Times New Roman" charset="0"/>
              <a:ea typeface="Times New Roman" charset="0"/>
              <a:cs typeface="Times New Roman" charset="0"/>
            </a:rPr>
            <a:t> </a:t>
          </a:r>
          <a:r>
            <a:rPr lang="en-US" sz="1100" b="1" kern="1200" dirty="0">
              <a:solidFill>
                <a:schemeClr val="tx1"/>
              </a:solidFill>
              <a:latin typeface="Times New Roman" charset="0"/>
              <a:ea typeface="Times New Roman" charset="0"/>
              <a:cs typeface="Times New Roman" charset="0"/>
            </a:rPr>
            <a:t> </a:t>
          </a:r>
          <a:endParaRPr lang="en-US" sz="1100" b="1" kern="1200" dirty="0">
            <a:latin typeface="Times New Roman" panose="02020603050405020304" pitchFamily="18" charset="0"/>
            <a:cs typeface="Times New Roman" panose="02020603050405020304" pitchFamily="18" charset="0"/>
          </a:endParaRPr>
        </a:p>
      </dsp:txBody>
      <dsp:txXfrm>
        <a:off x="2853190" y="3941260"/>
        <a:ext cx="1381910" cy="629372"/>
      </dsp:txXfrm>
    </dsp:sp>
    <dsp:sp modelId="{8500350E-519A-4D26-A0A7-6C43683F4F55}">
      <dsp:nvSpPr>
        <dsp:cNvPr id="0" name=""/>
        <dsp:cNvSpPr/>
      </dsp:nvSpPr>
      <dsp:spPr>
        <a:xfrm>
          <a:off x="5321270" y="2835822"/>
          <a:ext cx="1052810" cy="668534"/>
        </a:xfrm>
        <a:prstGeom prst="roundRect">
          <a:avLst>
            <a:gd name="adj" fmla="val 10000"/>
          </a:avLst>
        </a:prstGeom>
        <a:solidFill>
          <a:schemeClr val="accent3">
            <a:tint val="99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172F62D-E776-4DCC-B0A9-1D577A24088D}">
      <dsp:nvSpPr>
        <dsp:cNvPr id="0" name=""/>
        <dsp:cNvSpPr/>
      </dsp:nvSpPr>
      <dsp:spPr>
        <a:xfrm>
          <a:off x="5438249" y="2946952"/>
          <a:ext cx="1052810" cy="668534"/>
        </a:xfrm>
        <a:prstGeom prst="roundRect">
          <a:avLst>
            <a:gd name="adj" fmla="val 10000"/>
          </a:avLst>
        </a:prstGeom>
        <a:solidFill>
          <a:srgbClr val="CCBAE9">
            <a:alpha val="90000"/>
          </a:srgbClr>
        </a:solidFill>
        <a:ln w="12700" cap="flat" cmpd="sng" algn="ctr">
          <a:solidFill>
            <a:schemeClr val="accent3">
              <a:tint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latin typeface="Times New Roman" charset="0"/>
              <a:ea typeface="Times New Roman" charset="0"/>
              <a:cs typeface="Times New Roman" charset="0"/>
            </a:rPr>
            <a:t>Public Health</a:t>
          </a:r>
        </a:p>
      </dsp:txBody>
      <dsp:txXfrm>
        <a:off x="5457830" y="2966533"/>
        <a:ext cx="1013648" cy="629372"/>
      </dsp:txXfrm>
    </dsp:sp>
    <dsp:sp modelId="{11B6B333-11AD-3246-AABD-8FE785EEB3E3}">
      <dsp:nvSpPr>
        <dsp:cNvPr id="0" name=""/>
        <dsp:cNvSpPr/>
      </dsp:nvSpPr>
      <dsp:spPr>
        <a:xfrm>
          <a:off x="4371661" y="3810549"/>
          <a:ext cx="1052810" cy="668534"/>
        </a:xfrm>
        <a:prstGeom prst="roundRect">
          <a:avLst>
            <a:gd name="adj" fmla="val 10000"/>
          </a:avLst>
        </a:prstGeom>
        <a:solidFill>
          <a:schemeClr val="accent3">
            <a:tint val="7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441E11A-301B-9D48-8503-8764364A5AAB}">
      <dsp:nvSpPr>
        <dsp:cNvPr id="0" name=""/>
        <dsp:cNvSpPr/>
      </dsp:nvSpPr>
      <dsp:spPr>
        <a:xfrm>
          <a:off x="4488639" y="3921679"/>
          <a:ext cx="1052810" cy="668534"/>
        </a:xfrm>
        <a:prstGeom prst="roundRect">
          <a:avLst>
            <a:gd name="adj" fmla="val 10000"/>
          </a:avLst>
        </a:prstGeom>
        <a:solidFill>
          <a:schemeClr val="lt1">
            <a:alpha val="90000"/>
            <a:hueOff val="0"/>
            <a:satOff val="0"/>
            <a:lumOff val="0"/>
            <a:alphaOff val="0"/>
          </a:schemeClr>
        </a:solidFill>
        <a:ln w="12700" cap="flat" cmpd="sng" algn="ctr">
          <a:solidFill>
            <a:schemeClr val="accent3">
              <a:tint val="7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a:latin typeface="Times New Roman" charset="0"/>
              <a:ea typeface="Times New Roman" charset="0"/>
              <a:cs typeface="Times New Roman" charset="0"/>
            </a:rPr>
            <a:t>Undergraduate program-</a:t>
          </a:r>
        </a:p>
        <a:p>
          <a:pPr lvl="0" algn="ctr" defTabSz="488950">
            <a:lnSpc>
              <a:spcPct val="90000"/>
            </a:lnSpc>
            <a:spcBef>
              <a:spcPct val="0"/>
            </a:spcBef>
            <a:spcAft>
              <a:spcPct val="35000"/>
            </a:spcAft>
          </a:pPr>
          <a:r>
            <a:rPr lang="en-US" sz="1100" kern="1200" dirty="0">
              <a:latin typeface="Times New Roman" charset="0"/>
              <a:ea typeface="Times New Roman" charset="0"/>
              <a:cs typeface="Times New Roman" charset="0"/>
            </a:rPr>
            <a:t>Public Health Program</a:t>
          </a:r>
        </a:p>
      </dsp:txBody>
      <dsp:txXfrm>
        <a:off x="4508220" y="3941260"/>
        <a:ext cx="1013648" cy="629372"/>
      </dsp:txXfrm>
    </dsp:sp>
    <dsp:sp modelId="{0D814D61-E907-7543-988B-7647BF331793}">
      <dsp:nvSpPr>
        <dsp:cNvPr id="0" name=""/>
        <dsp:cNvSpPr/>
      </dsp:nvSpPr>
      <dsp:spPr>
        <a:xfrm>
          <a:off x="5658428" y="3810549"/>
          <a:ext cx="1665261" cy="639446"/>
        </a:xfrm>
        <a:prstGeom prst="roundRect">
          <a:avLst>
            <a:gd name="adj" fmla="val 10000"/>
          </a:avLst>
        </a:prstGeom>
        <a:solidFill>
          <a:schemeClr val="accent3">
            <a:tint val="7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209E570-5FEB-9D4D-ADC5-5E76F98BBCBD}">
      <dsp:nvSpPr>
        <dsp:cNvPr id="0" name=""/>
        <dsp:cNvSpPr/>
      </dsp:nvSpPr>
      <dsp:spPr>
        <a:xfrm>
          <a:off x="5775407" y="3921679"/>
          <a:ext cx="1665261" cy="639446"/>
        </a:xfrm>
        <a:prstGeom prst="roundRect">
          <a:avLst>
            <a:gd name="adj" fmla="val 10000"/>
          </a:avLst>
        </a:prstGeom>
        <a:solidFill>
          <a:srgbClr val="9779D3">
            <a:alpha val="90000"/>
          </a:srgbClr>
        </a:solidFill>
        <a:ln w="12700" cap="flat" cmpd="sng" algn="ctr">
          <a:solidFill>
            <a:schemeClr val="accent3">
              <a:tint val="7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1" kern="1200" dirty="0">
              <a:solidFill>
                <a:schemeClr val="tx1"/>
              </a:solidFill>
              <a:latin typeface="Times New Roman" charset="0"/>
              <a:ea typeface="Times New Roman" charset="0"/>
              <a:cs typeface="Times New Roman" charset="0"/>
            </a:rPr>
            <a:t>Master of Public Health (MPH)</a:t>
          </a:r>
        </a:p>
        <a:p>
          <a:pPr lvl="0" algn="ctr" defTabSz="488950">
            <a:lnSpc>
              <a:spcPct val="90000"/>
            </a:lnSpc>
            <a:spcBef>
              <a:spcPct val="0"/>
            </a:spcBef>
            <a:spcAft>
              <a:spcPct val="35000"/>
            </a:spcAft>
          </a:pPr>
          <a:r>
            <a:rPr lang="en-US" sz="1100" b="1" kern="1200" dirty="0">
              <a:solidFill>
                <a:schemeClr val="bg1"/>
              </a:solidFill>
              <a:latin typeface="Times New Roman" charset="0"/>
              <a:ea typeface="Times New Roman" charset="0"/>
              <a:cs typeface="Times New Roman" charset="0"/>
            </a:rPr>
            <a:t>Launched Fall-2015</a:t>
          </a:r>
          <a:r>
            <a:rPr lang="en-US" sz="1100" b="1" kern="1200" baseline="0" dirty="0">
              <a:solidFill>
                <a:schemeClr val="bg1"/>
              </a:solidFill>
              <a:latin typeface="Times New Roman" charset="0"/>
              <a:ea typeface="Times New Roman" charset="0"/>
              <a:cs typeface="Times New Roman" charset="0"/>
            </a:rPr>
            <a:t> </a:t>
          </a:r>
          <a:r>
            <a:rPr lang="en-US" sz="1100" b="1" kern="1200" dirty="0">
              <a:solidFill>
                <a:schemeClr val="tx1"/>
              </a:solidFill>
              <a:latin typeface="Times New Roman" charset="0"/>
              <a:ea typeface="Times New Roman" charset="0"/>
              <a:cs typeface="Times New Roman" charset="0"/>
            </a:rPr>
            <a:t> </a:t>
          </a:r>
        </a:p>
      </dsp:txBody>
      <dsp:txXfrm>
        <a:off x="5794136" y="3940408"/>
        <a:ext cx="1627803" cy="601988"/>
      </dsp:txXfrm>
    </dsp:sp>
    <dsp:sp modelId="{51B64228-3072-413F-A087-11FCA9CCA7AE}">
      <dsp:nvSpPr>
        <dsp:cNvPr id="0" name=""/>
        <dsp:cNvSpPr/>
      </dsp:nvSpPr>
      <dsp:spPr>
        <a:xfrm>
          <a:off x="8529540" y="2835822"/>
          <a:ext cx="1052810" cy="668534"/>
        </a:xfrm>
        <a:prstGeom prst="roundRect">
          <a:avLst>
            <a:gd name="adj" fmla="val 10000"/>
          </a:avLst>
        </a:prstGeom>
        <a:solidFill>
          <a:schemeClr val="accent3">
            <a:tint val="99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2CB34A3-A215-4969-8FDE-110C3293AD4F}">
      <dsp:nvSpPr>
        <dsp:cNvPr id="0" name=""/>
        <dsp:cNvSpPr/>
      </dsp:nvSpPr>
      <dsp:spPr>
        <a:xfrm>
          <a:off x="8646519" y="2946952"/>
          <a:ext cx="1052810" cy="668534"/>
        </a:xfrm>
        <a:prstGeom prst="roundRect">
          <a:avLst>
            <a:gd name="adj" fmla="val 10000"/>
          </a:avLst>
        </a:prstGeom>
        <a:solidFill>
          <a:srgbClr val="CCBAE9">
            <a:alpha val="90000"/>
          </a:srgbClr>
        </a:solidFill>
        <a:ln w="12700" cap="flat" cmpd="sng" algn="ctr">
          <a:solidFill>
            <a:schemeClr val="accent3">
              <a:tint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latin typeface="Times New Roman" charset="0"/>
              <a:ea typeface="Times New Roman" charset="0"/>
              <a:cs typeface="Times New Roman" charset="0"/>
            </a:rPr>
            <a:t>Human Nutrition</a:t>
          </a:r>
        </a:p>
      </dsp:txBody>
      <dsp:txXfrm>
        <a:off x="8666100" y="2966533"/>
        <a:ext cx="1013648" cy="629372"/>
      </dsp:txXfrm>
    </dsp:sp>
    <dsp:sp modelId="{0720F28B-10B7-B94E-B72C-C3B734457088}">
      <dsp:nvSpPr>
        <dsp:cNvPr id="0" name=""/>
        <dsp:cNvSpPr/>
      </dsp:nvSpPr>
      <dsp:spPr>
        <a:xfrm>
          <a:off x="7557648" y="3810549"/>
          <a:ext cx="1133908" cy="668534"/>
        </a:xfrm>
        <a:prstGeom prst="roundRect">
          <a:avLst>
            <a:gd name="adj" fmla="val 10000"/>
          </a:avLst>
        </a:prstGeom>
        <a:solidFill>
          <a:schemeClr val="accent3">
            <a:tint val="7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76C13C3-5B58-AD42-A15E-641051B20E47}">
      <dsp:nvSpPr>
        <dsp:cNvPr id="0" name=""/>
        <dsp:cNvSpPr/>
      </dsp:nvSpPr>
      <dsp:spPr>
        <a:xfrm>
          <a:off x="7674627" y="3921679"/>
          <a:ext cx="1133908" cy="668534"/>
        </a:xfrm>
        <a:prstGeom prst="roundRect">
          <a:avLst>
            <a:gd name="adj" fmla="val 10000"/>
          </a:avLst>
        </a:prstGeom>
        <a:solidFill>
          <a:schemeClr val="lt1">
            <a:alpha val="90000"/>
            <a:hueOff val="0"/>
            <a:satOff val="0"/>
            <a:lumOff val="0"/>
            <a:alphaOff val="0"/>
          </a:schemeClr>
        </a:solidFill>
        <a:ln w="12700" cap="flat" cmpd="sng" algn="ctr">
          <a:solidFill>
            <a:schemeClr val="accent3">
              <a:tint val="7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a:latin typeface="Times New Roman" charset="0"/>
              <a:ea typeface="Times New Roman" charset="0"/>
              <a:cs typeface="Times New Roman" charset="0"/>
            </a:rPr>
            <a:t>Undergraduate program-</a:t>
          </a:r>
        </a:p>
        <a:p>
          <a:pPr lvl="0" algn="ctr" defTabSz="488950">
            <a:lnSpc>
              <a:spcPct val="90000"/>
            </a:lnSpc>
            <a:spcBef>
              <a:spcPct val="0"/>
            </a:spcBef>
            <a:spcAft>
              <a:spcPct val="35000"/>
            </a:spcAft>
          </a:pPr>
          <a:r>
            <a:rPr lang="en-US" sz="1100" kern="1200" dirty="0">
              <a:latin typeface="Times New Roman" charset="0"/>
              <a:ea typeface="Times New Roman" charset="0"/>
              <a:cs typeface="Times New Roman" charset="0"/>
            </a:rPr>
            <a:t>Human Nutrition</a:t>
          </a:r>
          <a:r>
            <a:rPr lang="en-US" sz="1100" kern="1200" baseline="0" dirty="0">
              <a:latin typeface="Times New Roman" charset="0"/>
              <a:ea typeface="Times New Roman" charset="0"/>
              <a:cs typeface="Times New Roman" charset="0"/>
            </a:rPr>
            <a:t> Program</a:t>
          </a:r>
          <a:endParaRPr lang="en-US" sz="1100" kern="1200" dirty="0">
            <a:latin typeface="Times New Roman" charset="0"/>
            <a:ea typeface="Times New Roman" charset="0"/>
            <a:cs typeface="Times New Roman" charset="0"/>
          </a:endParaRPr>
        </a:p>
      </dsp:txBody>
      <dsp:txXfrm>
        <a:off x="7694208" y="3941260"/>
        <a:ext cx="1094746" cy="629372"/>
      </dsp:txXfrm>
    </dsp:sp>
    <dsp:sp modelId="{F912C3EB-C8DC-C246-9629-1E0539ABA3E2}">
      <dsp:nvSpPr>
        <dsp:cNvPr id="0" name=""/>
        <dsp:cNvSpPr/>
      </dsp:nvSpPr>
      <dsp:spPr>
        <a:xfrm>
          <a:off x="8925514" y="3810549"/>
          <a:ext cx="1628728" cy="632393"/>
        </a:xfrm>
        <a:prstGeom prst="roundRect">
          <a:avLst>
            <a:gd name="adj" fmla="val 10000"/>
          </a:avLst>
        </a:prstGeom>
        <a:solidFill>
          <a:schemeClr val="accent3">
            <a:tint val="7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3C4D646-7128-2446-808D-52E833EB1885}">
      <dsp:nvSpPr>
        <dsp:cNvPr id="0" name=""/>
        <dsp:cNvSpPr/>
      </dsp:nvSpPr>
      <dsp:spPr>
        <a:xfrm>
          <a:off x="9042493" y="3921679"/>
          <a:ext cx="1628728" cy="632393"/>
        </a:xfrm>
        <a:prstGeom prst="roundRect">
          <a:avLst>
            <a:gd name="adj" fmla="val 10000"/>
          </a:avLst>
        </a:prstGeom>
        <a:solidFill>
          <a:srgbClr val="9677D2">
            <a:alpha val="90000"/>
          </a:srgbClr>
        </a:solidFill>
        <a:ln w="12700" cap="flat" cmpd="sng" algn="ctr">
          <a:solidFill>
            <a:schemeClr val="accent3">
              <a:tint val="7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1" kern="1200" dirty="0">
              <a:latin typeface="Times New Roman" charset="0"/>
              <a:ea typeface="Times New Roman" charset="0"/>
              <a:cs typeface="Times New Roman" charset="0"/>
            </a:rPr>
            <a:t>Master’s of Science in Human Nutrition</a:t>
          </a:r>
          <a:r>
            <a:rPr lang="en-US" sz="1100" b="1" kern="1200" baseline="0" dirty="0">
              <a:latin typeface="Times New Roman" charset="0"/>
              <a:ea typeface="Times New Roman" charset="0"/>
              <a:cs typeface="Times New Roman" charset="0"/>
            </a:rPr>
            <a:t> (MSc)</a:t>
          </a:r>
        </a:p>
        <a:p>
          <a:pPr lvl="0" algn="ctr" defTabSz="488950">
            <a:lnSpc>
              <a:spcPct val="90000"/>
            </a:lnSpc>
            <a:spcBef>
              <a:spcPct val="0"/>
            </a:spcBef>
            <a:spcAft>
              <a:spcPct val="35000"/>
            </a:spcAft>
          </a:pPr>
          <a:r>
            <a:rPr lang="en-US" sz="1100" b="1" kern="1200" dirty="0">
              <a:solidFill>
                <a:schemeClr val="bg1"/>
              </a:solidFill>
              <a:latin typeface="Times New Roman" charset="0"/>
              <a:ea typeface="Times New Roman" charset="0"/>
              <a:cs typeface="Times New Roman" charset="0"/>
            </a:rPr>
            <a:t>To be launched</a:t>
          </a:r>
        </a:p>
        <a:p>
          <a:pPr lvl="0" algn="ctr" defTabSz="488950">
            <a:lnSpc>
              <a:spcPct val="90000"/>
            </a:lnSpc>
            <a:spcBef>
              <a:spcPct val="0"/>
            </a:spcBef>
            <a:spcAft>
              <a:spcPct val="35000"/>
            </a:spcAft>
          </a:pPr>
          <a:r>
            <a:rPr lang="en-US" sz="1100" b="1" kern="1200" dirty="0">
              <a:solidFill>
                <a:schemeClr val="bg1"/>
              </a:solidFill>
              <a:latin typeface="Times New Roman" charset="0"/>
              <a:ea typeface="Times New Roman" charset="0"/>
              <a:cs typeface="Times New Roman" charset="0"/>
            </a:rPr>
            <a:t> Fall-2021</a:t>
          </a:r>
          <a:r>
            <a:rPr lang="en-US" sz="1100" b="1" kern="1200" baseline="0" dirty="0">
              <a:solidFill>
                <a:schemeClr val="bg1"/>
              </a:solidFill>
              <a:latin typeface="Times New Roman" charset="0"/>
              <a:ea typeface="Times New Roman" charset="0"/>
              <a:cs typeface="Times New Roman" charset="0"/>
            </a:rPr>
            <a:t> </a:t>
          </a:r>
          <a:r>
            <a:rPr lang="en-US" sz="1100" b="1" kern="1200" dirty="0">
              <a:solidFill>
                <a:schemeClr val="tx1"/>
              </a:solidFill>
              <a:latin typeface="Times New Roman" charset="0"/>
              <a:ea typeface="Times New Roman" charset="0"/>
              <a:cs typeface="Times New Roman" charset="0"/>
            </a:rPr>
            <a:t> </a:t>
          </a:r>
          <a:endParaRPr lang="en-US" sz="1100" b="1" kern="1200" dirty="0">
            <a:latin typeface="Times New Roman" charset="0"/>
            <a:ea typeface="Times New Roman" charset="0"/>
            <a:cs typeface="Times New Roman" charset="0"/>
          </a:endParaRPr>
        </a:p>
      </dsp:txBody>
      <dsp:txXfrm>
        <a:off x="9061015" y="3940201"/>
        <a:ext cx="1591684" cy="595349"/>
      </dsp:txXfrm>
    </dsp:sp>
    <dsp:sp modelId="{19E63D15-A6DC-5D44-800F-A8F522D6EEC8}">
      <dsp:nvSpPr>
        <dsp:cNvPr id="0" name=""/>
        <dsp:cNvSpPr/>
      </dsp:nvSpPr>
      <dsp:spPr>
        <a:xfrm>
          <a:off x="10728648" y="2835822"/>
          <a:ext cx="1339595" cy="668534"/>
        </a:xfrm>
        <a:prstGeom prst="roundRect">
          <a:avLst>
            <a:gd name="adj" fmla="val 10000"/>
          </a:avLst>
        </a:prstGeom>
        <a:solidFill>
          <a:schemeClr val="accent3">
            <a:tint val="99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9F79E49-D063-2F4B-B7C5-C7BA92414C7F}">
      <dsp:nvSpPr>
        <dsp:cNvPr id="0" name=""/>
        <dsp:cNvSpPr/>
      </dsp:nvSpPr>
      <dsp:spPr>
        <a:xfrm>
          <a:off x="10845627" y="2946952"/>
          <a:ext cx="1339595" cy="668534"/>
        </a:xfrm>
        <a:prstGeom prst="roundRect">
          <a:avLst>
            <a:gd name="adj" fmla="val 10000"/>
          </a:avLst>
        </a:prstGeom>
        <a:solidFill>
          <a:schemeClr val="lt1">
            <a:alpha val="90000"/>
            <a:hueOff val="0"/>
            <a:satOff val="0"/>
            <a:lumOff val="0"/>
            <a:alphaOff val="0"/>
          </a:schemeClr>
        </a:solidFill>
        <a:ln w="12700" cap="flat" cmpd="sng" algn="ctr">
          <a:solidFill>
            <a:schemeClr val="accent3">
              <a:tint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latin typeface="Times New Roman" charset="0"/>
              <a:ea typeface="Times New Roman" charset="0"/>
              <a:cs typeface="Times New Roman" charset="0"/>
            </a:rPr>
            <a:t>Physical Therapy and Rehabilitation Science</a:t>
          </a:r>
        </a:p>
      </dsp:txBody>
      <dsp:txXfrm>
        <a:off x="10865208" y="2966533"/>
        <a:ext cx="1300433" cy="629372"/>
      </dsp:txXfrm>
    </dsp:sp>
    <dsp:sp modelId="{B5D4B865-6695-544B-8B56-FEFD683499F1}">
      <dsp:nvSpPr>
        <dsp:cNvPr id="0" name=""/>
        <dsp:cNvSpPr/>
      </dsp:nvSpPr>
      <dsp:spPr>
        <a:xfrm>
          <a:off x="10788200" y="3810549"/>
          <a:ext cx="1220491" cy="668534"/>
        </a:xfrm>
        <a:prstGeom prst="roundRect">
          <a:avLst>
            <a:gd name="adj" fmla="val 10000"/>
          </a:avLst>
        </a:prstGeom>
        <a:solidFill>
          <a:schemeClr val="accent3">
            <a:tint val="7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2298949-2310-F346-B936-15336CCC52F6}">
      <dsp:nvSpPr>
        <dsp:cNvPr id="0" name=""/>
        <dsp:cNvSpPr/>
      </dsp:nvSpPr>
      <dsp:spPr>
        <a:xfrm>
          <a:off x="10905179" y="3921679"/>
          <a:ext cx="1220491" cy="668534"/>
        </a:xfrm>
        <a:prstGeom prst="roundRect">
          <a:avLst>
            <a:gd name="adj" fmla="val 10000"/>
          </a:avLst>
        </a:prstGeom>
        <a:solidFill>
          <a:schemeClr val="lt1">
            <a:alpha val="90000"/>
            <a:hueOff val="0"/>
            <a:satOff val="0"/>
            <a:lumOff val="0"/>
            <a:alphaOff val="0"/>
          </a:schemeClr>
        </a:solidFill>
        <a:ln w="12700" cap="flat" cmpd="sng" algn="ctr">
          <a:solidFill>
            <a:schemeClr val="accent3">
              <a:tint val="7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a:latin typeface="Times New Roman" charset="0"/>
              <a:ea typeface="Times New Roman" charset="0"/>
              <a:cs typeface="Times New Roman" charset="0"/>
            </a:rPr>
            <a:t>Undergraduate program-</a:t>
          </a:r>
        </a:p>
        <a:p>
          <a:pPr lvl="0" algn="ctr" defTabSz="488950">
            <a:lnSpc>
              <a:spcPct val="90000"/>
            </a:lnSpc>
            <a:spcBef>
              <a:spcPct val="0"/>
            </a:spcBef>
            <a:spcAft>
              <a:spcPct val="35000"/>
            </a:spcAft>
          </a:pPr>
          <a:r>
            <a:rPr lang="en-US" sz="1100" kern="1200" dirty="0">
              <a:latin typeface="Times New Roman" charset="0"/>
              <a:ea typeface="Times New Roman" charset="0"/>
              <a:cs typeface="Times New Roman" charset="0"/>
            </a:rPr>
            <a:t>Physical Therapy Program</a:t>
          </a:r>
        </a:p>
      </dsp:txBody>
      <dsp:txXfrm>
        <a:off x="10924760" y="3941260"/>
        <a:ext cx="1181329" cy="629372"/>
      </dsp:txXfrm>
    </dsp:sp>
    <dsp:sp modelId="{40CCCFDB-C76F-493A-9A59-6034FDB95DA2}">
      <dsp:nvSpPr>
        <dsp:cNvPr id="0" name=""/>
        <dsp:cNvSpPr/>
      </dsp:nvSpPr>
      <dsp:spPr>
        <a:xfrm>
          <a:off x="7672867" y="1861096"/>
          <a:ext cx="1171577" cy="668534"/>
        </a:xfrm>
        <a:prstGeom prst="roundRect">
          <a:avLst>
            <a:gd name="adj" fmla="val 10000"/>
          </a:avLst>
        </a:prstGeom>
        <a:solidFill>
          <a:schemeClr val="accent3">
            <a:tint val="99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E8DB47A-4E97-4892-A3CF-AC212C14F582}">
      <dsp:nvSpPr>
        <dsp:cNvPr id="0" name=""/>
        <dsp:cNvSpPr/>
      </dsp:nvSpPr>
      <dsp:spPr>
        <a:xfrm>
          <a:off x="7789846" y="1972226"/>
          <a:ext cx="1171577" cy="668534"/>
        </a:xfrm>
        <a:prstGeom prst="roundRect">
          <a:avLst>
            <a:gd name="adj" fmla="val 10000"/>
          </a:avLst>
        </a:prstGeom>
        <a:solidFill>
          <a:schemeClr val="lt1">
            <a:alpha val="90000"/>
            <a:hueOff val="0"/>
            <a:satOff val="0"/>
            <a:lumOff val="0"/>
            <a:alphaOff val="0"/>
          </a:schemeClr>
        </a:solidFill>
        <a:ln w="12700" cap="flat" cmpd="sng" algn="ctr">
          <a:solidFill>
            <a:schemeClr val="accent3">
              <a:tint val="99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latin typeface="Times New Roman" charset="0"/>
              <a:ea typeface="Times New Roman" charset="0"/>
              <a:cs typeface="Times New Roman" charset="0"/>
            </a:rPr>
            <a:t>College of Pharmacy</a:t>
          </a:r>
          <a:endParaRPr lang="en-US" sz="1600" kern="1200" dirty="0">
            <a:latin typeface="Times New Roman" charset="0"/>
            <a:ea typeface="Times New Roman" charset="0"/>
            <a:cs typeface="Times New Roman" charset="0"/>
          </a:endParaRPr>
        </a:p>
      </dsp:txBody>
      <dsp:txXfrm>
        <a:off x="7809427" y="1991807"/>
        <a:ext cx="1132415" cy="629372"/>
      </dsp:txXfrm>
    </dsp:sp>
    <dsp:sp modelId="{EF9E80B6-F1D5-7B41-80E0-8A89498AF373}">
      <dsp:nvSpPr>
        <dsp:cNvPr id="0" name=""/>
        <dsp:cNvSpPr/>
      </dsp:nvSpPr>
      <dsp:spPr>
        <a:xfrm>
          <a:off x="9078403" y="1861096"/>
          <a:ext cx="1052810" cy="668534"/>
        </a:xfrm>
        <a:prstGeom prst="roundRect">
          <a:avLst>
            <a:gd name="adj" fmla="val 10000"/>
          </a:avLst>
        </a:prstGeom>
        <a:solidFill>
          <a:schemeClr val="accent3">
            <a:tint val="99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EC5CAE1-C7F3-D544-956D-B4673840A19E}">
      <dsp:nvSpPr>
        <dsp:cNvPr id="0" name=""/>
        <dsp:cNvSpPr/>
      </dsp:nvSpPr>
      <dsp:spPr>
        <a:xfrm>
          <a:off x="9195382" y="1972226"/>
          <a:ext cx="1052810" cy="668534"/>
        </a:xfrm>
        <a:prstGeom prst="roundRect">
          <a:avLst>
            <a:gd name="adj" fmla="val 10000"/>
          </a:avLst>
        </a:prstGeom>
        <a:solidFill>
          <a:schemeClr val="lt1">
            <a:alpha val="90000"/>
            <a:hueOff val="0"/>
            <a:satOff val="0"/>
            <a:lumOff val="0"/>
            <a:alphaOff val="0"/>
          </a:schemeClr>
        </a:solidFill>
        <a:ln w="12700" cap="flat" cmpd="sng" algn="ctr">
          <a:solidFill>
            <a:schemeClr val="accent3">
              <a:tint val="99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latin typeface="Times New Roman" charset="0"/>
              <a:ea typeface="Times New Roman" charset="0"/>
              <a:cs typeface="Times New Roman" charset="0"/>
            </a:rPr>
            <a:t>College of Dental Medicine</a:t>
          </a:r>
        </a:p>
      </dsp:txBody>
      <dsp:txXfrm>
        <a:off x="9214963" y="1991807"/>
        <a:ext cx="1013648" cy="6293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BA5106-7C6A-4B57-AF0F-FC6AF44B9FF5}">
      <dsp:nvSpPr>
        <dsp:cNvPr id="0" name=""/>
        <dsp:cNvSpPr/>
      </dsp:nvSpPr>
      <dsp:spPr>
        <a:xfrm>
          <a:off x="5810588" y="2186128"/>
          <a:ext cx="2454875" cy="1000242"/>
        </a:xfrm>
        <a:custGeom>
          <a:avLst/>
          <a:gdLst/>
          <a:ahLst/>
          <a:cxnLst/>
          <a:rect l="0" t="0" r="0" b="0"/>
          <a:pathLst>
            <a:path>
              <a:moveTo>
                <a:pt x="0" y="0"/>
              </a:moveTo>
              <a:lnTo>
                <a:pt x="0" y="681636"/>
              </a:lnTo>
              <a:lnTo>
                <a:pt x="2454875" y="681636"/>
              </a:lnTo>
              <a:lnTo>
                <a:pt x="2454875" y="1000242"/>
              </a:lnTo>
            </a:path>
          </a:pathLst>
        </a:custGeom>
        <a:noFill/>
        <a:ln w="12700" cap="flat" cmpd="sng" algn="ctr">
          <a:solidFill>
            <a:schemeClr val="accent3">
              <a:tint val="99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F0453A8-8E6B-48F2-90F0-A8935EC075EB}">
      <dsp:nvSpPr>
        <dsp:cNvPr id="0" name=""/>
        <dsp:cNvSpPr/>
      </dsp:nvSpPr>
      <dsp:spPr>
        <a:xfrm>
          <a:off x="3374250" y="2186128"/>
          <a:ext cx="2436337" cy="1000242"/>
        </a:xfrm>
        <a:custGeom>
          <a:avLst/>
          <a:gdLst/>
          <a:ahLst/>
          <a:cxnLst/>
          <a:rect l="0" t="0" r="0" b="0"/>
          <a:pathLst>
            <a:path>
              <a:moveTo>
                <a:pt x="2436337" y="0"/>
              </a:moveTo>
              <a:lnTo>
                <a:pt x="2436337" y="681636"/>
              </a:lnTo>
              <a:lnTo>
                <a:pt x="0" y="681636"/>
              </a:lnTo>
              <a:lnTo>
                <a:pt x="0" y="1000242"/>
              </a:lnTo>
            </a:path>
          </a:pathLst>
        </a:custGeom>
        <a:noFill/>
        <a:ln w="12700" cap="flat" cmpd="sng" algn="ctr">
          <a:solidFill>
            <a:schemeClr val="accent3">
              <a:tint val="99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D6DF4A6-D4DE-49AA-8C04-768E6CE277C0}">
      <dsp:nvSpPr>
        <dsp:cNvPr id="0" name=""/>
        <dsp:cNvSpPr/>
      </dsp:nvSpPr>
      <dsp:spPr>
        <a:xfrm>
          <a:off x="3788234" y="2216"/>
          <a:ext cx="4044707" cy="2183911"/>
        </a:xfrm>
        <a:prstGeom prst="roundRect">
          <a:avLst>
            <a:gd name="adj" fmla="val 10000"/>
          </a:avLst>
        </a:prstGeom>
        <a:solidFill>
          <a:schemeClr val="accent3">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0CC92C6-F98A-4B1A-984E-2628BC36ACB4}">
      <dsp:nvSpPr>
        <dsp:cNvPr id="0" name=""/>
        <dsp:cNvSpPr/>
      </dsp:nvSpPr>
      <dsp:spPr>
        <a:xfrm>
          <a:off x="4170371" y="365246"/>
          <a:ext cx="4044707" cy="2183911"/>
        </a:xfrm>
        <a:prstGeom prst="roundRect">
          <a:avLst>
            <a:gd name="adj" fmla="val 10000"/>
          </a:avLst>
        </a:prstGeom>
        <a:solidFill>
          <a:schemeClr val="lt1">
            <a:alpha val="90000"/>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8590" tIns="148590" rIns="148590" bIns="148590" numCol="1" spcCol="1270" anchor="ctr" anchorCtr="0">
          <a:noAutofit/>
        </a:bodyPr>
        <a:lstStyle/>
        <a:p>
          <a:pPr lvl="0" algn="ctr" defTabSz="1733550">
            <a:lnSpc>
              <a:spcPct val="90000"/>
            </a:lnSpc>
            <a:spcBef>
              <a:spcPct val="0"/>
            </a:spcBef>
            <a:spcAft>
              <a:spcPct val="35000"/>
            </a:spcAft>
          </a:pPr>
          <a:r>
            <a:rPr lang="en-US" sz="3900" b="1" kern="1200" dirty="0">
              <a:latin typeface="Times New Roman" charset="0"/>
              <a:ea typeface="Times New Roman" charset="0"/>
              <a:cs typeface="Times New Roman" charset="0"/>
            </a:rPr>
            <a:t>Biomedical Sciences Masters programs</a:t>
          </a:r>
        </a:p>
      </dsp:txBody>
      <dsp:txXfrm>
        <a:off x="4234336" y="429211"/>
        <a:ext cx="3916777" cy="2055981"/>
      </dsp:txXfrm>
    </dsp:sp>
    <dsp:sp modelId="{0101A434-E7E1-4741-A8B6-48A7EE6AFEDF}">
      <dsp:nvSpPr>
        <dsp:cNvPr id="0" name=""/>
        <dsp:cNvSpPr/>
      </dsp:nvSpPr>
      <dsp:spPr>
        <a:xfrm>
          <a:off x="1301512" y="3186371"/>
          <a:ext cx="4145476" cy="2183911"/>
        </a:xfrm>
        <a:prstGeom prst="roundRect">
          <a:avLst>
            <a:gd name="adj" fmla="val 10000"/>
          </a:avLst>
        </a:prstGeom>
        <a:solidFill>
          <a:schemeClr val="accent3">
            <a:tint val="99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D660A90-B7AD-4CE1-AB5B-A829658A121E}">
      <dsp:nvSpPr>
        <dsp:cNvPr id="0" name=""/>
        <dsp:cNvSpPr/>
      </dsp:nvSpPr>
      <dsp:spPr>
        <a:xfrm>
          <a:off x="1683649" y="3549400"/>
          <a:ext cx="4145476" cy="2183911"/>
        </a:xfrm>
        <a:prstGeom prst="roundRect">
          <a:avLst>
            <a:gd name="adj" fmla="val 10000"/>
          </a:avLst>
        </a:prstGeom>
        <a:solidFill>
          <a:schemeClr val="lt1">
            <a:alpha val="90000"/>
            <a:hueOff val="0"/>
            <a:satOff val="0"/>
            <a:lumOff val="0"/>
            <a:alphaOff val="0"/>
          </a:schemeClr>
        </a:solidFill>
        <a:ln w="12700" cap="flat" cmpd="sng" algn="ctr">
          <a:solidFill>
            <a:schemeClr val="accent3">
              <a:tint val="99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a:latin typeface="Times New Roman" charset="0"/>
              <a:ea typeface="Times New Roman" charset="0"/>
              <a:cs typeface="Times New Roman" charset="0"/>
            </a:rPr>
            <a:t>MSc in Advanced Clinical Practice with Thesis Option </a:t>
          </a:r>
        </a:p>
        <a:p>
          <a:pPr lvl="0" algn="ctr" defTabSz="1244600">
            <a:lnSpc>
              <a:spcPct val="90000"/>
            </a:lnSpc>
            <a:spcBef>
              <a:spcPct val="0"/>
            </a:spcBef>
            <a:spcAft>
              <a:spcPct val="35000"/>
            </a:spcAft>
          </a:pPr>
          <a:r>
            <a:rPr lang="en-US" sz="2400" b="1" kern="1200" dirty="0">
              <a:solidFill>
                <a:srgbClr val="6EBE4A"/>
              </a:solidFill>
              <a:latin typeface="Times New Roman" charset="0"/>
              <a:ea typeface="Times New Roman" charset="0"/>
              <a:cs typeface="Times New Roman" charset="0"/>
            </a:rPr>
            <a:t>Research track</a:t>
          </a:r>
          <a:endParaRPr lang="en-US" sz="2400" kern="1200" dirty="0">
            <a:solidFill>
              <a:srgbClr val="6EBE4A"/>
            </a:solidFill>
            <a:latin typeface="Times New Roman" charset="0"/>
            <a:ea typeface="Times New Roman" charset="0"/>
            <a:cs typeface="Times New Roman" charset="0"/>
          </a:endParaRPr>
        </a:p>
      </dsp:txBody>
      <dsp:txXfrm>
        <a:off x="1747614" y="3613365"/>
        <a:ext cx="4017546" cy="2055981"/>
      </dsp:txXfrm>
    </dsp:sp>
    <dsp:sp modelId="{CFC7F2EE-0868-45D0-9870-476E89016FBA}">
      <dsp:nvSpPr>
        <dsp:cNvPr id="0" name=""/>
        <dsp:cNvSpPr/>
      </dsp:nvSpPr>
      <dsp:spPr>
        <a:xfrm>
          <a:off x="6211262" y="3186371"/>
          <a:ext cx="4108401" cy="2183911"/>
        </a:xfrm>
        <a:prstGeom prst="roundRect">
          <a:avLst>
            <a:gd name="adj" fmla="val 10000"/>
          </a:avLst>
        </a:prstGeom>
        <a:solidFill>
          <a:schemeClr val="accent3">
            <a:tint val="99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6B3D294-F699-456A-BA7B-683E0D7902C7}">
      <dsp:nvSpPr>
        <dsp:cNvPr id="0" name=""/>
        <dsp:cNvSpPr/>
      </dsp:nvSpPr>
      <dsp:spPr>
        <a:xfrm>
          <a:off x="6593399" y="3549400"/>
          <a:ext cx="4108401" cy="2183911"/>
        </a:xfrm>
        <a:prstGeom prst="roundRect">
          <a:avLst>
            <a:gd name="adj" fmla="val 10000"/>
          </a:avLst>
        </a:prstGeom>
        <a:solidFill>
          <a:schemeClr val="lt1">
            <a:alpha val="90000"/>
            <a:hueOff val="0"/>
            <a:satOff val="0"/>
            <a:lumOff val="0"/>
            <a:alphaOff val="0"/>
          </a:schemeClr>
        </a:solidFill>
        <a:ln w="12700" cap="flat" cmpd="sng" algn="ctr">
          <a:solidFill>
            <a:schemeClr val="accent3">
              <a:tint val="99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a:latin typeface="Times New Roman" charset="0"/>
              <a:ea typeface="Times New Roman" charset="0"/>
              <a:cs typeface="Times New Roman" charset="0"/>
            </a:rPr>
            <a:t>MSc in Laboratory Management with Project Option </a:t>
          </a:r>
        </a:p>
        <a:p>
          <a:pPr lvl="0" algn="ctr" defTabSz="1244600">
            <a:lnSpc>
              <a:spcPct val="90000"/>
            </a:lnSpc>
            <a:spcBef>
              <a:spcPct val="0"/>
            </a:spcBef>
            <a:spcAft>
              <a:spcPct val="35000"/>
            </a:spcAft>
          </a:pPr>
          <a:r>
            <a:rPr lang="en-US" sz="2400" b="1" kern="1200" dirty="0">
              <a:solidFill>
                <a:srgbClr val="6EBE4A"/>
              </a:solidFill>
              <a:latin typeface="Times New Roman" charset="0"/>
              <a:ea typeface="Times New Roman" charset="0"/>
              <a:cs typeface="Times New Roman" charset="0"/>
            </a:rPr>
            <a:t>Professional/Management track</a:t>
          </a:r>
          <a:endParaRPr lang="en-US" sz="2400" kern="1200" dirty="0">
            <a:solidFill>
              <a:srgbClr val="6EBE4A"/>
            </a:solidFill>
            <a:latin typeface="Times New Roman" charset="0"/>
            <a:ea typeface="Times New Roman" charset="0"/>
            <a:cs typeface="Times New Roman" charset="0"/>
          </a:endParaRPr>
        </a:p>
      </dsp:txBody>
      <dsp:txXfrm>
        <a:off x="6657364" y="3613365"/>
        <a:ext cx="3980471" cy="205598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1911DB-0D3D-4AEE-BE1D-8D5739438CE9}">
      <dsp:nvSpPr>
        <dsp:cNvPr id="0" name=""/>
        <dsp:cNvSpPr/>
      </dsp:nvSpPr>
      <dsp:spPr>
        <a:xfrm>
          <a:off x="2087500" y="1669"/>
          <a:ext cx="1388045" cy="902229"/>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a:solidFill>
                <a:schemeClr val="tx2">
                  <a:lumMod val="50000"/>
                </a:schemeClr>
              </a:solidFill>
              <a:latin typeface="Times New Roman" panose="02020603050405020304" pitchFamily="18" charset="0"/>
              <a:cs typeface="Times New Roman" panose="02020603050405020304" pitchFamily="18" charset="0"/>
            </a:rPr>
            <a:t>Genetics</a:t>
          </a:r>
        </a:p>
      </dsp:txBody>
      <dsp:txXfrm>
        <a:off x="2131543" y="45712"/>
        <a:ext cx="1299959" cy="814143"/>
      </dsp:txXfrm>
    </dsp:sp>
    <dsp:sp modelId="{DD4639D7-499B-4498-B25F-927616608971}">
      <dsp:nvSpPr>
        <dsp:cNvPr id="0" name=""/>
        <dsp:cNvSpPr/>
      </dsp:nvSpPr>
      <dsp:spPr>
        <a:xfrm>
          <a:off x="1292122" y="452784"/>
          <a:ext cx="2978801" cy="2978801"/>
        </a:xfrm>
        <a:custGeom>
          <a:avLst/>
          <a:gdLst/>
          <a:ahLst/>
          <a:cxnLst/>
          <a:rect l="0" t="0" r="0" b="0"/>
          <a:pathLst>
            <a:path>
              <a:moveTo>
                <a:pt x="2374682" y="291656"/>
              </a:moveTo>
              <a:arcTo wR="1489400" hR="1489400" stAng="18388141" swAng="1632263"/>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AF8037E6-C459-4274-8CCD-3DF2C01ED35F}">
      <dsp:nvSpPr>
        <dsp:cNvPr id="0" name=""/>
        <dsp:cNvSpPr/>
      </dsp:nvSpPr>
      <dsp:spPr>
        <a:xfrm>
          <a:off x="3576901" y="1491070"/>
          <a:ext cx="1388045" cy="902229"/>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a:solidFill>
                <a:schemeClr val="tx2">
                  <a:lumMod val="50000"/>
                </a:schemeClr>
              </a:solidFill>
              <a:latin typeface="Times New Roman" panose="02020603050405020304" pitchFamily="18" charset="0"/>
              <a:cs typeface="Times New Roman" panose="02020603050405020304" pitchFamily="18" charset="0"/>
            </a:rPr>
            <a:t>Prenatal</a:t>
          </a:r>
        </a:p>
      </dsp:txBody>
      <dsp:txXfrm>
        <a:off x="3620944" y="1535113"/>
        <a:ext cx="1299959" cy="814143"/>
      </dsp:txXfrm>
    </dsp:sp>
    <dsp:sp modelId="{F56828A5-41DE-4A4F-85C7-BAA2EDC394EA}">
      <dsp:nvSpPr>
        <dsp:cNvPr id="0" name=""/>
        <dsp:cNvSpPr/>
      </dsp:nvSpPr>
      <dsp:spPr>
        <a:xfrm>
          <a:off x="1292122" y="452784"/>
          <a:ext cx="2978801" cy="2978801"/>
        </a:xfrm>
        <a:custGeom>
          <a:avLst/>
          <a:gdLst/>
          <a:ahLst/>
          <a:cxnLst/>
          <a:rect l="0" t="0" r="0" b="0"/>
          <a:pathLst>
            <a:path>
              <a:moveTo>
                <a:pt x="2824322" y="2149931"/>
              </a:moveTo>
              <a:arcTo wR="1489400" hR="1489400" stAng="1579595" swAng="1632263"/>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5B41919D-1B21-464B-B170-DA6DA53B08A4}">
      <dsp:nvSpPr>
        <dsp:cNvPr id="0" name=""/>
        <dsp:cNvSpPr/>
      </dsp:nvSpPr>
      <dsp:spPr>
        <a:xfrm>
          <a:off x="2087500" y="2980471"/>
          <a:ext cx="1388045" cy="902229"/>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a:solidFill>
                <a:schemeClr val="tx2">
                  <a:lumMod val="50000"/>
                </a:schemeClr>
              </a:solidFill>
              <a:latin typeface="Times New Roman" panose="02020603050405020304" pitchFamily="18" charset="0"/>
              <a:cs typeface="Times New Roman" panose="02020603050405020304" pitchFamily="18" charset="0"/>
            </a:rPr>
            <a:t>Cancer</a:t>
          </a:r>
        </a:p>
      </dsp:txBody>
      <dsp:txXfrm>
        <a:off x="2131543" y="3024514"/>
        <a:ext cx="1299959" cy="814143"/>
      </dsp:txXfrm>
    </dsp:sp>
    <dsp:sp modelId="{5A64FD76-98E8-4996-B3DD-5D8AB1AEEC3C}">
      <dsp:nvSpPr>
        <dsp:cNvPr id="0" name=""/>
        <dsp:cNvSpPr/>
      </dsp:nvSpPr>
      <dsp:spPr>
        <a:xfrm>
          <a:off x="1292122" y="452784"/>
          <a:ext cx="2978801" cy="2978801"/>
        </a:xfrm>
        <a:custGeom>
          <a:avLst/>
          <a:gdLst/>
          <a:ahLst/>
          <a:cxnLst/>
          <a:rect l="0" t="0" r="0" b="0"/>
          <a:pathLst>
            <a:path>
              <a:moveTo>
                <a:pt x="604118" y="2687144"/>
              </a:moveTo>
              <a:arcTo wR="1489400" hR="1489400" stAng="7588141" swAng="1632263"/>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29E8D6AE-454A-4CC1-8318-36E0633A3BF8}">
      <dsp:nvSpPr>
        <dsp:cNvPr id="0" name=""/>
        <dsp:cNvSpPr/>
      </dsp:nvSpPr>
      <dsp:spPr>
        <a:xfrm>
          <a:off x="598099" y="1491070"/>
          <a:ext cx="1388045" cy="902229"/>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a:solidFill>
                <a:schemeClr val="tx2">
                  <a:lumMod val="50000"/>
                </a:schemeClr>
              </a:solidFill>
              <a:latin typeface="Times New Roman" panose="02020603050405020304" pitchFamily="18" charset="0"/>
              <a:cs typeface="Times New Roman" panose="02020603050405020304" pitchFamily="18" charset="0"/>
            </a:rPr>
            <a:t>Metabolic</a:t>
          </a:r>
        </a:p>
      </dsp:txBody>
      <dsp:txXfrm>
        <a:off x="642142" y="1535113"/>
        <a:ext cx="1299959" cy="814143"/>
      </dsp:txXfrm>
    </dsp:sp>
    <dsp:sp modelId="{26305AF6-2EC4-41C1-9571-C10548978117}">
      <dsp:nvSpPr>
        <dsp:cNvPr id="0" name=""/>
        <dsp:cNvSpPr/>
      </dsp:nvSpPr>
      <dsp:spPr>
        <a:xfrm>
          <a:off x="1292122" y="452784"/>
          <a:ext cx="2978801" cy="2978801"/>
        </a:xfrm>
        <a:custGeom>
          <a:avLst/>
          <a:gdLst/>
          <a:ahLst/>
          <a:cxnLst/>
          <a:rect l="0" t="0" r="0" b="0"/>
          <a:pathLst>
            <a:path>
              <a:moveTo>
                <a:pt x="154479" y="828870"/>
              </a:moveTo>
              <a:arcTo wR="1489400" hR="1489400" stAng="12379595" swAng="1632263"/>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739766-49E0-4258-BF62-891817F44B9B}">
      <dsp:nvSpPr>
        <dsp:cNvPr id="0" name=""/>
        <dsp:cNvSpPr/>
      </dsp:nvSpPr>
      <dsp:spPr>
        <a:xfrm>
          <a:off x="-3823445" y="-591291"/>
          <a:ext cx="4588927" cy="4588927"/>
        </a:xfrm>
        <a:prstGeom prst="blockArc">
          <a:avLst>
            <a:gd name="adj1" fmla="val 18900000"/>
            <a:gd name="adj2" fmla="val 2700000"/>
            <a:gd name="adj3" fmla="val 471"/>
          </a:avLst>
        </a:pr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8A293A6-A0B8-4060-AE26-F199AD6D16BE}">
      <dsp:nvSpPr>
        <dsp:cNvPr id="0" name=""/>
        <dsp:cNvSpPr/>
      </dsp:nvSpPr>
      <dsp:spPr>
        <a:xfrm>
          <a:off x="626171" y="486630"/>
          <a:ext cx="2777540" cy="973124"/>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72418" tIns="53340" rIns="53340" bIns="53340" numCol="1" spcCol="1270" anchor="ctr" anchorCtr="0">
          <a:noAutofit/>
        </a:bodyPr>
        <a:lstStyle/>
        <a:p>
          <a:pPr lvl="0" algn="l" defTabSz="933450">
            <a:lnSpc>
              <a:spcPct val="90000"/>
            </a:lnSpc>
            <a:spcBef>
              <a:spcPct val="0"/>
            </a:spcBef>
            <a:spcAft>
              <a:spcPct val="35000"/>
            </a:spcAft>
          </a:pPr>
          <a:r>
            <a:rPr lang="en-US" sz="2100" kern="1200" dirty="0">
              <a:solidFill>
                <a:schemeClr val="tx2">
                  <a:lumMod val="50000"/>
                </a:schemeClr>
              </a:solidFill>
              <a:latin typeface="Times New Roman" panose="02020603050405020304" pitchFamily="18" charset="0"/>
              <a:cs typeface="Times New Roman" panose="02020603050405020304" pitchFamily="18" charset="0"/>
            </a:rPr>
            <a:t>3 Clinical Practices (over 3 Semesters)</a:t>
          </a:r>
        </a:p>
      </dsp:txBody>
      <dsp:txXfrm>
        <a:off x="626171" y="486630"/>
        <a:ext cx="2777540" cy="973124"/>
      </dsp:txXfrm>
    </dsp:sp>
    <dsp:sp modelId="{AD93858E-FF31-49E7-96EB-98300E15EEF4}">
      <dsp:nvSpPr>
        <dsp:cNvPr id="0" name=""/>
        <dsp:cNvSpPr/>
      </dsp:nvSpPr>
      <dsp:spPr>
        <a:xfrm>
          <a:off x="17968" y="364989"/>
          <a:ext cx="1216405" cy="1216405"/>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64ECF5C-3169-427F-913F-A56DF8DD5255}">
      <dsp:nvSpPr>
        <dsp:cNvPr id="0" name=""/>
        <dsp:cNvSpPr/>
      </dsp:nvSpPr>
      <dsp:spPr>
        <a:xfrm>
          <a:off x="626171" y="1946589"/>
          <a:ext cx="2777540" cy="973124"/>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72418" tIns="53340" rIns="53340" bIns="53340" numCol="1" spcCol="1270" anchor="ctr" anchorCtr="0">
          <a:noAutofit/>
        </a:bodyPr>
        <a:lstStyle/>
        <a:p>
          <a:pPr lvl="0" algn="l" defTabSz="933450">
            <a:lnSpc>
              <a:spcPct val="90000"/>
            </a:lnSpc>
            <a:spcBef>
              <a:spcPct val="0"/>
            </a:spcBef>
            <a:spcAft>
              <a:spcPct val="35000"/>
            </a:spcAft>
          </a:pPr>
          <a:r>
            <a:rPr lang="en-US" sz="2100" kern="1200" dirty="0">
              <a:solidFill>
                <a:schemeClr val="tx2">
                  <a:lumMod val="50000"/>
                </a:schemeClr>
              </a:solidFill>
              <a:latin typeface="Times New Roman" panose="02020603050405020304" pitchFamily="18" charset="0"/>
              <a:cs typeface="Times New Roman" panose="02020603050405020304" pitchFamily="18" charset="0"/>
            </a:rPr>
            <a:t>Rotations at Sidra and HMC </a:t>
          </a:r>
        </a:p>
      </dsp:txBody>
      <dsp:txXfrm>
        <a:off x="626171" y="1946589"/>
        <a:ext cx="2777540" cy="973124"/>
      </dsp:txXfrm>
    </dsp:sp>
    <dsp:sp modelId="{E5AADCE8-36FB-4112-BE60-9AFF4550294C}">
      <dsp:nvSpPr>
        <dsp:cNvPr id="0" name=""/>
        <dsp:cNvSpPr/>
      </dsp:nvSpPr>
      <dsp:spPr>
        <a:xfrm>
          <a:off x="17968" y="1824949"/>
          <a:ext cx="1216405" cy="1216405"/>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550C22-2066-4D14-BCF3-D6C911C2EB04}">
      <dsp:nvSpPr>
        <dsp:cNvPr id="0" name=""/>
        <dsp:cNvSpPr/>
      </dsp:nvSpPr>
      <dsp:spPr>
        <a:xfrm>
          <a:off x="9811" y="26973"/>
          <a:ext cx="2932696" cy="1759617"/>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a:latin typeface="Times New Roman" panose="02020603050405020304" pitchFamily="18" charset="0"/>
              <a:cs typeface="Times New Roman" panose="02020603050405020304" pitchFamily="18" charset="0"/>
            </a:rPr>
            <a:t>Admission starts on Nov 29, 2020</a:t>
          </a:r>
        </a:p>
      </dsp:txBody>
      <dsp:txXfrm>
        <a:off x="61348" y="78510"/>
        <a:ext cx="2829622" cy="1656543"/>
      </dsp:txXfrm>
    </dsp:sp>
    <dsp:sp modelId="{685552A3-3872-4C7B-B23F-6CC6FEF52BC8}">
      <dsp:nvSpPr>
        <dsp:cNvPr id="0" name=""/>
        <dsp:cNvSpPr/>
      </dsp:nvSpPr>
      <dsp:spPr>
        <a:xfrm>
          <a:off x="3200585" y="543128"/>
          <a:ext cx="621731" cy="727308"/>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latin typeface="Times New Roman" panose="02020603050405020304" pitchFamily="18" charset="0"/>
            <a:cs typeface="Times New Roman" panose="02020603050405020304" pitchFamily="18" charset="0"/>
          </a:endParaRPr>
        </a:p>
      </dsp:txBody>
      <dsp:txXfrm>
        <a:off x="3200585" y="688590"/>
        <a:ext cx="435212" cy="436384"/>
      </dsp:txXfrm>
    </dsp:sp>
    <dsp:sp modelId="{BB6CD94D-20C9-416A-9BDD-24C513A0279E}">
      <dsp:nvSpPr>
        <dsp:cNvPr id="0" name=""/>
        <dsp:cNvSpPr/>
      </dsp:nvSpPr>
      <dsp:spPr>
        <a:xfrm>
          <a:off x="4115586" y="26973"/>
          <a:ext cx="2932696" cy="1759617"/>
        </a:xfrm>
        <a:prstGeom prst="roundRect">
          <a:avLst>
            <a:gd name="adj" fmla="val 10000"/>
          </a:avLst>
        </a:prstGeom>
        <a:solidFill>
          <a:schemeClr val="accent2">
            <a:hueOff val="-291073"/>
            <a:satOff val="-16786"/>
            <a:lumOff val="172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a:latin typeface="Times New Roman" panose="02020603050405020304" pitchFamily="18" charset="0"/>
              <a:cs typeface="Times New Roman" panose="02020603050405020304" pitchFamily="18" charset="0"/>
            </a:rPr>
            <a:t>Admission ends on March 1</a:t>
          </a:r>
          <a:r>
            <a:rPr lang="en-US" sz="1900" kern="1200" baseline="30000" dirty="0">
              <a:latin typeface="Times New Roman" panose="02020603050405020304" pitchFamily="18" charset="0"/>
              <a:cs typeface="Times New Roman" panose="02020603050405020304" pitchFamily="18" charset="0"/>
            </a:rPr>
            <a:t>st</a:t>
          </a:r>
          <a:r>
            <a:rPr lang="en-US" sz="1900" kern="1200" dirty="0">
              <a:latin typeface="Times New Roman" panose="02020603050405020304" pitchFamily="18" charset="0"/>
              <a:cs typeface="Times New Roman" panose="02020603050405020304" pitchFamily="18" charset="0"/>
            </a:rPr>
            <a:t>, 2021</a:t>
          </a:r>
        </a:p>
      </dsp:txBody>
      <dsp:txXfrm>
        <a:off x="4167123" y="78510"/>
        <a:ext cx="2829622" cy="1656543"/>
      </dsp:txXfrm>
    </dsp:sp>
    <dsp:sp modelId="{7C9812CE-AA61-4962-816A-452123F21EA7}">
      <dsp:nvSpPr>
        <dsp:cNvPr id="0" name=""/>
        <dsp:cNvSpPr/>
      </dsp:nvSpPr>
      <dsp:spPr>
        <a:xfrm>
          <a:off x="7306359" y="543128"/>
          <a:ext cx="621731" cy="727308"/>
        </a:xfrm>
        <a:prstGeom prst="rightArrow">
          <a:avLst>
            <a:gd name="adj1" fmla="val 60000"/>
            <a:gd name="adj2" fmla="val 50000"/>
          </a:avLst>
        </a:prstGeom>
        <a:solidFill>
          <a:schemeClr val="accent2">
            <a:hueOff val="-363841"/>
            <a:satOff val="-20982"/>
            <a:lumOff val="215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latin typeface="Times New Roman" panose="02020603050405020304" pitchFamily="18" charset="0"/>
            <a:cs typeface="Times New Roman" panose="02020603050405020304" pitchFamily="18" charset="0"/>
          </a:endParaRPr>
        </a:p>
      </dsp:txBody>
      <dsp:txXfrm>
        <a:off x="7306359" y="688590"/>
        <a:ext cx="435212" cy="436384"/>
      </dsp:txXfrm>
    </dsp:sp>
    <dsp:sp modelId="{009C2A34-4F19-4DE2-9848-C511E8B1D5DB}">
      <dsp:nvSpPr>
        <dsp:cNvPr id="0" name=""/>
        <dsp:cNvSpPr/>
      </dsp:nvSpPr>
      <dsp:spPr>
        <a:xfrm>
          <a:off x="8221360" y="26973"/>
          <a:ext cx="2932696" cy="1759617"/>
        </a:xfrm>
        <a:prstGeom prst="roundRect">
          <a:avLst>
            <a:gd name="adj" fmla="val 10000"/>
          </a:avLst>
        </a:prstGeom>
        <a:solidFill>
          <a:schemeClr val="accent2">
            <a:hueOff val="-582145"/>
            <a:satOff val="-33571"/>
            <a:lumOff val="34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a:latin typeface="Times New Roman" panose="02020603050405020304" pitchFamily="18" charset="0"/>
              <a:cs typeface="Times New Roman" panose="02020603050405020304" pitchFamily="18" charset="0"/>
            </a:rPr>
            <a:t>Admission section make the GPA calculations then send the final list to Office Of Graduate studies (OGS)</a:t>
          </a:r>
        </a:p>
      </dsp:txBody>
      <dsp:txXfrm>
        <a:off x="8272897" y="78510"/>
        <a:ext cx="2829622" cy="1656543"/>
      </dsp:txXfrm>
    </dsp:sp>
    <dsp:sp modelId="{06BF6C8E-405D-4606-B8BC-B0D0B150FED3}">
      <dsp:nvSpPr>
        <dsp:cNvPr id="0" name=""/>
        <dsp:cNvSpPr/>
      </dsp:nvSpPr>
      <dsp:spPr>
        <a:xfrm rot="5400000">
          <a:off x="9376843" y="1991880"/>
          <a:ext cx="621731" cy="727308"/>
        </a:xfrm>
        <a:prstGeom prst="rightArrow">
          <a:avLst>
            <a:gd name="adj1" fmla="val 60000"/>
            <a:gd name="adj2" fmla="val 50000"/>
          </a:avLst>
        </a:prstGeom>
        <a:solidFill>
          <a:schemeClr val="accent2">
            <a:hueOff val="-727682"/>
            <a:satOff val="-41964"/>
            <a:lumOff val="431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latin typeface="Times New Roman" panose="02020603050405020304" pitchFamily="18" charset="0"/>
            <a:cs typeface="Times New Roman" panose="02020603050405020304" pitchFamily="18" charset="0"/>
          </a:endParaRPr>
        </a:p>
      </dsp:txBody>
      <dsp:txXfrm rot="-5400000">
        <a:off x="9469517" y="2044669"/>
        <a:ext cx="436384" cy="435212"/>
      </dsp:txXfrm>
    </dsp:sp>
    <dsp:sp modelId="{50BE4337-3BB1-49AB-AC32-01E6F8D57970}">
      <dsp:nvSpPr>
        <dsp:cNvPr id="0" name=""/>
        <dsp:cNvSpPr/>
      </dsp:nvSpPr>
      <dsp:spPr>
        <a:xfrm>
          <a:off x="8221360" y="2959669"/>
          <a:ext cx="2932696" cy="1759617"/>
        </a:xfrm>
        <a:prstGeom prst="roundRect">
          <a:avLst>
            <a:gd name="adj" fmla="val 10000"/>
          </a:avLst>
        </a:prstGeom>
        <a:solidFill>
          <a:schemeClr val="accent2">
            <a:hueOff val="-873218"/>
            <a:satOff val="-50357"/>
            <a:lumOff val="5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a:latin typeface="Times New Roman" panose="02020603050405020304" pitchFamily="18" charset="0"/>
              <a:cs typeface="Times New Roman" panose="02020603050405020304" pitchFamily="18" charset="0"/>
            </a:rPr>
            <a:t>OGS review the final list  to check the GPA then send it to the College </a:t>
          </a:r>
        </a:p>
      </dsp:txBody>
      <dsp:txXfrm>
        <a:off x="8272897" y="3011206"/>
        <a:ext cx="2829622" cy="1656543"/>
      </dsp:txXfrm>
    </dsp:sp>
    <dsp:sp modelId="{3B6AB36B-BFFD-4DD8-AF01-2FB441B577A7}">
      <dsp:nvSpPr>
        <dsp:cNvPr id="0" name=""/>
        <dsp:cNvSpPr/>
      </dsp:nvSpPr>
      <dsp:spPr>
        <a:xfrm rot="10800000">
          <a:off x="7341552" y="3475824"/>
          <a:ext cx="621731" cy="727308"/>
        </a:xfrm>
        <a:prstGeom prst="rightArrow">
          <a:avLst>
            <a:gd name="adj1" fmla="val 60000"/>
            <a:gd name="adj2" fmla="val 50000"/>
          </a:avLst>
        </a:prstGeom>
        <a:solidFill>
          <a:schemeClr val="accent2">
            <a:hueOff val="-1091522"/>
            <a:satOff val="-62946"/>
            <a:lumOff val="647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latin typeface="Times New Roman" panose="02020603050405020304" pitchFamily="18" charset="0"/>
            <a:cs typeface="Times New Roman" panose="02020603050405020304" pitchFamily="18" charset="0"/>
          </a:endParaRPr>
        </a:p>
      </dsp:txBody>
      <dsp:txXfrm rot="10800000">
        <a:off x="7528071" y="3621286"/>
        <a:ext cx="435212" cy="436384"/>
      </dsp:txXfrm>
    </dsp:sp>
    <dsp:sp modelId="{CFA906A9-B1D7-4F06-84B6-44A6A52D1F07}">
      <dsp:nvSpPr>
        <dsp:cNvPr id="0" name=""/>
        <dsp:cNvSpPr/>
      </dsp:nvSpPr>
      <dsp:spPr>
        <a:xfrm>
          <a:off x="4115586" y="2959669"/>
          <a:ext cx="2932696" cy="1759617"/>
        </a:xfrm>
        <a:prstGeom prst="roundRect">
          <a:avLst>
            <a:gd name="adj" fmla="val 10000"/>
          </a:avLst>
        </a:prstGeom>
        <a:solidFill>
          <a:schemeClr val="accent2">
            <a:hueOff val="-1164290"/>
            <a:satOff val="-67142"/>
            <a:lumOff val="6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a:latin typeface="Times New Roman" panose="02020603050405020304" pitchFamily="18" charset="0"/>
              <a:cs typeface="Times New Roman" panose="02020603050405020304" pitchFamily="18" charset="0"/>
            </a:rPr>
            <a:t>The College make the required Interviews/ tests..</a:t>
          </a:r>
          <a:r>
            <a:rPr lang="en-US" sz="1900" kern="1200" dirty="0" err="1">
              <a:latin typeface="Times New Roman" panose="02020603050405020304" pitchFamily="18" charset="0"/>
              <a:cs typeface="Times New Roman" panose="02020603050405020304" pitchFamily="18" charset="0"/>
            </a:rPr>
            <a:t>etc</a:t>
          </a:r>
          <a:r>
            <a:rPr lang="en-US" sz="1900" kern="1200" dirty="0">
              <a:latin typeface="Times New Roman" panose="02020603050405020304" pitchFamily="18" charset="0"/>
              <a:cs typeface="Times New Roman" panose="02020603050405020304" pitchFamily="18" charset="0"/>
            </a:rPr>
            <a:t> then send the Accepted/ rejected/waiting list (if any ) to OGS</a:t>
          </a:r>
        </a:p>
      </dsp:txBody>
      <dsp:txXfrm>
        <a:off x="4167123" y="3011206"/>
        <a:ext cx="2829622" cy="1656543"/>
      </dsp:txXfrm>
    </dsp:sp>
    <dsp:sp modelId="{2FB197D0-40D5-4F21-ADEF-53912307983A}">
      <dsp:nvSpPr>
        <dsp:cNvPr id="0" name=""/>
        <dsp:cNvSpPr/>
      </dsp:nvSpPr>
      <dsp:spPr>
        <a:xfrm rot="10800000">
          <a:off x="3235777" y="3475824"/>
          <a:ext cx="621731" cy="727308"/>
        </a:xfrm>
        <a:prstGeom prst="rightArrow">
          <a:avLst>
            <a:gd name="adj1" fmla="val 60000"/>
            <a:gd name="adj2" fmla="val 50000"/>
          </a:avLst>
        </a:prstGeom>
        <a:solidFill>
          <a:schemeClr val="accent2">
            <a:hueOff val="-1455363"/>
            <a:satOff val="-83928"/>
            <a:lumOff val="862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latin typeface="Times New Roman" panose="02020603050405020304" pitchFamily="18" charset="0"/>
            <a:cs typeface="Times New Roman" panose="02020603050405020304" pitchFamily="18" charset="0"/>
          </a:endParaRPr>
        </a:p>
      </dsp:txBody>
      <dsp:txXfrm rot="10800000">
        <a:off x="3422296" y="3621286"/>
        <a:ext cx="435212" cy="436384"/>
      </dsp:txXfrm>
    </dsp:sp>
    <dsp:sp modelId="{A9F983FA-B295-40EB-8EDE-07B223693087}">
      <dsp:nvSpPr>
        <dsp:cNvPr id="0" name=""/>
        <dsp:cNvSpPr/>
      </dsp:nvSpPr>
      <dsp:spPr>
        <a:xfrm>
          <a:off x="9811" y="2959669"/>
          <a:ext cx="2932696" cy="1759617"/>
        </a:xfrm>
        <a:prstGeom prst="roundRect">
          <a:avLst>
            <a:gd name="adj" fmla="val 10000"/>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a:latin typeface="Times New Roman" panose="02020603050405020304" pitchFamily="18" charset="0"/>
              <a:cs typeface="Times New Roman" panose="02020603050405020304" pitchFamily="18" charset="0"/>
            </a:rPr>
            <a:t>OGS check the final list then forward it to Admission section to start send the official letters</a:t>
          </a:r>
        </a:p>
      </dsp:txBody>
      <dsp:txXfrm>
        <a:off x="61348" y="3011206"/>
        <a:ext cx="2829622" cy="165654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AD4FE3-3FE9-384E-8A13-36EB2955210A}" type="datetimeFigureOut">
              <a:rPr lang="en-US" smtClean="0"/>
              <a:t>2/2/2021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AEFB90-6604-514B-B4B8-3F6845DA0793}" type="slidenum">
              <a:rPr lang="en-US" smtClean="0"/>
              <a:t>‹#›</a:t>
            </a:fld>
            <a:endParaRPr lang="en-US"/>
          </a:p>
        </p:txBody>
      </p:sp>
    </p:spTree>
    <p:extLst>
      <p:ext uri="{BB962C8B-B14F-4D97-AF65-F5344CB8AC3E}">
        <p14:creationId xmlns:p14="http://schemas.microsoft.com/office/powerpoint/2010/main" val="622936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qu.edu.qa/students/admission/graduate/required-test-scores.php"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qu.edu.qa/students/admission/graduate/required-test-scores.php"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Start date: September 2018 </a:t>
            </a:r>
          </a:p>
          <a:p>
            <a:endParaRPr lang="en-US" dirty="0"/>
          </a:p>
        </p:txBody>
      </p:sp>
      <p:sp>
        <p:nvSpPr>
          <p:cNvPr id="4" name="Slide Number Placeholder 3"/>
          <p:cNvSpPr>
            <a:spLocks noGrp="1"/>
          </p:cNvSpPr>
          <p:nvPr>
            <p:ph type="sldNum" sz="quarter" idx="10"/>
          </p:nvPr>
        </p:nvSpPr>
        <p:spPr/>
        <p:txBody>
          <a:bodyPr/>
          <a:lstStyle/>
          <a:p>
            <a:fld id="{30696F06-2382-4C16-BBB6-DB91FC2B1447}" type="slidenum">
              <a:rPr lang="en-US" smtClean="0"/>
              <a:t>18</a:t>
            </a:fld>
            <a:endParaRPr lang="en-US"/>
          </a:p>
        </p:txBody>
      </p:sp>
    </p:spTree>
    <p:extLst>
      <p:ext uri="{BB962C8B-B14F-4D97-AF65-F5344CB8AC3E}">
        <p14:creationId xmlns:p14="http://schemas.microsoft.com/office/powerpoint/2010/main" val="30476352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panose="020F0502020204030204" pitchFamily="34" charset="0"/>
                <a:ea typeface="Batang"/>
                <a:cs typeface="Arial" panose="020B0604020202020204" pitchFamily="34" charset="0"/>
              </a:rPr>
              <a:t>Number of Proposed New Courses:  12 (34 credit hours)</a:t>
            </a:r>
          </a:p>
          <a:p>
            <a:r>
              <a:rPr lang="en-US" dirty="0">
                <a:latin typeface="Calibri" panose="020F0502020204030204" pitchFamily="34" charset="0"/>
                <a:cs typeface="Arial" panose="020B0604020202020204" pitchFamily="34" charset="0"/>
              </a:rPr>
              <a:t>Number of existing courses: 4 (12 credit hours)	</a:t>
            </a:r>
          </a:p>
          <a:p>
            <a:endParaRPr lang="en-US" dirty="0">
              <a:latin typeface="Calibri" panose="020F0502020204030204" pitchFamily="34" charset="0"/>
              <a:cs typeface="Arial" panose="020B0604020202020204" pitchFamily="34" charset="0"/>
            </a:endParaRPr>
          </a:p>
          <a:p>
            <a:endParaRPr lang="en-US" strike="sngStrike" baseline="0" dirty="0"/>
          </a:p>
          <a:p>
            <a:r>
              <a:rPr lang="en-US" strike="sngStrike" baseline="0" dirty="0"/>
              <a:t>21 months - Sarah </a:t>
            </a:r>
            <a:r>
              <a:rPr lang="en-US" strike="sngStrike" baseline="0" dirty="0" err="1"/>
              <a:t>lawrance</a:t>
            </a:r>
            <a:r>
              <a:rPr lang="en-US" strike="sngStrike" baseline="0" dirty="0"/>
              <a:t> = 70 CH (</a:t>
            </a:r>
            <a:r>
              <a:rPr lang="en-US" sz="1200" b="0" i="0" strike="sngStrike" kern="1200" dirty="0">
                <a:solidFill>
                  <a:schemeClr val="tx1"/>
                </a:solidFill>
                <a:effectLst/>
                <a:latin typeface="+mn-lt"/>
                <a:ea typeface="+mn-ea"/>
                <a:cs typeface="+mn-cs"/>
              </a:rPr>
              <a:t>40 academic graduate course credits,18 credits of clinical training (1,000 hours),12 credits toward a research project</a:t>
            </a:r>
          </a:p>
          <a:p>
            <a:r>
              <a:rPr lang="en-US" sz="1200" b="0" i="0" strike="sngStrike" kern="1200" dirty="0">
                <a:solidFill>
                  <a:schemeClr val="tx1"/>
                </a:solidFill>
                <a:effectLst/>
                <a:latin typeface="+mn-lt"/>
                <a:ea typeface="+mn-ea"/>
                <a:cs typeface="+mn-cs"/>
              </a:rPr>
              <a:t>Required non-credit supplemental activities)</a:t>
            </a:r>
          </a:p>
          <a:p>
            <a:r>
              <a:rPr lang="en-US" sz="1200" b="0" i="0" strike="noStrike" kern="1200" dirty="0">
                <a:solidFill>
                  <a:schemeClr val="tx1"/>
                </a:solidFill>
                <a:effectLst/>
                <a:latin typeface="+mn-lt"/>
                <a:ea typeface="+mn-ea"/>
                <a:cs typeface="+mn-cs"/>
              </a:rPr>
              <a:t>Previous plan had 36 credit hours with ONLY 4 CH ON CLINICAL PRACTICE.</a:t>
            </a:r>
          </a:p>
          <a:p>
            <a:r>
              <a:rPr lang="en-US" sz="1200" b="0" i="0" kern="1200" dirty="0">
                <a:solidFill>
                  <a:schemeClr val="tx1"/>
                </a:solidFill>
                <a:effectLst/>
                <a:latin typeface="+mn-lt"/>
                <a:ea typeface="+mn-ea"/>
                <a:cs typeface="+mn-cs"/>
              </a:rPr>
              <a:t>Boston (48 total credits, including</a:t>
            </a:r>
            <a:r>
              <a:rPr lang="en-US" sz="1200" b="0" i="0" kern="1200" baseline="0" dirty="0">
                <a:solidFill>
                  <a:schemeClr val="tx1"/>
                </a:solidFill>
                <a:effectLst/>
                <a:latin typeface="+mn-lt"/>
                <a:ea typeface="+mn-ea"/>
                <a:cs typeface="+mn-cs"/>
              </a:rPr>
              <a:t> summer, 8 CH on field work)</a:t>
            </a:r>
          </a:p>
          <a:p>
            <a:r>
              <a:rPr lang="en-US" sz="1200" b="0" i="0" kern="1200" baseline="0" dirty="0">
                <a:solidFill>
                  <a:schemeClr val="tx1"/>
                </a:solidFill>
                <a:effectLst/>
                <a:latin typeface="+mn-lt"/>
                <a:ea typeface="+mn-ea"/>
                <a:cs typeface="+mn-cs"/>
              </a:rPr>
              <a:t>McGill (48 total credits)</a:t>
            </a:r>
          </a:p>
          <a:p>
            <a:r>
              <a:rPr lang="en-US" sz="1200" b="0" i="0" kern="1200" baseline="0" dirty="0">
                <a:solidFill>
                  <a:schemeClr val="tx1"/>
                </a:solidFill>
                <a:effectLst/>
                <a:latin typeface="+mn-lt"/>
                <a:ea typeface="+mn-ea"/>
                <a:cs typeface="+mn-cs"/>
              </a:rPr>
              <a:t>Cardiff (240 total CH, 50 </a:t>
            </a:r>
            <a:r>
              <a:rPr lang="en-US" sz="1200" b="0" i="0" kern="1200" baseline="0" dirty="0" err="1">
                <a:solidFill>
                  <a:schemeClr val="tx1"/>
                </a:solidFill>
                <a:effectLst/>
                <a:latin typeface="+mn-lt"/>
                <a:ea typeface="+mn-ea"/>
                <a:cs typeface="+mn-cs"/>
              </a:rPr>
              <a:t>Clincal</a:t>
            </a:r>
            <a:r>
              <a:rPr lang="en-US" sz="1200" b="0" i="0" kern="1200" baseline="0" dirty="0">
                <a:solidFill>
                  <a:schemeClr val="tx1"/>
                </a:solidFill>
                <a:effectLst/>
                <a:latin typeface="+mn-lt"/>
                <a:ea typeface="+mn-ea"/>
                <a:cs typeface="+mn-cs"/>
              </a:rPr>
              <a:t> practice, and 60 on dissertation, 130 taught courses)</a:t>
            </a:r>
          </a:p>
          <a:p>
            <a:endParaRPr lang="en-US" sz="1200" b="0" i="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50 Credit, 21-month master of science degree program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ELECTIVES: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Social and behavioral Science</a:t>
            </a:r>
            <a:r>
              <a:rPr lang="en-US" sz="1200" kern="1200" baseline="0" dirty="0">
                <a:solidFill>
                  <a:schemeClr val="tx1"/>
                </a:solidFill>
                <a:effectLst/>
                <a:latin typeface="+mn-lt"/>
                <a:ea typeface="+mn-ea"/>
                <a:cs typeface="+mn-cs"/>
              </a:rPr>
              <a:t> , </a:t>
            </a:r>
            <a:r>
              <a:rPr lang="en-US" sz="1200" kern="1200" dirty="0">
                <a:solidFill>
                  <a:schemeClr val="tx1"/>
                </a:solidFill>
                <a:effectLst/>
                <a:latin typeface="+mn-lt"/>
                <a:ea typeface="+mn-ea"/>
                <a:cs typeface="+mn-cs"/>
              </a:rPr>
              <a:t>Health sciences management and leadership</a:t>
            </a:r>
          </a:p>
          <a:p>
            <a:r>
              <a:rPr lang="en-US" sz="1200" kern="1200" dirty="0">
                <a:solidFill>
                  <a:schemeClr val="tx1"/>
                </a:solidFill>
                <a:effectLst/>
                <a:latin typeface="+mn-lt"/>
                <a:ea typeface="+mn-ea"/>
                <a:cs typeface="+mn-cs"/>
              </a:rPr>
              <a:t>Social and Behavioral Science</a:t>
            </a:r>
          </a:p>
          <a:p>
            <a:r>
              <a:rPr lang="en-US" sz="1200" kern="1200" dirty="0">
                <a:solidFill>
                  <a:schemeClr val="tx1"/>
                </a:solidFill>
                <a:effectLst/>
                <a:latin typeface="+mn-lt"/>
                <a:ea typeface="+mn-ea"/>
                <a:cs typeface="+mn-cs"/>
              </a:rPr>
              <a:t>Health Sciences Management and </a:t>
            </a:r>
            <a:r>
              <a:rPr lang="en-US" sz="1200" kern="1200" dirty="0" err="1">
                <a:solidFill>
                  <a:schemeClr val="tx1"/>
                </a:solidFill>
                <a:effectLst/>
                <a:latin typeface="+mn-lt"/>
                <a:ea typeface="+mn-ea"/>
                <a:cs typeface="+mn-cs"/>
              </a:rPr>
              <a:t>Leadership,Current</a:t>
            </a:r>
            <a:r>
              <a:rPr lang="en-US" sz="1200" kern="1200" dirty="0">
                <a:solidFill>
                  <a:schemeClr val="tx1"/>
                </a:solidFill>
                <a:effectLst/>
                <a:latin typeface="+mn-lt"/>
                <a:ea typeface="+mn-ea"/>
                <a:cs typeface="+mn-cs"/>
              </a:rPr>
              <a:t> Issues in Clinical Laboratory Sciences,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Health Informatics,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Advanced Special Topics in Genetic Counselling.</a:t>
            </a:r>
          </a:p>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0696F06-2382-4C16-BBB6-DB91FC2B1447}" type="slidenum">
              <a:rPr lang="en-US" smtClean="0"/>
              <a:t>38</a:t>
            </a:fld>
            <a:endParaRPr lang="en-US"/>
          </a:p>
        </p:txBody>
      </p:sp>
    </p:spTree>
    <p:extLst>
      <p:ext uri="{BB962C8B-B14F-4D97-AF65-F5344CB8AC3E}">
        <p14:creationId xmlns:p14="http://schemas.microsoft.com/office/powerpoint/2010/main" val="25305548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Public health master degree is</a:t>
            </a:r>
            <a:r>
              <a:rPr lang="en-US" baseline="0" dirty="0"/>
              <a:t> 42 </a:t>
            </a:r>
            <a:endParaRPr lang="en-US" dirty="0"/>
          </a:p>
          <a:p>
            <a:r>
              <a:rPr lang="en-US" dirty="0"/>
              <a:t>12 new course:</a:t>
            </a:r>
            <a:r>
              <a:rPr lang="en-US" baseline="0" dirty="0"/>
              <a:t> </a:t>
            </a:r>
          </a:p>
          <a:p>
            <a:r>
              <a:rPr lang="en-US" sz="1200" dirty="0"/>
              <a:t>CLINICAL PRACTICE: Clinical and Metabolic Genetics Division , national</a:t>
            </a:r>
            <a:r>
              <a:rPr lang="en-US" sz="1200" baseline="0" dirty="0"/>
              <a:t> center of cancer care and research, and the (</a:t>
            </a:r>
            <a:r>
              <a:rPr lang="en-US" sz="1200" baseline="0" dirty="0" err="1"/>
              <a:t>Feto</a:t>
            </a:r>
            <a:r>
              <a:rPr lang="en-US" sz="1200" baseline="0" dirty="0"/>
              <a:t>- maternal unit) FMU, </a:t>
            </a:r>
            <a:endParaRPr lang="en-US" baseline="0" dirty="0"/>
          </a:p>
          <a:p>
            <a:r>
              <a:rPr lang="en-US" sz="1200" kern="1200" dirty="0">
                <a:solidFill>
                  <a:schemeClr val="tx1"/>
                </a:solidFill>
                <a:effectLst/>
                <a:latin typeface="+mn-lt"/>
                <a:ea typeface="+mn-ea"/>
                <a:cs typeface="+mn-cs"/>
              </a:rPr>
              <a:t>ELECTIVES: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Social and behavioral Science</a:t>
            </a:r>
            <a:r>
              <a:rPr lang="en-US" sz="1200" kern="1200" baseline="0" dirty="0">
                <a:solidFill>
                  <a:schemeClr val="tx1"/>
                </a:solidFill>
                <a:effectLst/>
                <a:latin typeface="+mn-lt"/>
                <a:ea typeface="+mn-ea"/>
                <a:cs typeface="+mn-cs"/>
              </a:rPr>
              <a:t> , </a:t>
            </a:r>
            <a:r>
              <a:rPr lang="en-US" sz="1200" kern="1200" dirty="0">
                <a:solidFill>
                  <a:schemeClr val="tx1"/>
                </a:solidFill>
                <a:effectLst/>
                <a:latin typeface="+mn-lt"/>
                <a:ea typeface="+mn-ea"/>
                <a:cs typeface="+mn-cs"/>
              </a:rPr>
              <a:t>Health sciences management and leadership</a:t>
            </a:r>
          </a:p>
          <a:p>
            <a:endParaRPr lang="en-US" baseline="0" dirty="0"/>
          </a:p>
          <a:p>
            <a:r>
              <a:rPr lang="en-US" baseline="0" dirty="0"/>
              <a:t>4: existing </a:t>
            </a:r>
          </a:p>
          <a:p>
            <a:r>
              <a:rPr lang="en-US" sz="1200" kern="1200" dirty="0">
                <a:solidFill>
                  <a:schemeClr val="tx1"/>
                </a:solidFill>
                <a:effectLst/>
                <a:latin typeface="+mn-lt"/>
                <a:ea typeface="+mn-ea"/>
                <a:cs typeface="+mn-cs"/>
              </a:rPr>
              <a:t>The student in the Master Program in Genetic Counselling will take 21 credit-hours of required courses in their first year, 3 in the intervening summer, and 22 CH in the second year (including 3 CH on the</a:t>
            </a:r>
            <a:r>
              <a:rPr lang="en-US" sz="1200" kern="1200" baseline="0" dirty="0">
                <a:solidFill>
                  <a:schemeClr val="tx1"/>
                </a:solidFill>
                <a:effectLst/>
                <a:latin typeface="+mn-lt"/>
                <a:ea typeface="+mn-ea"/>
                <a:cs typeface="+mn-cs"/>
              </a:rPr>
              <a:t> research project)</a:t>
            </a:r>
            <a:r>
              <a:rPr lang="en-US" sz="1200" kern="1200" dirty="0">
                <a:solidFill>
                  <a:schemeClr val="tx1"/>
                </a:solidFill>
                <a:effectLst/>
                <a:latin typeface="+mn-lt"/>
                <a:ea typeface="+mn-ea"/>
                <a:cs typeface="+mn-cs"/>
              </a:rPr>
              <a:t>, completing a total of 46 CH before graduation.</a:t>
            </a:r>
            <a:endParaRPr lang="en-US" dirty="0"/>
          </a:p>
        </p:txBody>
      </p:sp>
      <p:sp>
        <p:nvSpPr>
          <p:cNvPr id="4" name="Slide Number Placeholder 3"/>
          <p:cNvSpPr>
            <a:spLocks noGrp="1"/>
          </p:cNvSpPr>
          <p:nvPr>
            <p:ph type="sldNum" sz="quarter" idx="10"/>
          </p:nvPr>
        </p:nvSpPr>
        <p:spPr/>
        <p:txBody>
          <a:bodyPr/>
          <a:lstStyle/>
          <a:p>
            <a:fld id="{D11F2CFA-1675-410C-A8C6-49D1E13ADD4C}" type="slidenum">
              <a:rPr lang="en-US" smtClean="0"/>
              <a:t>39</a:t>
            </a:fld>
            <a:endParaRPr lang="en-US"/>
          </a:p>
        </p:txBody>
      </p:sp>
    </p:spTree>
    <p:extLst>
      <p:ext uri="{BB962C8B-B14F-4D97-AF65-F5344CB8AC3E}">
        <p14:creationId xmlns:p14="http://schemas.microsoft.com/office/powerpoint/2010/main" val="37246263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15 guest lecturers </a:t>
            </a:r>
          </a:p>
        </p:txBody>
      </p:sp>
      <p:sp>
        <p:nvSpPr>
          <p:cNvPr id="4" name="Slide Number Placeholder 3"/>
          <p:cNvSpPr>
            <a:spLocks noGrp="1"/>
          </p:cNvSpPr>
          <p:nvPr>
            <p:ph type="sldNum" sz="quarter" idx="10"/>
          </p:nvPr>
        </p:nvSpPr>
        <p:spPr/>
        <p:txBody>
          <a:bodyPr/>
          <a:lstStyle/>
          <a:p>
            <a:fld id="{30696F06-2382-4C16-BBB6-DB91FC2B1447}" type="slidenum">
              <a:rPr lang="en-US" smtClean="0"/>
              <a:t>41</a:t>
            </a:fld>
            <a:endParaRPr lang="en-US"/>
          </a:p>
        </p:txBody>
      </p:sp>
    </p:spTree>
    <p:extLst>
      <p:ext uri="{BB962C8B-B14F-4D97-AF65-F5344CB8AC3E}">
        <p14:creationId xmlns:p14="http://schemas.microsoft.com/office/powerpoint/2010/main" val="21951650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FED161-5F4B-411C-A294-8E880CC976B9}" type="slidenum">
              <a:rPr lang="en-US" smtClean="0"/>
              <a:t>43</a:t>
            </a:fld>
            <a:endParaRPr lang="en-US"/>
          </a:p>
        </p:txBody>
      </p:sp>
    </p:spTree>
    <p:extLst>
      <p:ext uri="{BB962C8B-B14F-4D97-AF65-F5344CB8AC3E}">
        <p14:creationId xmlns:p14="http://schemas.microsoft.com/office/powerpoint/2010/main" val="16742020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AEFB90-6604-514B-B4B8-3F6845DA0793}" type="slidenum">
              <a:rPr lang="en-US" smtClean="0"/>
              <a:t>45</a:t>
            </a:fld>
            <a:endParaRPr lang="en-US"/>
          </a:p>
        </p:txBody>
      </p:sp>
    </p:spTree>
    <p:extLst>
      <p:ext uri="{BB962C8B-B14F-4D97-AF65-F5344CB8AC3E}">
        <p14:creationId xmlns:p14="http://schemas.microsoft.com/office/powerpoint/2010/main" val="40215272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AEFB90-6604-514B-B4B8-3F6845DA0793}" type="slidenum">
              <a:rPr lang="en-US" smtClean="0"/>
              <a:t>46</a:t>
            </a:fld>
            <a:endParaRPr lang="en-US"/>
          </a:p>
        </p:txBody>
      </p:sp>
    </p:spTree>
    <p:extLst>
      <p:ext uri="{BB962C8B-B14F-4D97-AF65-F5344CB8AC3E}">
        <p14:creationId xmlns:p14="http://schemas.microsoft.com/office/powerpoint/2010/main" val="21940765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696F06-2382-4C16-BBB6-DB91FC2B1447}" type="slidenum">
              <a:rPr lang="en-US" smtClean="0"/>
              <a:t>47</a:t>
            </a:fld>
            <a:endParaRPr lang="en-US"/>
          </a:p>
        </p:txBody>
      </p:sp>
    </p:spTree>
    <p:extLst>
      <p:ext uri="{BB962C8B-B14F-4D97-AF65-F5344CB8AC3E}">
        <p14:creationId xmlns:p14="http://schemas.microsoft.com/office/powerpoint/2010/main" val="12264672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696F06-2382-4C16-BBB6-DB91FC2B1447}" type="slidenum">
              <a:rPr lang="en-US" smtClean="0"/>
              <a:t>48</a:t>
            </a:fld>
            <a:endParaRPr lang="en-US"/>
          </a:p>
        </p:txBody>
      </p:sp>
    </p:spTree>
    <p:extLst>
      <p:ext uri="{BB962C8B-B14F-4D97-AF65-F5344CB8AC3E}">
        <p14:creationId xmlns:p14="http://schemas.microsoft.com/office/powerpoint/2010/main" val="494682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696F06-2382-4C16-BBB6-DB91FC2B1447}" type="slidenum">
              <a:rPr lang="en-US" smtClean="0"/>
              <a:t>49</a:t>
            </a:fld>
            <a:endParaRPr lang="en-US"/>
          </a:p>
        </p:txBody>
      </p:sp>
    </p:spTree>
    <p:extLst>
      <p:ext uri="{BB962C8B-B14F-4D97-AF65-F5344CB8AC3E}">
        <p14:creationId xmlns:p14="http://schemas.microsoft.com/office/powerpoint/2010/main" val="37873118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B5764B-2D8F-4A8C-B60A-1DCC999A637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760318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from a university or college accredited by an international accrediting association or by the Ministry of Higher Education or comparable in that country.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taken within 2 years of the start of the intended semester of admission </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30696F06-2382-4C16-BBB6-DB91FC2B1447}" type="slidenum">
              <a:rPr lang="en-US" smtClean="0"/>
              <a:t>19</a:t>
            </a:fld>
            <a:endParaRPr lang="en-US"/>
          </a:p>
        </p:txBody>
      </p:sp>
    </p:spTree>
    <p:extLst>
      <p:ext uri="{BB962C8B-B14F-4D97-AF65-F5344CB8AC3E}">
        <p14:creationId xmlns:p14="http://schemas.microsoft.com/office/powerpoint/2010/main" val="37944790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AEFB90-6604-514B-B4B8-3F6845DA0793}" type="slidenum">
              <a:rPr lang="en-US" smtClean="0"/>
              <a:t>51</a:t>
            </a:fld>
            <a:endParaRPr lang="en-US"/>
          </a:p>
        </p:txBody>
      </p:sp>
    </p:spTree>
    <p:extLst>
      <p:ext uri="{BB962C8B-B14F-4D97-AF65-F5344CB8AC3E}">
        <p14:creationId xmlns:p14="http://schemas.microsoft.com/office/powerpoint/2010/main" val="10365951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D11F2CFA-1675-410C-A8C6-49D1E13ADD4C}" type="slidenum">
              <a:rPr lang="en-US" smtClean="0"/>
              <a:t>52</a:t>
            </a:fld>
            <a:endParaRPr lang="en-US"/>
          </a:p>
        </p:txBody>
      </p:sp>
    </p:spTree>
    <p:extLst>
      <p:ext uri="{BB962C8B-B14F-4D97-AF65-F5344CB8AC3E}">
        <p14:creationId xmlns:p14="http://schemas.microsoft.com/office/powerpoint/2010/main" val="19711369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AEFB90-6604-514B-B4B8-3F6845DA0793}" type="slidenum">
              <a:rPr lang="en-US" smtClean="0"/>
              <a:t>53</a:t>
            </a:fld>
            <a:endParaRPr lang="en-US"/>
          </a:p>
        </p:txBody>
      </p:sp>
    </p:spTree>
    <p:extLst>
      <p:ext uri="{BB962C8B-B14F-4D97-AF65-F5344CB8AC3E}">
        <p14:creationId xmlns:p14="http://schemas.microsoft.com/office/powerpoint/2010/main" val="9024393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AEFB90-6604-514B-B4B8-3F6845DA0793}" type="slidenum">
              <a:rPr lang="en-US" smtClean="0"/>
              <a:t>54</a:t>
            </a:fld>
            <a:endParaRPr lang="en-US"/>
          </a:p>
        </p:txBody>
      </p:sp>
    </p:spTree>
    <p:extLst>
      <p:ext uri="{BB962C8B-B14F-4D97-AF65-F5344CB8AC3E}">
        <p14:creationId xmlns:p14="http://schemas.microsoft.com/office/powerpoint/2010/main" val="1779247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Start date: September 2018 </a:t>
            </a:r>
          </a:p>
          <a:p>
            <a:endParaRPr lang="en-US" dirty="0"/>
          </a:p>
        </p:txBody>
      </p:sp>
      <p:sp>
        <p:nvSpPr>
          <p:cNvPr id="4" name="Slide Number Placeholder 3"/>
          <p:cNvSpPr>
            <a:spLocks noGrp="1"/>
          </p:cNvSpPr>
          <p:nvPr>
            <p:ph type="sldNum" sz="quarter" idx="10"/>
          </p:nvPr>
        </p:nvSpPr>
        <p:spPr/>
        <p:txBody>
          <a:bodyPr/>
          <a:lstStyle/>
          <a:p>
            <a:fld id="{30696F06-2382-4C16-BBB6-DB91FC2B1447}" type="slidenum">
              <a:rPr lang="en-US" smtClean="0"/>
              <a:t>57</a:t>
            </a:fld>
            <a:endParaRPr lang="en-US"/>
          </a:p>
        </p:txBody>
      </p:sp>
    </p:spTree>
    <p:extLst>
      <p:ext uri="{BB962C8B-B14F-4D97-AF65-F5344CB8AC3E}">
        <p14:creationId xmlns:p14="http://schemas.microsoft.com/office/powerpoint/2010/main" val="7508148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30696F06-2382-4C16-BBB6-DB91FC2B1447}" type="slidenum">
              <a:rPr lang="en-US" smtClean="0"/>
              <a:t>58</a:t>
            </a:fld>
            <a:endParaRPr lang="en-US"/>
          </a:p>
        </p:txBody>
      </p:sp>
    </p:spTree>
    <p:extLst>
      <p:ext uri="{BB962C8B-B14F-4D97-AF65-F5344CB8AC3E}">
        <p14:creationId xmlns:p14="http://schemas.microsoft.com/office/powerpoint/2010/main" val="31614689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panose="020F0502020204030204" pitchFamily="34" charset="0"/>
                <a:ea typeface="Batang"/>
                <a:cs typeface="Arial" panose="020B0604020202020204" pitchFamily="34" charset="0"/>
              </a:rPr>
              <a:t>Number of Proposed New Courses:  12 (34 credit hours)</a:t>
            </a:r>
          </a:p>
          <a:p>
            <a:r>
              <a:rPr lang="en-US" dirty="0">
                <a:latin typeface="Calibri" panose="020F0502020204030204" pitchFamily="34" charset="0"/>
                <a:cs typeface="Arial" panose="020B0604020202020204" pitchFamily="34" charset="0"/>
              </a:rPr>
              <a:t>Number of existing courses: 4 (12 credit hours)	</a:t>
            </a:r>
          </a:p>
          <a:p>
            <a:endParaRPr lang="en-US" dirty="0">
              <a:latin typeface="Calibri" panose="020F0502020204030204" pitchFamily="34" charset="0"/>
              <a:cs typeface="Arial" panose="020B0604020202020204" pitchFamily="34" charset="0"/>
            </a:endParaRPr>
          </a:p>
          <a:p>
            <a:endParaRPr lang="en-US" strike="sngStrike" baseline="0" dirty="0"/>
          </a:p>
          <a:p>
            <a:r>
              <a:rPr lang="en-US" strike="sngStrike" baseline="0" dirty="0"/>
              <a:t>21 months - Sarah </a:t>
            </a:r>
            <a:r>
              <a:rPr lang="en-US" strike="sngStrike" baseline="0" dirty="0" err="1"/>
              <a:t>lawrance</a:t>
            </a:r>
            <a:r>
              <a:rPr lang="en-US" strike="sngStrike" baseline="0" dirty="0"/>
              <a:t> = 70 CH (</a:t>
            </a:r>
            <a:r>
              <a:rPr lang="en-US" sz="1200" b="0" i="0" strike="sngStrike" kern="1200" dirty="0">
                <a:solidFill>
                  <a:schemeClr val="tx1"/>
                </a:solidFill>
                <a:effectLst/>
                <a:latin typeface="+mn-lt"/>
                <a:ea typeface="+mn-ea"/>
                <a:cs typeface="+mn-cs"/>
              </a:rPr>
              <a:t>40 academic graduate course credits,18 credits of clinical training (1,000 hours),12 credits toward a research project</a:t>
            </a:r>
          </a:p>
          <a:p>
            <a:r>
              <a:rPr lang="en-US" sz="1200" b="0" i="0" strike="sngStrike" kern="1200" dirty="0">
                <a:solidFill>
                  <a:schemeClr val="tx1"/>
                </a:solidFill>
                <a:effectLst/>
                <a:latin typeface="+mn-lt"/>
                <a:ea typeface="+mn-ea"/>
                <a:cs typeface="+mn-cs"/>
              </a:rPr>
              <a:t>Required non-credit supplemental activities)</a:t>
            </a:r>
          </a:p>
          <a:p>
            <a:r>
              <a:rPr lang="en-US" sz="1200" b="0" i="0" strike="noStrike" kern="1200" dirty="0">
                <a:solidFill>
                  <a:schemeClr val="tx1"/>
                </a:solidFill>
                <a:effectLst/>
                <a:latin typeface="+mn-lt"/>
                <a:ea typeface="+mn-ea"/>
                <a:cs typeface="+mn-cs"/>
              </a:rPr>
              <a:t>Previous plan had 36 credit hours with ONLY 4 CH ON CLINICAL PRACTICE.</a:t>
            </a:r>
          </a:p>
          <a:p>
            <a:r>
              <a:rPr lang="en-US" sz="1200" b="0" i="0" kern="1200" dirty="0">
                <a:solidFill>
                  <a:schemeClr val="tx1"/>
                </a:solidFill>
                <a:effectLst/>
                <a:latin typeface="+mn-lt"/>
                <a:ea typeface="+mn-ea"/>
                <a:cs typeface="+mn-cs"/>
              </a:rPr>
              <a:t>Boston (48 total credits, including</a:t>
            </a:r>
            <a:r>
              <a:rPr lang="en-US" sz="1200" b="0" i="0" kern="1200" baseline="0" dirty="0">
                <a:solidFill>
                  <a:schemeClr val="tx1"/>
                </a:solidFill>
                <a:effectLst/>
                <a:latin typeface="+mn-lt"/>
                <a:ea typeface="+mn-ea"/>
                <a:cs typeface="+mn-cs"/>
              </a:rPr>
              <a:t> summer, 8 CH on field work)</a:t>
            </a:r>
          </a:p>
          <a:p>
            <a:r>
              <a:rPr lang="en-US" sz="1200" b="0" i="0" kern="1200" baseline="0" dirty="0">
                <a:solidFill>
                  <a:schemeClr val="tx1"/>
                </a:solidFill>
                <a:effectLst/>
                <a:latin typeface="+mn-lt"/>
                <a:ea typeface="+mn-ea"/>
                <a:cs typeface="+mn-cs"/>
              </a:rPr>
              <a:t>McGill (48 total credits)</a:t>
            </a:r>
          </a:p>
          <a:p>
            <a:r>
              <a:rPr lang="en-US" sz="1200" b="0" i="0" kern="1200" baseline="0" dirty="0">
                <a:solidFill>
                  <a:schemeClr val="tx1"/>
                </a:solidFill>
                <a:effectLst/>
                <a:latin typeface="+mn-lt"/>
                <a:ea typeface="+mn-ea"/>
                <a:cs typeface="+mn-cs"/>
              </a:rPr>
              <a:t>Cardiff (240 total CH, 50 </a:t>
            </a:r>
            <a:r>
              <a:rPr lang="en-US" sz="1200" b="0" i="0" kern="1200" baseline="0" dirty="0" err="1">
                <a:solidFill>
                  <a:schemeClr val="tx1"/>
                </a:solidFill>
                <a:effectLst/>
                <a:latin typeface="+mn-lt"/>
                <a:ea typeface="+mn-ea"/>
                <a:cs typeface="+mn-cs"/>
              </a:rPr>
              <a:t>Clincal</a:t>
            </a:r>
            <a:r>
              <a:rPr lang="en-US" sz="1200" b="0" i="0" kern="1200" baseline="0" dirty="0">
                <a:solidFill>
                  <a:schemeClr val="tx1"/>
                </a:solidFill>
                <a:effectLst/>
                <a:latin typeface="+mn-lt"/>
                <a:ea typeface="+mn-ea"/>
                <a:cs typeface="+mn-cs"/>
              </a:rPr>
              <a:t> practice, and 60 on dissertation, 130 taught courses)</a:t>
            </a:r>
          </a:p>
          <a:p>
            <a:endParaRPr lang="en-US" sz="1200" b="0" i="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50 Credit, 21-month master of science degree program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ELECTIVES: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Social and behavioral Science</a:t>
            </a:r>
            <a:r>
              <a:rPr lang="en-US" sz="1200" kern="1200" baseline="0" dirty="0">
                <a:solidFill>
                  <a:schemeClr val="tx1"/>
                </a:solidFill>
                <a:effectLst/>
                <a:latin typeface="+mn-lt"/>
                <a:ea typeface="+mn-ea"/>
                <a:cs typeface="+mn-cs"/>
              </a:rPr>
              <a:t> , </a:t>
            </a:r>
            <a:r>
              <a:rPr lang="en-US" sz="1200" kern="1200" dirty="0">
                <a:solidFill>
                  <a:schemeClr val="tx1"/>
                </a:solidFill>
                <a:effectLst/>
                <a:latin typeface="+mn-lt"/>
                <a:ea typeface="+mn-ea"/>
                <a:cs typeface="+mn-cs"/>
              </a:rPr>
              <a:t>Health sciences management and leadership</a:t>
            </a:r>
          </a:p>
          <a:p>
            <a:r>
              <a:rPr lang="en-US" sz="1200" kern="1200" dirty="0">
                <a:solidFill>
                  <a:schemeClr val="tx1"/>
                </a:solidFill>
                <a:effectLst/>
                <a:latin typeface="+mn-lt"/>
                <a:ea typeface="+mn-ea"/>
                <a:cs typeface="+mn-cs"/>
              </a:rPr>
              <a:t>Social and Behavioral Science</a:t>
            </a:r>
          </a:p>
          <a:p>
            <a:r>
              <a:rPr lang="en-US" sz="1200" kern="1200" dirty="0">
                <a:solidFill>
                  <a:schemeClr val="tx1"/>
                </a:solidFill>
                <a:effectLst/>
                <a:latin typeface="+mn-lt"/>
                <a:ea typeface="+mn-ea"/>
                <a:cs typeface="+mn-cs"/>
              </a:rPr>
              <a:t>Health Sciences Management and </a:t>
            </a:r>
            <a:r>
              <a:rPr lang="en-US" sz="1200" kern="1200" dirty="0" err="1">
                <a:solidFill>
                  <a:schemeClr val="tx1"/>
                </a:solidFill>
                <a:effectLst/>
                <a:latin typeface="+mn-lt"/>
                <a:ea typeface="+mn-ea"/>
                <a:cs typeface="+mn-cs"/>
              </a:rPr>
              <a:t>Leadership,Current</a:t>
            </a:r>
            <a:r>
              <a:rPr lang="en-US" sz="1200" kern="1200" dirty="0">
                <a:solidFill>
                  <a:schemeClr val="tx1"/>
                </a:solidFill>
                <a:effectLst/>
                <a:latin typeface="+mn-lt"/>
                <a:ea typeface="+mn-ea"/>
                <a:cs typeface="+mn-cs"/>
              </a:rPr>
              <a:t> Issues in Clinical Laboratory Sciences,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Health Informatics,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Advanced Special Topics in Genetic Counselling.</a:t>
            </a:r>
          </a:p>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0696F06-2382-4C16-BBB6-DB91FC2B1447}" type="slidenum">
              <a:rPr lang="en-US" smtClean="0"/>
              <a:t>60</a:t>
            </a:fld>
            <a:endParaRPr lang="en-US"/>
          </a:p>
        </p:txBody>
      </p:sp>
    </p:spTree>
    <p:extLst>
      <p:ext uri="{BB962C8B-B14F-4D97-AF65-F5344CB8AC3E}">
        <p14:creationId xmlns:p14="http://schemas.microsoft.com/office/powerpoint/2010/main" val="3717318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Public health master degree is</a:t>
            </a:r>
            <a:r>
              <a:rPr lang="en-US" baseline="0" dirty="0"/>
              <a:t> 42 </a:t>
            </a:r>
            <a:endParaRPr lang="en-US" dirty="0"/>
          </a:p>
          <a:p>
            <a:r>
              <a:rPr lang="en-US" dirty="0"/>
              <a:t>12 new course:</a:t>
            </a:r>
            <a:r>
              <a:rPr lang="en-US" baseline="0" dirty="0"/>
              <a:t> </a:t>
            </a:r>
          </a:p>
          <a:p>
            <a:r>
              <a:rPr lang="en-US" sz="1200" dirty="0"/>
              <a:t>CLINICAL PRACTICE: Clinical and Metabolic Genetics Division , national</a:t>
            </a:r>
            <a:r>
              <a:rPr lang="en-US" sz="1200" baseline="0" dirty="0"/>
              <a:t> center of cancer care and research, and the (</a:t>
            </a:r>
            <a:r>
              <a:rPr lang="en-US" sz="1200" baseline="0" dirty="0" err="1"/>
              <a:t>Feto</a:t>
            </a:r>
            <a:r>
              <a:rPr lang="en-US" sz="1200" baseline="0" dirty="0"/>
              <a:t>- maternal unit) FMU, </a:t>
            </a:r>
            <a:endParaRPr lang="en-US" baseline="0" dirty="0"/>
          </a:p>
          <a:p>
            <a:r>
              <a:rPr lang="en-US" sz="1200" kern="1200" dirty="0">
                <a:solidFill>
                  <a:schemeClr val="tx1"/>
                </a:solidFill>
                <a:effectLst/>
                <a:latin typeface="+mn-lt"/>
                <a:ea typeface="+mn-ea"/>
                <a:cs typeface="+mn-cs"/>
              </a:rPr>
              <a:t>ELECTIVES: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Social and behavioral Science</a:t>
            </a:r>
            <a:r>
              <a:rPr lang="en-US" sz="1200" kern="1200" baseline="0" dirty="0">
                <a:solidFill>
                  <a:schemeClr val="tx1"/>
                </a:solidFill>
                <a:effectLst/>
                <a:latin typeface="+mn-lt"/>
                <a:ea typeface="+mn-ea"/>
                <a:cs typeface="+mn-cs"/>
              </a:rPr>
              <a:t> , </a:t>
            </a:r>
            <a:r>
              <a:rPr lang="en-US" sz="1200" kern="1200" dirty="0">
                <a:solidFill>
                  <a:schemeClr val="tx1"/>
                </a:solidFill>
                <a:effectLst/>
                <a:latin typeface="+mn-lt"/>
                <a:ea typeface="+mn-ea"/>
                <a:cs typeface="+mn-cs"/>
              </a:rPr>
              <a:t>Health sciences management and leadership</a:t>
            </a:r>
          </a:p>
          <a:p>
            <a:endParaRPr lang="en-US" baseline="0" dirty="0"/>
          </a:p>
          <a:p>
            <a:r>
              <a:rPr lang="en-US" baseline="0" dirty="0"/>
              <a:t>4: existing </a:t>
            </a:r>
          </a:p>
          <a:p>
            <a:r>
              <a:rPr lang="en-US" sz="1200" kern="1200" dirty="0">
                <a:solidFill>
                  <a:schemeClr val="tx1"/>
                </a:solidFill>
                <a:effectLst/>
                <a:latin typeface="+mn-lt"/>
                <a:ea typeface="+mn-ea"/>
                <a:cs typeface="+mn-cs"/>
              </a:rPr>
              <a:t>The student in the Master Program in Genetic Counselling will take 21 credit-hours of required courses in their first year, 3 in the intervening summer, and 22 CH in the second year (including 3 CH on the</a:t>
            </a:r>
            <a:r>
              <a:rPr lang="en-US" sz="1200" kern="1200" baseline="0" dirty="0">
                <a:solidFill>
                  <a:schemeClr val="tx1"/>
                </a:solidFill>
                <a:effectLst/>
                <a:latin typeface="+mn-lt"/>
                <a:ea typeface="+mn-ea"/>
                <a:cs typeface="+mn-cs"/>
              </a:rPr>
              <a:t> research project)</a:t>
            </a:r>
            <a:r>
              <a:rPr lang="en-US" sz="1200" kern="1200" dirty="0">
                <a:solidFill>
                  <a:schemeClr val="tx1"/>
                </a:solidFill>
                <a:effectLst/>
                <a:latin typeface="+mn-lt"/>
                <a:ea typeface="+mn-ea"/>
                <a:cs typeface="+mn-cs"/>
              </a:rPr>
              <a:t>, completing a total of 46 CH before graduation.</a:t>
            </a:r>
            <a:endParaRPr lang="en-US" dirty="0"/>
          </a:p>
        </p:txBody>
      </p:sp>
      <p:sp>
        <p:nvSpPr>
          <p:cNvPr id="4" name="Slide Number Placeholder 3"/>
          <p:cNvSpPr>
            <a:spLocks noGrp="1"/>
          </p:cNvSpPr>
          <p:nvPr>
            <p:ph type="sldNum" sz="quarter" idx="10"/>
          </p:nvPr>
        </p:nvSpPr>
        <p:spPr/>
        <p:txBody>
          <a:bodyPr/>
          <a:lstStyle/>
          <a:p>
            <a:fld id="{D11F2CFA-1675-410C-A8C6-49D1E13ADD4C}" type="slidenum">
              <a:rPr lang="en-US" smtClean="0"/>
              <a:t>61</a:t>
            </a:fld>
            <a:endParaRPr lang="en-US"/>
          </a:p>
        </p:txBody>
      </p:sp>
    </p:spTree>
    <p:extLst>
      <p:ext uri="{BB962C8B-B14F-4D97-AF65-F5344CB8AC3E}">
        <p14:creationId xmlns:p14="http://schemas.microsoft.com/office/powerpoint/2010/main" val="17483186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Qatar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year: 11 applicants </a:t>
            </a:r>
          </a:p>
          <a:p>
            <a:endParaRPr lang="en-US" dirty="0"/>
          </a:p>
        </p:txBody>
      </p:sp>
      <p:sp>
        <p:nvSpPr>
          <p:cNvPr id="4" name="Slide Number Placeholder 3"/>
          <p:cNvSpPr>
            <a:spLocks noGrp="1"/>
          </p:cNvSpPr>
          <p:nvPr>
            <p:ph type="sldNum" sz="quarter" idx="10"/>
          </p:nvPr>
        </p:nvSpPr>
        <p:spPr/>
        <p:txBody>
          <a:bodyPr/>
          <a:lstStyle/>
          <a:p>
            <a:fld id="{30696F06-2382-4C16-BBB6-DB91FC2B1447}" type="slidenum">
              <a:rPr lang="en-US" smtClean="0"/>
              <a:t>20</a:t>
            </a:fld>
            <a:endParaRPr lang="en-US"/>
          </a:p>
        </p:txBody>
      </p:sp>
    </p:spTree>
    <p:extLst>
      <p:ext uri="{BB962C8B-B14F-4D97-AF65-F5344CB8AC3E}">
        <p14:creationId xmlns:p14="http://schemas.microsoft.com/office/powerpoint/2010/main" val="10255036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a university or college accredited by an international accrediting association or by the Ministry of Higher Education or comparable in that country. The minimum GPA requirement might be waived if applicant passed the Medical Laboratory Scientist (MLS) exam offered by the Board of Certification (BOC) of the American Society for Clinical Pathology.</a:t>
            </a:r>
          </a:p>
          <a:p>
            <a:r>
              <a:rPr lang="en-US" dirty="0"/>
              <a:t>Achieved a minimum score of 520 on the paper-based TOEFL or </a:t>
            </a:r>
            <a:r>
              <a:rPr lang="en-US" b="1" dirty="0">
                <a:hlinkClick r:id="rId3"/>
              </a:rPr>
              <a:t>equivalent test</a:t>
            </a:r>
            <a:r>
              <a:rPr lang="en-US" dirty="0"/>
              <a:t> taken within 2 years of the start of the intended semester of admission OR earned a previous degree from an accredited institution of higher education in a program where English was the language of instruction.</a:t>
            </a:r>
          </a:p>
          <a:p>
            <a:r>
              <a:rPr lang="en-US" dirty="0"/>
              <a:t>A satisfactory performance in the personal interview with the Admission committee.</a:t>
            </a:r>
          </a:p>
          <a:p>
            <a:r>
              <a:rPr lang="en-US" dirty="0"/>
              <a:t>Students with BS degrees in other than Biomedical Sciences are required to successfully complete the bridge courses prior to entering the Master of Science in Biomedical Science program.</a:t>
            </a:r>
          </a:p>
          <a:p>
            <a:endParaRPr lang="en-US" sz="1400" b="1" i="0" dirty="0">
              <a:solidFill>
                <a:srgbClr val="C00000"/>
              </a:solidFill>
              <a:effectLst/>
            </a:endParaRPr>
          </a:p>
          <a:p>
            <a:endParaRPr lang="en-US" dirty="0"/>
          </a:p>
        </p:txBody>
      </p:sp>
      <p:sp>
        <p:nvSpPr>
          <p:cNvPr id="4" name="Slide Number Placeholder 3"/>
          <p:cNvSpPr>
            <a:spLocks noGrp="1"/>
          </p:cNvSpPr>
          <p:nvPr>
            <p:ph type="sldNum" sz="quarter" idx="10"/>
          </p:nvPr>
        </p:nvSpPr>
        <p:spPr/>
        <p:txBody>
          <a:bodyPr/>
          <a:lstStyle/>
          <a:p>
            <a:fld id="{F614B140-70EE-4B7E-BDA2-77BDD36759A6}" type="slidenum">
              <a:rPr lang="en-US" smtClean="0"/>
              <a:t>21</a:t>
            </a:fld>
            <a:endParaRPr lang="en-US"/>
          </a:p>
        </p:txBody>
      </p:sp>
    </p:spTree>
    <p:extLst>
      <p:ext uri="{BB962C8B-B14F-4D97-AF65-F5344CB8AC3E}">
        <p14:creationId xmlns:p14="http://schemas.microsoft.com/office/powerpoint/2010/main" val="34836691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a university or college accredited by an international accrediting association or by the Ministry of Higher Education or comparable in that country. The minimum GPA requirement might be waived if applicant passed the Medical Laboratory Scientist (MLS) exam offered by the Board of Certification (BOC) of the American Society for Clinical Pathology.</a:t>
            </a:r>
          </a:p>
          <a:p>
            <a:r>
              <a:rPr lang="en-US" dirty="0"/>
              <a:t>Achieved a minimum score of 520 on the paper-based TOEFL or </a:t>
            </a:r>
            <a:r>
              <a:rPr lang="en-US" b="1" dirty="0">
                <a:hlinkClick r:id="rId3"/>
              </a:rPr>
              <a:t>equivalent test</a:t>
            </a:r>
            <a:r>
              <a:rPr lang="en-US" dirty="0"/>
              <a:t> taken within 2 years of the start of the intended semester of admission OR earned a previous degree from an accredited institution of higher education in a program where English was the language of instruction.</a:t>
            </a:r>
          </a:p>
          <a:p>
            <a:r>
              <a:rPr lang="en-US" dirty="0"/>
              <a:t>A satisfactory performance in the personal interview with the Admission committee.</a:t>
            </a:r>
          </a:p>
          <a:p>
            <a:r>
              <a:rPr lang="en-US" dirty="0"/>
              <a:t>Students with BS degrees in other than Biomedical Sciences are required to successfully complete the bridge courses prior to entering the Master of Science in Biomedical Science program.</a:t>
            </a:r>
          </a:p>
          <a:p>
            <a:r>
              <a:rPr lang="en-US" sz="1200" b="1" dirty="0"/>
              <a:t>GPA ≥ 3</a:t>
            </a:r>
            <a:endParaRPr lang="en-US" sz="1200" dirty="0">
              <a:highlight>
                <a:srgbClr val="FFFF00"/>
              </a:highlight>
            </a:endParaRPr>
          </a:p>
          <a:p>
            <a:r>
              <a:rPr lang="en-US" sz="1200" b="1" dirty="0"/>
              <a:t>If GPA &lt; 3: Academic Probation</a:t>
            </a:r>
          </a:p>
          <a:p>
            <a:pPr marL="0" indent="0">
              <a:buNone/>
            </a:pPr>
            <a:r>
              <a:rPr lang="en-US" sz="1200" b="1" dirty="0"/>
              <a:t>         </a:t>
            </a:r>
            <a:r>
              <a:rPr lang="en-US" sz="1200" dirty="0"/>
              <a:t> *</a:t>
            </a:r>
            <a:r>
              <a:rPr lang="en-US" sz="1200" b="1" dirty="0"/>
              <a:t>Written notification </a:t>
            </a:r>
            <a:r>
              <a:rPr lang="en-US" sz="1200" dirty="0"/>
              <a:t>that performance is not satisfactory</a:t>
            </a:r>
          </a:p>
          <a:p>
            <a:pPr marL="0" indent="0">
              <a:buNone/>
            </a:pPr>
            <a:r>
              <a:rPr lang="en-US" sz="1200" b="1" dirty="0"/>
              <a:t>          </a:t>
            </a:r>
            <a:r>
              <a:rPr lang="en-US" sz="1200" dirty="0"/>
              <a:t>*</a:t>
            </a:r>
            <a:r>
              <a:rPr lang="en-US" sz="1200" b="1" dirty="0"/>
              <a:t>Two consecutive semesters on academic probation: </a:t>
            </a:r>
            <a:r>
              <a:rPr lang="en-US" sz="1200" dirty="0"/>
              <a:t>Dismissal </a:t>
            </a:r>
          </a:p>
          <a:p>
            <a:r>
              <a:rPr lang="en-US" sz="1200" dirty="0"/>
              <a:t>Student’s committee and/or advisor may also decide that a student’s performance is not satisfactory</a:t>
            </a:r>
          </a:p>
          <a:p>
            <a:pPr marL="0" indent="0">
              <a:buNone/>
            </a:pPr>
            <a:r>
              <a:rPr lang="en-US" sz="1200" dirty="0"/>
              <a:t>        *Unsatisfactory performance </a:t>
            </a:r>
            <a:r>
              <a:rPr lang="en-US" sz="1200" b="1" dirty="0"/>
              <a:t>may result in dismissal </a:t>
            </a:r>
            <a:r>
              <a:rPr lang="en-US" sz="1200" dirty="0"/>
              <a:t>from the MS program</a:t>
            </a:r>
          </a:p>
          <a:p>
            <a:endParaRPr lang="en-US" dirty="0"/>
          </a:p>
          <a:p>
            <a:endParaRPr lang="en-US" sz="1400" b="1" i="0" dirty="0">
              <a:solidFill>
                <a:srgbClr val="C00000"/>
              </a:solidFill>
              <a:effectLst/>
            </a:endParaRPr>
          </a:p>
          <a:p>
            <a:endParaRPr lang="en-US" dirty="0"/>
          </a:p>
        </p:txBody>
      </p:sp>
      <p:sp>
        <p:nvSpPr>
          <p:cNvPr id="4" name="Slide Number Placeholder 3"/>
          <p:cNvSpPr>
            <a:spLocks noGrp="1"/>
          </p:cNvSpPr>
          <p:nvPr>
            <p:ph type="sldNum" sz="quarter" idx="10"/>
          </p:nvPr>
        </p:nvSpPr>
        <p:spPr/>
        <p:txBody>
          <a:bodyPr/>
          <a:lstStyle/>
          <a:p>
            <a:fld id="{F614B140-70EE-4B7E-BDA2-77BDD36759A6}" type="slidenum">
              <a:rPr lang="en-US" smtClean="0"/>
              <a:t>22</a:t>
            </a:fld>
            <a:endParaRPr lang="en-US"/>
          </a:p>
        </p:txBody>
      </p:sp>
    </p:spTree>
    <p:extLst>
      <p:ext uri="{BB962C8B-B14F-4D97-AF65-F5344CB8AC3E}">
        <p14:creationId xmlns:p14="http://schemas.microsoft.com/office/powerpoint/2010/main" val="36865267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Genetic counsellors are health professionals that provide genetic counselling to patients and families with suspected genetic conditions. </a:t>
            </a:r>
          </a:p>
          <a:p>
            <a:endParaRPr lang="en-US" dirty="0"/>
          </a:p>
        </p:txBody>
      </p:sp>
      <p:sp>
        <p:nvSpPr>
          <p:cNvPr id="4" name="Slide Number Placeholder 3"/>
          <p:cNvSpPr>
            <a:spLocks noGrp="1"/>
          </p:cNvSpPr>
          <p:nvPr>
            <p:ph type="sldNum" sz="quarter" idx="10"/>
          </p:nvPr>
        </p:nvSpPr>
        <p:spPr/>
        <p:txBody>
          <a:bodyPr/>
          <a:lstStyle/>
          <a:p>
            <a:fld id="{30696F06-2382-4C16-BBB6-DB91FC2B1447}" type="slidenum">
              <a:rPr lang="en-US" smtClean="0"/>
              <a:t>34</a:t>
            </a:fld>
            <a:endParaRPr lang="en-US"/>
          </a:p>
        </p:txBody>
      </p:sp>
    </p:spTree>
    <p:extLst>
      <p:ext uri="{BB962C8B-B14F-4D97-AF65-F5344CB8AC3E}">
        <p14:creationId xmlns:p14="http://schemas.microsoft.com/office/powerpoint/2010/main" val="17295661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Start date: September 2018 </a:t>
            </a:r>
          </a:p>
          <a:p>
            <a:endParaRPr lang="en-US" dirty="0"/>
          </a:p>
        </p:txBody>
      </p:sp>
      <p:sp>
        <p:nvSpPr>
          <p:cNvPr id="4" name="Slide Number Placeholder 3"/>
          <p:cNvSpPr>
            <a:spLocks noGrp="1"/>
          </p:cNvSpPr>
          <p:nvPr>
            <p:ph type="sldNum" sz="quarter" idx="10"/>
          </p:nvPr>
        </p:nvSpPr>
        <p:spPr/>
        <p:txBody>
          <a:bodyPr/>
          <a:lstStyle/>
          <a:p>
            <a:fld id="{30696F06-2382-4C16-BBB6-DB91FC2B1447}" type="slidenum">
              <a:rPr lang="en-US" smtClean="0"/>
              <a:t>35</a:t>
            </a:fld>
            <a:endParaRPr lang="en-US"/>
          </a:p>
        </p:txBody>
      </p:sp>
    </p:spTree>
    <p:extLst>
      <p:ext uri="{BB962C8B-B14F-4D97-AF65-F5344CB8AC3E}">
        <p14:creationId xmlns:p14="http://schemas.microsoft.com/office/powerpoint/2010/main" val="5895685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from a university or college accredited by an international accrediting association or by the Ministry of Higher Education or comparable in that country.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taken within 2 years of the start of the intended semester of admission </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30696F06-2382-4C16-BBB6-DB91FC2B1447}" type="slidenum">
              <a:rPr lang="en-US" smtClean="0"/>
              <a:t>36</a:t>
            </a:fld>
            <a:endParaRPr lang="en-US"/>
          </a:p>
        </p:txBody>
      </p:sp>
    </p:spTree>
    <p:extLst>
      <p:ext uri="{BB962C8B-B14F-4D97-AF65-F5344CB8AC3E}">
        <p14:creationId xmlns:p14="http://schemas.microsoft.com/office/powerpoint/2010/main" val="7500326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Qatar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year: 11 applicants </a:t>
            </a:r>
          </a:p>
          <a:p>
            <a:endParaRPr lang="en-US" dirty="0"/>
          </a:p>
        </p:txBody>
      </p:sp>
      <p:sp>
        <p:nvSpPr>
          <p:cNvPr id="4" name="Slide Number Placeholder 3"/>
          <p:cNvSpPr>
            <a:spLocks noGrp="1"/>
          </p:cNvSpPr>
          <p:nvPr>
            <p:ph type="sldNum" sz="quarter" idx="10"/>
          </p:nvPr>
        </p:nvSpPr>
        <p:spPr/>
        <p:txBody>
          <a:bodyPr/>
          <a:lstStyle/>
          <a:p>
            <a:fld id="{30696F06-2382-4C16-BBB6-DB91FC2B1447}" type="slidenum">
              <a:rPr lang="en-US" smtClean="0"/>
              <a:t>37</a:t>
            </a:fld>
            <a:endParaRPr lang="en-US"/>
          </a:p>
        </p:txBody>
      </p:sp>
    </p:spTree>
    <p:extLst>
      <p:ext uri="{BB962C8B-B14F-4D97-AF65-F5344CB8AC3E}">
        <p14:creationId xmlns:p14="http://schemas.microsoft.com/office/powerpoint/2010/main" val="2079854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1A5C125-0D20-F64B-BFA7-2930CB41C8E7}" type="datetimeFigureOut">
              <a:rPr lang="en-US" smtClean="0"/>
              <a:t>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18DB17-74A2-E64F-A2DF-ACD6420DBC5A}" type="slidenum">
              <a:rPr lang="en-US" smtClean="0"/>
              <a:t>‹#›</a:t>
            </a:fld>
            <a:endParaRPr lang="en-US"/>
          </a:p>
        </p:txBody>
      </p:sp>
    </p:spTree>
    <p:extLst>
      <p:ext uri="{BB962C8B-B14F-4D97-AF65-F5344CB8AC3E}">
        <p14:creationId xmlns:p14="http://schemas.microsoft.com/office/powerpoint/2010/main" val="19160446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A5C125-0D20-F64B-BFA7-2930CB41C8E7}" type="datetimeFigureOut">
              <a:rPr lang="en-US" smtClean="0"/>
              <a:t>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18DB17-74A2-E64F-A2DF-ACD6420DBC5A}" type="slidenum">
              <a:rPr lang="en-US" smtClean="0"/>
              <a:t>‹#›</a:t>
            </a:fld>
            <a:endParaRPr lang="en-US"/>
          </a:p>
        </p:txBody>
      </p:sp>
    </p:spTree>
    <p:extLst>
      <p:ext uri="{BB962C8B-B14F-4D97-AF65-F5344CB8AC3E}">
        <p14:creationId xmlns:p14="http://schemas.microsoft.com/office/powerpoint/2010/main" val="3021645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A5C125-0D20-F64B-BFA7-2930CB41C8E7}" type="datetimeFigureOut">
              <a:rPr lang="en-US" smtClean="0"/>
              <a:t>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18DB17-74A2-E64F-A2DF-ACD6420DBC5A}" type="slidenum">
              <a:rPr lang="en-US" smtClean="0"/>
              <a:t>‹#›</a:t>
            </a:fld>
            <a:endParaRPr lang="en-US"/>
          </a:p>
        </p:txBody>
      </p:sp>
    </p:spTree>
    <p:extLst>
      <p:ext uri="{BB962C8B-B14F-4D97-AF65-F5344CB8AC3E}">
        <p14:creationId xmlns:p14="http://schemas.microsoft.com/office/powerpoint/2010/main" val="18284856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extLst>
              <a:ext uri="{BEBA8EAE-BF5A-486C-A8C5-ECC9F3942E4B}">
                <a14:imgProps xmlns:a14="http://schemas.microsoft.com/office/drawing/2010/main">
                  <a14:imgLayer r:embed="rId3">
                    <a14:imgEffect>
                      <a14:artisticGlowDiffused trans="11000"/>
                    </a14:imgEffect>
                  </a14:imgLayer>
                </a14:imgProps>
              </a:ext>
            </a:extLst>
          </a:blip>
          <a:srcRect/>
          <a:stretch>
            <a:fillRect l="1000" t="-3000" b="-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A5C125-0D20-F64B-BFA7-2930CB41C8E7}" type="datetimeFigureOut">
              <a:rPr lang="en-US" smtClean="0"/>
              <a:t>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18DB17-74A2-E64F-A2DF-ACD6420DBC5A}" type="slidenum">
              <a:rPr lang="en-US" smtClean="0"/>
              <a:t>‹#›</a:t>
            </a:fld>
            <a:endParaRPr lang="en-US"/>
          </a:p>
        </p:txBody>
      </p:sp>
    </p:spTree>
    <p:extLst>
      <p:ext uri="{BB962C8B-B14F-4D97-AF65-F5344CB8AC3E}">
        <p14:creationId xmlns:p14="http://schemas.microsoft.com/office/powerpoint/2010/main" val="13882416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extLst>
              <a:ext uri="{BEBA8EAE-BF5A-486C-A8C5-ECC9F3942E4B}">
                <a14:imgProps xmlns:a14="http://schemas.microsoft.com/office/drawing/2010/main">
                  <a14:imgLayer r:embed="rId3">
                    <a14:imgEffect>
                      <a14:artisticGlowDiffused trans="11000"/>
                    </a14:imgEffect>
                  </a14:imgLayer>
                </a14:imgProps>
              </a:ext>
            </a:extLst>
          </a:blip>
          <a:srcRect/>
          <a:stretch>
            <a:fillRect l="1000" t="-3000" b="-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1A5C125-0D20-F64B-BFA7-2930CB41C8E7}" type="datetimeFigureOut">
              <a:rPr lang="en-US" smtClean="0"/>
              <a:t>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18DB17-74A2-E64F-A2DF-ACD6420DBC5A}" type="slidenum">
              <a:rPr lang="en-US" smtClean="0"/>
              <a:t>‹#›</a:t>
            </a:fld>
            <a:endParaRPr lang="en-US"/>
          </a:p>
        </p:txBody>
      </p:sp>
    </p:spTree>
    <p:extLst>
      <p:ext uri="{BB962C8B-B14F-4D97-AF65-F5344CB8AC3E}">
        <p14:creationId xmlns:p14="http://schemas.microsoft.com/office/powerpoint/2010/main" val="7759346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1A5C125-0D20-F64B-BFA7-2930CB41C8E7}" type="datetimeFigureOut">
              <a:rPr lang="en-US" smtClean="0"/>
              <a:t>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18DB17-74A2-E64F-A2DF-ACD6420DBC5A}" type="slidenum">
              <a:rPr lang="en-US" smtClean="0"/>
              <a:t>‹#›</a:t>
            </a:fld>
            <a:endParaRPr lang="en-US"/>
          </a:p>
        </p:txBody>
      </p:sp>
    </p:spTree>
    <p:extLst>
      <p:ext uri="{BB962C8B-B14F-4D97-AF65-F5344CB8AC3E}">
        <p14:creationId xmlns:p14="http://schemas.microsoft.com/office/powerpoint/2010/main" val="16124705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1A5C125-0D20-F64B-BFA7-2930CB41C8E7}" type="datetimeFigureOut">
              <a:rPr lang="en-US" smtClean="0"/>
              <a:t>2/2/2021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B18DB17-74A2-E64F-A2DF-ACD6420DBC5A}" type="slidenum">
              <a:rPr lang="en-US" smtClean="0"/>
              <a:t>‹#›</a:t>
            </a:fld>
            <a:endParaRPr lang="en-US"/>
          </a:p>
        </p:txBody>
      </p:sp>
    </p:spTree>
    <p:extLst>
      <p:ext uri="{BB962C8B-B14F-4D97-AF65-F5344CB8AC3E}">
        <p14:creationId xmlns:p14="http://schemas.microsoft.com/office/powerpoint/2010/main" val="16966108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1A5C125-0D20-F64B-BFA7-2930CB41C8E7}" type="datetimeFigureOut">
              <a:rPr lang="en-US" smtClean="0"/>
              <a:t>2/2/2021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B18DB17-74A2-E64F-A2DF-ACD6420DBC5A}" type="slidenum">
              <a:rPr lang="en-US" smtClean="0"/>
              <a:t>‹#›</a:t>
            </a:fld>
            <a:endParaRPr lang="en-US"/>
          </a:p>
        </p:txBody>
      </p:sp>
    </p:spTree>
    <p:extLst>
      <p:ext uri="{BB962C8B-B14F-4D97-AF65-F5344CB8AC3E}">
        <p14:creationId xmlns:p14="http://schemas.microsoft.com/office/powerpoint/2010/main" val="6506574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A5C125-0D20-F64B-BFA7-2930CB41C8E7}" type="datetimeFigureOut">
              <a:rPr lang="en-US" smtClean="0"/>
              <a:t>2/2/2021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B18DB17-74A2-E64F-A2DF-ACD6420DBC5A}" type="slidenum">
              <a:rPr lang="en-US" smtClean="0"/>
              <a:t>‹#›</a:t>
            </a:fld>
            <a:endParaRPr lang="en-US"/>
          </a:p>
        </p:txBody>
      </p:sp>
    </p:spTree>
    <p:extLst>
      <p:ext uri="{BB962C8B-B14F-4D97-AF65-F5344CB8AC3E}">
        <p14:creationId xmlns:p14="http://schemas.microsoft.com/office/powerpoint/2010/main" val="1079899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1A5C125-0D20-F64B-BFA7-2930CB41C8E7}" type="datetimeFigureOut">
              <a:rPr lang="en-US" smtClean="0"/>
              <a:t>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18DB17-74A2-E64F-A2DF-ACD6420DBC5A}" type="slidenum">
              <a:rPr lang="en-US" smtClean="0"/>
              <a:t>‹#›</a:t>
            </a:fld>
            <a:endParaRPr lang="en-US"/>
          </a:p>
        </p:txBody>
      </p:sp>
    </p:spTree>
    <p:extLst>
      <p:ext uri="{BB962C8B-B14F-4D97-AF65-F5344CB8AC3E}">
        <p14:creationId xmlns:p14="http://schemas.microsoft.com/office/powerpoint/2010/main" val="3631894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1A5C125-0D20-F64B-BFA7-2930CB41C8E7}" type="datetimeFigureOut">
              <a:rPr lang="en-US" smtClean="0"/>
              <a:t>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18DB17-74A2-E64F-A2DF-ACD6420DBC5A}" type="slidenum">
              <a:rPr lang="en-US" smtClean="0"/>
              <a:t>‹#›</a:t>
            </a:fld>
            <a:endParaRPr lang="en-US"/>
          </a:p>
        </p:txBody>
      </p:sp>
    </p:spTree>
    <p:extLst>
      <p:ext uri="{BB962C8B-B14F-4D97-AF65-F5344CB8AC3E}">
        <p14:creationId xmlns:p14="http://schemas.microsoft.com/office/powerpoint/2010/main" val="9764605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extLst>
              <a:ext uri="{BEBA8EAE-BF5A-486C-A8C5-ECC9F3942E4B}">
                <a14:imgProps xmlns:a14="http://schemas.microsoft.com/office/drawing/2010/main">
                  <a14:imgLayer r:embed="rId14">
                    <a14:imgEffect>
                      <a14:artisticGlowDiffused trans="11000"/>
                    </a14:imgEffect>
                  </a14:imgLayer>
                </a14:imgProps>
              </a:ext>
            </a:extLst>
          </a:blip>
          <a:srcRect/>
          <a:stretch>
            <a:fillRect l="1000" t="-3000" b="-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A5C125-0D20-F64B-BFA7-2930CB41C8E7}" type="datetimeFigureOut">
              <a:rPr lang="en-US" smtClean="0"/>
              <a:t>2/2/2021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18DB17-74A2-E64F-A2DF-ACD6420DBC5A}" type="slidenum">
              <a:rPr lang="en-US" smtClean="0"/>
              <a:t>‹#›</a:t>
            </a:fld>
            <a:endParaRPr lang="en-US"/>
          </a:p>
        </p:txBody>
      </p:sp>
    </p:spTree>
    <p:extLst>
      <p:ext uri="{BB962C8B-B14F-4D97-AF65-F5344CB8AC3E}">
        <p14:creationId xmlns:p14="http://schemas.microsoft.com/office/powerpoint/2010/main" val="654060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www.qu.edu.qa/students/admission/graduate/apply"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hyperlink" Target="mailto:lkamareddine@qu.edu.qa" TargetMode="External"/><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hyperlink" Target="mailto:malshafai@qu.edu.qa" TargetMode="External"/><Relationship Id="rId5" Type="http://schemas.openxmlformats.org/officeDocument/2006/relationships/hyperlink" Target="mailto:sana.a@qu.edu.qa" TargetMode="External"/><Relationship Id="rId4" Type="http://schemas.openxmlformats.org/officeDocument/2006/relationships/hyperlink" Target="mailto:feras.alali@qu.edu.qa"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jpg"/><Relationship Id="rId3" Type="http://schemas.openxmlformats.org/officeDocument/2006/relationships/image" Target="../media/image17.png"/><Relationship Id="rId7" Type="http://schemas.openxmlformats.org/officeDocument/2006/relationships/image" Target="../media/image21.jpeg"/><Relationship Id="rId12" Type="http://schemas.openxmlformats.org/officeDocument/2006/relationships/image" Target="../media/image26.jpe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20.jpeg"/><Relationship Id="rId11" Type="http://schemas.openxmlformats.org/officeDocument/2006/relationships/image" Target="../media/image25.jpeg"/><Relationship Id="rId5" Type="http://schemas.openxmlformats.org/officeDocument/2006/relationships/image" Target="../media/image19.jpeg"/><Relationship Id="rId10" Type="http://schemas.openxmlformats.org/officeDocument/2006/relationships/image" Target="../media/image24.jpeg"/><Relationship Id="rId4" Type="http://schemas.openxmlformats.org/officeDocument/2006/relationships/image" Target="../media/image18.png"/><Relationship Id="rId9" Type="http://schemas.openxmlformats.org/officeDocument/2006/relationships/image" Target="../media/image23.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hyperlink" Target="mailto:vganji@qu.edu" TargetMode="Externa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hyperlink" Target="http://www.qu.edu.qa/research/graduate-studies/prospective-students/graduate-assistants" TargetMode="External"/><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hyperlink" Target="mailto:gradstudents@qu.edu.qa"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74172" y="130629"/>
            <a:ext cx="11761189" cy="7109260"/>
          </a:xfrm>
          <a:prstGeom prst="rect">
            <a:avLst/>
          </a:prstGeom>
        </p:spPr>
      </p:pic>
      <p:sp>
        <p:nvSpPr>
          <p:cNvPr id="6" name="Rectangle 5"/>
          <p:cNvSpPr/>
          <p:nvPr/>
        </p:nvSpPr>
        <p:spPr>
          <a:xfrm>
            <a:off x="653143" y="0"/>
            <a:ext cx="7547428" cy="35995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txBox="1">
            <a:spLocks/>
          </p:cNvSpPr>
          <p:nvPr/>
        </p:nvSpPr>
        <p:spPr>
          <a:xfrm>
            <a:off x="130544" y="1366988"/>
            <a:ext cx="8839201" cy="4608946"/>
          </a:xfrm>
          <a:prstGeom prst="rect">
            <a:avLst/>
          </a:prstGeom>
        </p:spPr>
        <p:txBody>
          <a:bodyPr vert="horz" lIns="91440" tIns="45720" rIns="91440" bIns="45720" rtlCol="0" anchor="b">
            <a:normAutofit fontScale="8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50000"/>
              </a:lnSpc>
            </a:pPr>
            <a:r>
              <a:rPr lang="en-US" sz="5400" b="1" dirty="0">
                <a:solidFill>
                  <a:schemeClr val="tx1">
                    <a:lumMod val="95000"/>
                    <a:lumOff val="5000"/>
                  </a:schemeClr>
                </a:solidFill>
                <a:effectLst>
                  <a:outerShdw blurRad="38100" dist="38100" dir="2700000" algn="tl">
                    <a:srgbClr val="000000">
                      <a:alpha val="43137"/>
                    </a:srgbClr>
                  </a:outerShdw>
                </a:effectLst>
                <a:latin typeface="Times New Roman" charset="0"/>
                <a:ea typeface="Times New Roman" charset="0"/>
                <a:cs typeface="Times New Roman" charset="0"/>
              </a:rPr>
              <a:t> </a:t>
            </a:r>
            <a:r>
              <a:rPr lang="en-US" sz="7200" b="1" dirty="0">
                <a:solidFill>
                  <a:schemeClr val="tx1">
                    <a:lumMod val="95000"/>
                    <a:lumOff val="5000"/>
                  </a:schemeClr>
                </a:solidFill>
                <a:effectLst>
                  <a:outerShdw blurRad="38100" dist="38100" dir="2700000" algn="tl">
                    <a:srgbClr val="000000">
                      <a:alpha val="43137"/>
                    </a:srgbClr>
                  </a:outerShdw>
                </a:effectLst>
                <a:latin typeface="Times New Roman" charset="0"/>
                <a:ea typeface="Times New Roman" charset="0"/>
                <a:cs typeface="Times New Roman" charset="0"/>
              </a:rPr>
              <a:t>Graduate Programs-</a:t>
            </a:r>
          </a:p>
          <a:p>
            <a:pPr>
              <a:lnSpc>
                <a:spcPct val="150000"/>
              </a:lnSpc>
            </a:pPr>
            <a:r>
              <a:rPr lang="en-US" sz="7200" b="1" dirty="0">
                <a:solidFill>
                  <a:schemeClr val="tx1">
                    <a:lumMod val="95000"/>
                    <a:lumOff val="5000"/>
                  </a:schemeClr>
                </a:solidFill>
                <a:effectLst>
                  <a:outerShdw blurRad="38100" dist="38100" dir="2700000" algn="tl">
                    <a:srgbClr val="000000">
                      <a:alpha val="43137"/>
                    </a:srgbClr>
                  </a:outerShdw>
                </a:effectLst>
                <a:latin typeface="Times New Roman" charset="0"/>
                <a:ea typeface="Times New Roman" charset="0"/>
                <a:cs typeface="Times New Roman" charset="0"/>
              </a:rPr>
              <a:t>College of Health Sciences </a:t>
            </a:r>
            <a:r>
              <a:rPr lang="en-US" sz="5400" b="1" dirty="0">
                <a:solidFill>
                  <a:srgbClr val="C00000"/>
                </a:solidFill>
                <a:effectLst>
                  <a:outerShdw blurRad="38100" dist="38100" dir="2700000" algn="tl">
                    <a:srgbClr val="000000">
                      <a:alpha val="43137"/>
                    </a:srgbClr>
                  </a:outerShdw>
                </a:effectLst>
                <a:latin typeface="Times New Roman" charset="0"/>
                <a:ea typeface="Times New Roman" charset="0"/>
                <a:cs typeface="Times New Roman" charset="0"/>
              </a:rPr>
              <a:t/>
            </a:r>
            <a:br>
              <a:rPr lang="en-US" sz="5400" b="1" dirty="0">
                <a:solidFill>
                  <a:srgbClr val="C00000"/>
                </a:solidFill>
                <a:effectLst>
                  <a:outerShdw blurRad="38100" dist="38100" dir="2700000" algn="tl">
                    <a:srgbClr val="000000">
                      <a:alpha val="43137"/>
                    </a:srgbClr>
                  </a:outerShdw>
                </a:effectLst>
                <a:latin typeface="Times New Roman" charset="0"/>
                <a:ea typeface="Times New Roman" charset="0"/>
                <a:cs typeface="Times New Roman" charset="0"/>
              </a:rPr>
            </a:br>
            <a:r>
              <a:rPr lang="en-US" sz="5400" b="1" dirty="0">
                <a:solidFill>
                  <a:srgbClr val="C00000"/>
                </a:solidFill>
                <a:effectLst>
                  <a:outerShdw blurRad="38100" dist="38100" dir="2700000" algn="tl">
                    <a:srgbClr val="000000">
                      <a:alpha val="43137"/>
                    </a:srgbClr>
                  </a:outerShdw>
                </a:effectLst>
                <a:latin typeface="Times New Roman" charset="0"/>
                <a:ea typeface="Times New Roman" charset="0"/>
                <a:cs typeface="Times New Roman" charset="0"/>
              </a:rPr>
              <a:t/>
            </a:r>
            <a:br>
              <a:rPr lang="en-US" sz="5400" b="1" dirty="0">
                <a:solidFill>
                  <a:srgbClr val="C00000"/>
                </a:solidFill>
                <a:effectLst>
                  <a:outerShdw blurRad="38100" dist="38100" dir="2700000" algn="tl">
                    <a:srgbClr val="000000">
                      <a:alpha val="43137"/>
                    </a:srgbClr>
                  </a:outerShdw>
                </a:effectLst>
                <a:latin typeface="Times New Roman" charset="0"/>
                <a:ea typeface="Times New Roman" charset="0"/>
                <a:cs typeface="Times New Roman" charset="0"/>
              </a:rPr>
            </a:br>
            <a:r>
              <a:rPr lang="en-US" sz="2800" b="1" dirty="0">
                <a:solidFill>
                  <a:srgbClr val="92952B"/>
                </a:solidFill>
                <a:latin typeface="Times New Roman" charset="0"/>
                <a:ea typeface="Times New Roman" charset="0"/>
                <a:cs typeface="Times New Roman" charset="0"/>
              </a:rPr>
              <a:t/>
            </a:r>
            <a:br>
              <a:rPr lang="en-US" sz="2800" b="1" dirty="0">
                <a:solidFill>
                  <a:srgbClr val="92952B"/>
                </a:solidFill>
                <a:latin typeface="Times New Roman" charset="0"/>
                <a:ea typeface="Times New Roman" charset="0"/>
                <a:cs typeface="Times New Roman" charset="0"/>
              </a:rPr>
            </a:br>
            <a:endParaRPr lang="en-US" sz="3200" b="1" dirty="0">
              <a:latin typeface="Times New Roman" charset="0"/>
              <a:ea typeface="Times New Roman" charset="0"/>
              <a:cs typeface="Times New Roman"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172" y="0"/>
            <a:ext cx="4669934" cy="1605802"/>
          </a:xfrm>
          <a:prstGeom prst="rect">
            <a:avLst/>
          </a:prstGeom>
        </p:spPr>
      </p:pic>
    </p:spTree>
    <p:extLst>
      <p:ext uri="{BB962C8B-B14F-4D97-AF65-F5344CB8AC3E}">
        <p14:creationId xmlns:p14="http://schemas.microsoft.com/office/powerpoint/2010/main" val="14447592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b="1" spc="5" dirty="0">
                <a:latin typeface="Times New Roman" panose="02020603050405020304" pitchFamily="18" charset="0"/>
                <a:ea typeface="Times New Roman" panose="02020603050405020304" pitchFamily="18" charset="0"/>
                <a:cs typeface="Times New Roman" panose="02020603050405020304" pitchFamily="18" charset="0"/>
              </a:rPr>
              <a:t>Required Documents</a:t>
            </a:r>
          </a:p>
        </p:txBody>
      </p:sp>
      <p:sp>
        <p:nvSpPr>
          <p:cNvPr id="3" name="Content Placeholder 2"/>
          <p:cNvSpPr>
            <a:spLocks noGrp="1"/>
          </p:cNvSpPr>
          <p:nvPr>
            <p:ph idx="1"/>
          </p:nvPr>
        </p:nvSpPr>
        <p:spPr>
          <a:xfrm>
            <a:off x="577055" y="991401"/>
            <a:ext cx="7229033" cy="5437107"/>
          </a:xfrm>
        </p:spPr>
        <p:txBody>
          <a:bodyPr>
            <a:normAutofit fontScale="92500" lnSpcReduction="20000"/>
          </a:bodyPr>
          <a:lstStyle/>
          <a:p>
            <a:pPr marL="0" indent="0">
              <a:buNone/>
            </a:pPr>
            <a:endParaRPr lang="en-US" sz="2000" cap="all"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
            </a:pPr>
            <a:r>
              <a:rPr lang="en-US" sz="2400" dirty="0">
                <a:latin typeface="Times New Roman" panose="02020603050405020304" pitchFamily="18" charset="0"/>
                <a:cs typeface="Times New Roman" panose="02020603050405020304" pitchFamily="18" charset="0"/>
              </a:rPr>
              <a:t>Official Graduation Statement</a:t>
            </a:r>
          </a:p>
          <a:p>
            <a:pPr marL="285750" indent="-285750">
              <a:buFont typeface="Wingdings" panose="05000000000000000000" pitchFamily="2" charset="2"/>
              <a:buChar char="§"/>
            </a:pPr>
            <a:endParaRPr lang="en-US" sz="24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
            </a:pPr>
            <a:r>
              <a:rPr lang="en-US" sz="2400" dirty="0">
                <a:latin typeface="Times New Roman" panose="02020603050405020304" pitchFamily="18" charset="0"/>
                <a:cs typeface="Times New Roman" panose="02020603050405020304" pitchFamily="18" charset="0"/>
              </a:rPr>
              <a:t>Final and official university transcript.</a:t>
            </a:r>
          </a:p>
          <a:p>
            <a:endParaRPr lang="en-US" sz="24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
            </a:pPr>
            <a:r>
              <a:rPr lang="en-US" sz="2400" dirty="0">
                <a:latin typeface="Times New Roman" panose="02020603050405020304" pitchFamily="18" charset="0"/>
                <a:cs typeface="Times New Roman" panose="02020603050405020304" pitchFamily="18" charset="0"/>
              </a:rPr>
              <a:t>Official TOEFL score report or equivalent score report</a:t>
            </a:r>
          </a:p>
          <a:p>
            <a:endParaRPr lang="en-US" sz="24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
            </a:pPr>
            <a:r>
              <a:rPr lang="en-US" sz="2400" dirty="0">
                <a:latin typeface="Times New Roman" panose="02020603050405020304" pitchFamily="18" charset="0"/>
                <a:cs typeface="Times New Roman" panose="02020603050405020304" pitchFamily="18" charset="0"/>
              </a:rPr>
              <a:t>Health Certificate issued inside Qatar</a:t>
            </a:r>
          </a:p>
          <a:p>
            <a:endParaRPr lang="en-US" sz="24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
            </a:pPr>
            <a:r>
              <a:rPr lang="en-US" sz="2400" dirty="0">
                <a:solidFill>
                  <a:prstClr val="black"/>
                </a:solidFill>
                <a:latin typeface="Times New Roman" panose="02020603050405020304" pitchFamily="18" charset="0"/>
                <a:cs typeface="Times New Roman" panose="02020603050405020304" pitchFamily="18" charset="0"/>
              </a:rPr>
              <a:t>A Photocopy of the applicant's Qatar ID card</a:t>
            </a:r>
          </a:p>
          <a:p>
            <a:endParaRPr lang="en-US" sz="2400" dirty="0">
              <a:solidFill>
                <a:prstClr val="black"/>
              </a:solidFill>
              <a:latin typeface="Times New Roman" panose="02020603050405020304" pitchFamily="18" charset="0"/>
              <a:cs typeface="Times New Roman" panose="02020603050405020304" pitchFamily="18" charset="0"/>
            </a:endParaRPr>
          </a:p>
          <a:p>
            <a:pPr marL="285750" lvl="0" indent="-285750">
              <a:buFont typeface="Wingdings" panose="05000000000000000000" pitchFamily="2" charset="2"/>
              <a:buChar char="§"/>
            </a:pPr>
            <a:r>
              <a:rPr lang="en-US" sz="2400" dirty="0">
                <a:solidFill>
                  <a:prstClr val="black"/>
                </a:solidFill>
                <a:latin typeface="Times New Roman" panose="02020603050405020304" pitchFamily="18" charset="0"/>
                <a:cs typeface="Times New Roman" panose="02020603050405020304" pitchFamily="18" charset="0"/>
              </a:rPr>
              <a:t>Two (2) recent identical passport size photographs </a:t>
            </a:r>
          </a:p>
          <a:p>
            <a:pPr marL="285750" lvl="0" indent="-285750">
              <a:buFont typeface="Wingdings" panose="05000000000000000000" pitchFamily="2" charset="2"/>
              <a:buChar char="§"/>
            </a:pPr>
            <a:endParaRPr lang="en-US" sz="2400" dirty="0">
              <a:solidFill>
                <a:prstClr val="black"/>
              </a:solidFill>
              <a:latin typeface="Times New Roman" panose="02020603050405020304" pitchFamily="18" charset="0"/>
              <a:cs typeface="Times New Roman" panose="02020603050405020304" pitchFamily="18" charset="0"/>
              <a:hlinkClick r:id="rId2"/>
            </a:endParaRPr>
          </a:p>
          <a:p>
            <a:pPr marL="285750" lvl="0" indent="-285750">
              <a:buFont typeface="Wingdings" panose="05000000000000000000" pitchFamily="2" charset="2"/>
              <a:buChar char="§"/>
            </a:pPr>
            <a:r>
              <a:rPr lang="en-US" sz="2400" dirty="0">
                <a:latin typeface="Times New Roman" panose="02020603050405020304" pitchFamily="18" charset="0"/>
                <a:cs typeface="Times New Roman" panose="02020603050405020304" pitchFamily="18" charset="0"/>
              </a:rPr>
              <a:t>Application fees</a:t>
            </a:r>
            <a:r>
              <a:rPr lang="en-US" sz="2400" dirty="0">
                <a:solidFill>
                  <a:prstClr val="black"/>
                </a:solidFill>
                <a:latin typeface="Times New Roman" panose="02020603050405020304" pitchFamily="18" charset="0"/>
                <a:cs typeface="Times New Roman" panose="02020603050405020304" pitchFamily="18" charset="0"/>
              </a:rPr>
              <a:t>: QR 350</a:t>
            </a:r>
          </a:p>
          <a:p>
            <a:pPr marL="285750" lvl="0" indent="-285750">
              <a:buFont typeface="Wingdings" panose="05000000000000000000" pitchFamily="2" charset="2"/>
              <a:buChar char="§"/>
            </a:pPr>
            <a:endParaRPr lang="en-US" sz="2000" dirty="0">
              <a:solidFill>
                <a:prstClr val="black"/>
              </a:solidFill>
              <a:latin typeface="Times New Roman" panose="02020603050405020304" pitchFamily="18" charset="0"/>
              <a:cs typeface="Times New Roman" panose="02020603050405020304" pitchFamily="18" charset="0"/>
            </a:endParaRPr>
          </a:p>
          <a:p>
            <a:pPr marL="0" lvl="0" indent="0">
              <a:buNone/>
            </a:pPr>
            <a:endParaRPr lang="en-US" sz="2000" dirty="0">
              <a:solidFill>
                <a:prstClr val="black"/>
              </a:solidFill>
              <a:latin typeface="Times New Roman" panose="02020603050405020304" pitchFamily="18" charset="0"/>
              <a:cs typeface="Times New Roman" panose="02020603050405020304" pitchFamily="18" charset="0"/>
            </a:endParaRPr>
          </a:p>
          <a:p>
            <a:pPr marL="0" indent="0">
              <a:buNone/>
            </a:pPr>
            <a:endParaRPr lang="en-US" sz="2000" dirty="0">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fld id="{8089D58D-1D4B-1747-9E22-82D481F9ABB7}" type="slidenum">
              <a:rPr lang="en-US" sz="2000">
                <a:solidFill>
                  <a:prstClr val="black">
                    <a:tint val="75000"/>
                  </a:prstClr>
                </a:solidFill>
                <a:latin typeface="Times New Roman" panose="02020603050405020304" pitchFamily="18" charset="0"/>
                <a:cs typeface="Times New Roman" panose="02020603050405020304" pitchFamily="18" charset="0"/>
              </a:rPr>
              <a:pPr/>
              <a:t>10</a:t>
            </a:fld>
            <a:endParaRPr lang="en-US" sz="2000">
              <a:solidFill>
                <a:prstClr val="black">
                  <a:tint val="75000"/>
                </a:prstClr>
              </a:solidFill>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3"/>
          <a:stretch>
            <a:fillRect/>
          </a:stretch>
        </p:blipFill>
        <p:spPr>
          <a:xfrm>
            <a:off x="8301391" y="1542242"/>
            <a:ext cx="3724032" cy="3488722"/>
          </a:xfrm>
          <a:prstGeom prst="rect">
            <a:avLst/>
          </a:prstGeom>
        </p:spPr>
      </p:pic>
    </p:spTree>
    <p:extLst>
      <p:ext uri="{BB962C8B-B14F-4D97-AF65-F5344CB8AC3E}">
        <p14:creationId xmlns:p14="http://schemas.microsoft.com/office/powerpoint/2010/main" val="34125782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3">
            <a:extLst>
              <a:ext uri="{FF2B5EF4-FFF2-40B4-BE49-F238E27FC236}">
                <a16:creationId xmlns:a16="http://schemas.microsoft.com/office/drawing/2014/main" id="{346BC163-DEED-4197-9FEA-AE25FB0CAF33}"/>
              </a:ext>
            </a:extLst>
          </p:cNvPr>
          <p:cNvSpPr txBox="1">
            <a:spLocks/>
          </p:cNvSpPr>
          <p:nvPr/>
        </p:nvSpPr>
        <p:spPr>
          <a:xfrm>
            <a:off x="369454" y="1092896"/>
            <a:ext cx="7232073" cy="3149600"/>
          </a:xfrm>
          <a:prstGeom prst="rect">
            <a:avLst/>
          </a:prstGeom>
        </p:spPr>
        <p:txBody>
          <a:bodyPr vert="horz" lIns="91440" tIns="45720" rIns="91440" bIns="45720" rtlCol="0" anchor="b">
            <a:noAutofit/>
            <a:scene3d>
              <a:camera prst="perspectiveFront"/>
              <a:lightRig rig="threePt" dir="t"/>
            </a:scene3d>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spc="5" dirty="0">
                <a:latin typeface="Times New Roman" panose="02020603050405020304" pitchFamily="18" charset="0"/>
                <a:ea typeface="Times New Roman" panose="02020603050405020304" pitchFamily="18" charset="0"/>
                <a:cs typeface="Times New Roman" panose="02020603050405020304" pitchFamily="18" charset="0"/>
              </a:rPr>
              <a:t/>
            </a:r>
            <a:br>
              <a:rPr lang="en-US" sz="2800" spc="5" dirty="0">
                <a:latin typeface="Times New Roman" panose="02020603050405020304" pitchFamily="18" charset="0"/>
                <a:ea typeface="Times New Roman" panose="02020603050405020304" pitchFamily="18" charset="0"/>
                <a:cs typeface="Times New Roman" panose="02020603050405020304" pitchFamily="18" charset="0"/>
              </a:rPr>
            </a:br>
            <a:r>
              <a:rPr lang="en-US" sz="2800" spc="5" dirty="0">
                <a:latin typeface="Times New Roman" panose="02020603050405020304" pitchFamily="18" charset="0"/>
                <a:ea typeface="Times New Roman" panose="02020603050405020304" pitchFamily="18" charset="0"/>
                <a:cs typeface="Times New Roman" panose="02020603050405020304" pitchFamily="18" charset="0"/>
              </a:rPr>
              <a:t/>
            </a:r>
            <a:br>
              <a:rPr lang="en-US" sz="2800" spc="5" dirty="0">
                <a:latin typeface="Times New Roman" panose="02020603050405020304" pitchFamily="18" charset="0"/>
                <a:ea typeface="Times New Roman" panose="02020603050405020304" pitchFamily="18" charset="0"/>
                <a:cs typeface="Times New Roman" panose="02020603050405020304" pitchFamily="18" charset="0"/>
              </a:rPr>
            </a:br>
            <a:r>
              <a:rPr lang="en-US" sz="2800" spc="5" dirty="0">
                <a:latin typeface="Times New Roman" panose="02020603050405020304" pitchFamily="18" charset="0"/>
                <a:ea typeface="Times New Roman" panose="02020603050405020304" pitchFamily="18" charset="0"/>
                <a:cs typeface="Times New Roman" panose="02020603050405020304" pitchFamily="18" charset="0"/>
              </a:rPr>
              <a:t/>
            </a:r>
            <a:br>
              <a:rPr lang="en-US" sz="2800" spc="5" dirty="0">
                <a:latin typeface="Times New Roman" panose="02020603050405020304" pitchFamily="18" charset="0"/>
                <a:ea typeface="Times New Roman" panose="02020603050405020304" pitchFamily="18" charset="0"/>
                <a:cs typeface="Times New Roman" panose="02020603050405020304" pitchFamily="18" charset="0"/>
              </a:rPr>
            </a:br>
            <a:endParaRPr lang="en-US" sz="1800" spc="5"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 name="TextBox 1"/>
          <p:cNvSpPr txBox="1"/>
          <p:nvPr/>
        </p:nvSpPr>
        <p:spPr>
          <a:xfrm>
            <a:off x="4164713" y="179548"/>
            <a:ext cx="3282215" cy="519764"/>
          </a:xfrm>
          <a:prstGeom prst="rect">
            <a:avLst/>
          </a:prstGeom>
        </p:spPr>
        <p:txBody>
          <a:bodyPr vert="horz" wrap="square" lIns="91440" tIns="45720" rIns="91440" bIns="45720" rtlCol="0">
            <a:noAutofit/>
          </a:bodyPr>
          <a:lstStyle/>
          <a:p>
            <a:pPr marL="228600" indent="-228600"/>
            <a:endParaRPr lang="en-US" sz="1200" dirty="0">
              <a:latin typeface="Times New Roman" panose="02020603050405020304" pitchFamily="18" charset="0"/>
              <a:cs typeface="Times New Roman" panose="02020603050405020304" pitchFamily="18" charset="0"/>
            </a:endParaRPr>
          </a:p>
        </p:txBody>
      </p:sp>
      <p:sp>
        <p:nvSpPr>
          <p:cNvPr id="4" name="Rectangle 3"/>
          <p:cNvSpPr/>
          <p:nvPr/>
        </p:nvSpPr>
        <p:spPr>
          <a:xfrm>
            <a:off x="908617" y="176092"/>
            <a:ext cx="9955546" cy="584775"/>
          </a:xfrm>
          <a:prstGeom prst="rect">
            <a:avLst/>
          </a:prstGeom>
        </p:spPr>
        <p:txBody>
          <a:bodyPr wrap="none">
            <a:spAutoFit/>
          </a:bodyPr>
          <a:lstStyle/>
          <a:p>
            <a:pPr algn="ctr"/>
            <a:r>
              <a:rPr lang="en-US" sz="3200" b="1" dirty="0">
                <a:latin typeface="Times New Roman" panose="02020603050405020304" pitchFamily="18" charset="0"/>
                <a:cs typeface="Times New Roman" panose="02020603050405020304" pitchFamily="18" charset="0"/>
              </a:rPr>
              <a:t>Biomedical and Pharmaceutical Research Unit (BPRU) </a:t>
            </a:r>
            <a:endParaRPr lang="ar-QA" sz="3200" b="1" dirty="0">
              <a:latin typeface="Times New Roman" panose="02020603050405020304" pitchFamily="18" charset="0"/>
              <a:cs typeface="Times New Roman" panose="02020603050405020304" pitchFamily="18" charset="0"/>
            </a:endParaRPr>
          </a:p>
        </p:txBody>
      </p:sp>
      <p:sp>
        <p:nvSpPr>
          <p:cNvPr id="5" name="Rectangle 4"/>
          <p:cNvSpPr/>
          <p:nvPr/>
        </p:nvSpPr>
        <p:spPr>
          <a:xfrm>
            <a:off x="529389" y="1494217"/>
            <a:ext cx="9335047" cy="4893647"/>
          </a:xfrm>
          <a:prstGeom prst="rect">
            <a:avLst/>
          </a:prstGeom>
        </p:spPr>
        <p:txBody>
          <a:bodyPr wrap="square">
            <a:spAutoFit/>
          </a:bodyPr>
          <a:lstStyle/>
          <a:p>
            <a:endParaRPr lang="en-US" sz="2400" dirty="0">
              <a:solidFill>
                <a:prstClr val="black"/>
              </a:solidFill>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
            </a:pPr>
            <a:r>
              <a:rPr lang="en-US" sz="2400" dirty="0">
                <a:solidFill>
                  <a:prstClr val="black"/>
                </a:solidFill>
                <a:latin typeface="Times New Roman" panose="02020603050405020304" pitchFamily="18" charset="0"/>
                <a:cs typeface="Times New Roman" panose="02020603050405020304" pitchFamily="18" charset="0"/>
              </a:rPr>
              <a:t>An official launch of a new Biomedical and Pharmaceutical Research Unit (BPRU) under QU Health, started operation in January 2017.</a:t>
            </a:r>
          </a:p>
          <a:p>
            <a:endParaRPr lang="en-US" sz="2400" dirty="0">
              <a:solidFill>
                <a:prstClr val="black"/>
              </a:solidFill>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
            </a:pPr>
            <a:r>
              <a:rPr lang="en-US" sz="2400" dirty="0">
                <a:solidFill>
                  <a:prstClr val="black"/>
                </a:solidFill>
                <a:latin typeface="Times New Roman" panose="02020603050405020304" pitchFamily="18" charset="0"/>
                <a:cs typeface="Times New Roman" panose="02020603050405020304" pitchFamily="18" charset="0"/>
              </a:rPr>
              <a:t> BPRU is a dynamic and ever changing environment that gives emphasis on the establishment of interdisciplinary disease-based graduate programs around the various thematic research areas according to Qatar National priorities.</a:t>
            </a:r>
          </a:p>
          <a:p>
            <a:pPr marL="342900" indent="-342900">
              <a:buFont typeface="Wingdings" panose="05000000000000000000" pitchFamily="2" charset="2"/>
              <a:buChar char="§"/>
            </a:pPr>
            <a:endParaRPr lang="en-US" sz="2400" dirty="0">
              <a:solidFill>
                <a:prstClr val="black"/>
              </a:solidFill>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
            </a:pPr>
            <a:r>
              <a:rPr lang="en-US" sz="2400" dirty="0">
                <a:latin typeface="Times New Roman" panose="02020603050405020304" pitchFamily="18" charset="0"/>
                <a:cs typeface="Times New Roman" panose="02020603050405020304" pitchFamily="18" charset="0"/>
              </a:rPr>
              <a:t>BPRU research focuses on main themes of biomedical &amp; pharmaceutical research: Cancer, Diabetes and Metabolic Disorders, Cardiovascular Diseases, Infectious Diseases and Reproductive Medicine and Drug discovery and development.</a:t>
            </a:r>
          </a:p>
        </p:txBody>
      </p:sp>
    </p:spTree>
    <p:extLst>
      <p:ext uri="{BB962C8B-B14F-4D97-AF65-F5344CB8AC3E}">
        <p14:creationId xmlns:p14="http://schemas.microsoft.com/office/powerpoint/2010/main" val="14766464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3">
            <a:extLst>
              <a:ext uri="{FF2B5EF4-FFF2-40B4-BE49-F238E27FC236}">
                <a16:creationId xmlns:a16="http://schemas.microsoft.com/office/drawing/2014/main" id="{346BC163-DEED-4197-9FEA-AE25FB0CAF33}"/>
              </a:ext>
            </a:extLst>
          </p:cNvPr>
          <p:cNvSpPr txBox="1">
            <a:spLocks/>
          </p:cNvSpPr>
          <p:nvPr/>
        </p:nvSpPr>
        <p:spPr>
          <a:xfrm>
            <a:off x="369454" y="1092896"/>
            <a:ext cx="7232073" cy="3149600"/>
          </a:xfrm>
          <a:prstGeom prst="rect">
            <a:avLst/>
          </a:prstGeom>
        </p:spPr>
        <p:txBody>
          <a:bodyPr vert="horz" lIns="91440" tIns="45720" rIns="91440" bIns="45720" rtlCol="0" anchor="b">
            <a:noAutofit/>
            <a:scene3d>
              <a:camera prst="perspectiveFront"/>
              <a:lightRig rig="threePt" dir="t"/>
            </a:scene3d>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spc="5" dirty="0">
                <a:latin typeface="Times New Roman" panose="02020603050405020304" pitchFamily="18" charset="0"/>
                <a:ea typeface="Times New Roman" panose="02020603050405020304" pitchFamily="18" charset="0"/>
                <a:cs typeface="Times New Roman" panose="02020603050405020304" pitchFamily="18" charset="0"/>
              </a:rPr>
              <a:t/>
            </a:r>
            <a:br>
              <a:rPr lang="en-US" sz="2800" spc="5" dirty="0">
                <a:latin typeface="Times New Roman" panose="02020603050405020304" pitchFamily="18" charset="0"/>
                <a:ea typeface="Times New Roman" panose="02020603050405020304" pitchFamily="18" charset="0"/>
                <a:cs typeface="Times New Roman" panose="02020603050405020304" pitchFamily="18" charset="0"/>
              </a:rPr>
            </a:br>
            <a:r>
              <a:rPr lang="en-US" sz="2800" spc="5" dirty="0">
                <a:latin typeface="Times New Roman" panose="02020603050405020304" pitchFamily="18" charset="0"/>
                <a:ea typeface="Times New Roman" panose="02020603050405020304" pitchFamily="18" charset="0"/>
                <a:cs typeface="Times New Roman" panose="02020603050405020304" pitchFamily="18" charset="0"/>
              </a:rPr>
              <a:t/>
            </a:r>
            <a:br>
              <a:rPr lang="en-US" sz="2800" spc="5" dirty="0">
                <a:latin typeface="Times New Roman" panose="02020603050405020304" pitchFamily="18" charset="0"/>
                <a:ea typeface="Times New Roman" panose="02020603050405020304" pitchFamily="18" charset="0"/>
                <a:cs typeface="Times New Roman" panose="02020603050405020304" pitchFamily="18" charset="0"/>
              </a:rPr>
            </a:br>
            <a:r>
              <a:rPr lang="en-US" sz="2800" spc="5" dirty="0">
                <a:latin typeface="Times New Roman" panose="02020603050405020304" pitchFamily="18" charset="0"/>
                <a:ea typeface="Times New Roman" panose="02020603050405020304" pitchFamily="18" charset="0"/>
                <a:cs typeface="Times New Roman" panose="02020603050405020304" pitchFamily="18" charset="0"/>
              </a:rPr>
              <a:t/>
            </a:r>
            <a:br>
              <a:rPr lang="en-US" sz="2800" spc="5" dirty="0">
                <a:latin typeface="Times New Roman" panose="02020603050405020304" pitchFamily="18" charset="0"/>
                <a:ea typeface="Times New Roman" panose="02020603050405020304" pitchFamily="18" charset="0"/>
                <a:cs typeface="Times New Roman" panose="02020603050405020304" pitchFamily="18" charset="0"/>
              </a:rPr>
            </a:br>
            <a:endParaRPr lang="en-US" sz="1800" spc="5"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Rectangle 2"/>
          <p:cNvSpPr/>
          <p:nvPr/>
        </p:nvSpPr>
        <p:spPr>
          <a:xfrm>
            <a:off x="1116803" y="1139265"/>
            <a:ext cx="8513740" cy="4939814"/>
          </a:xfrm>
          <a:prstGeom prst="rect">
            <a:avLst/>
          </a:prstGeom>
        </p:spPr>
        <p:txBody>
          <a:bodyPr wrap="square">
            <a:spAutoFit/>
          </a:bodyPr>
          <a:lstStyle/>
          <a:p>
            <a:endParaRPr lang="en-US" dirty="0">
              <a:latin typeface="Times New Roman" panose="02020603050405020304" pitchFamily="18" charset="0"/>
              <a:cs typeface="Times New Roman" panose="02020603050405020304" pitchFamily="18" charset="0"/>
            </a:endParaRPr>
          </a:p>
          <a:p>
            <a:pPr marL="285750" indent="-285750">
              <a:lnSpc>
                <a:spcPct val="150000"/>
              </a:lnSpc>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Prof. Asmaa Al-Thani</a:t>
            </a:r>
          </a:p>
          <a:p>
            <a:pPr marL="285750" indent="-285750">
              <a:lnSpc>
                <a:spcPct val="150000"/>
              </a:lnSpc>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Dr Hanan Abdul Rahim</a:t>
            </a:r>
          </a:p>
          <a:p>
            <a:pPr marL="285750" indent="-285750">
              <a:lnSpc>
                <a:spcPct val="150000"/>
              </a:lnSpc>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Prof. Ahmed Maliki</a:t>
            </a:r>
          </a:p>
          <a:p>
            <a:pPr marL="285750" indent="-285750">
              <a:lnSpc>
                <a:spcPct val="150000"/>
              </a:lnSpc>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Dr. Marawan Abu Madi </a:t>
            </a:r>
          </a:p>
          <a:p>
            <a:pPr marL="285750" indent="-285750">
              <a:lnSpc>
                <a:spcPct val="150000"/>
              </a:lnSpc>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Dr. Nasser Rizk </a:t>
            </a:r>
          </a:p>
          <a:p>
            <a:pPr marL="285750" indent="-285750">
              <a:lnSpc>
                <a:spcPct val="150000"/>
              </a:lnSpc>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Dr. Hatem Zayed </a:t>
            </a:r>
          </a:p>
          <a:p>
            <a:pPr marL="285750" indent="-285750">
              <a:lnSpc>
                <a:spcPct val="150000"/>
              </a:lnSpc>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Dr. Gheyath Nasrallah </a:t>
            </a:r>
          </a:p>
          <a:p>
            <a:pPr marL="285750" indent="-285750">
              <a:lnSpc>
                <a:spcPct val="150000"/>
              </a:lnSpc>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Dr Mashael Alshafai</a:t>
            </a:r>
          </a:p>
          <a:p>
            <a:pPr marL="285750" indent="-285750">
              <a:lnSpc>
                <a:spcPct val="150000"/>
              </a:lnSpc>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Dr Maha </a:t>
            </a:r>
            <a:r>
              <a:rPr lang="en-US" dirty="0" err="1">
                <a:latin typeface="Times New Roman" panose="02020603050405020304" pitchFamily="18" charset="0"/>
                <a:cs typeface="Times New Roman" panose="02020603050405020304" pitchFamily="18" charset="0"/>
              </a:rPr>
              <a:t>Alasmakh</a:t>
            </a:r>
            <a:endParaRPr lang="en-US" dirty="0">
              <a:latin typeface="Times New Roman" panose="02020603050405020304" pitchFamily="18" charset="0"/>
              <a:cs typeface="Times New Roman" panose="02020603050405020304" pitchFamily="18" charset="0"/>
            </a:endParaRPr>
          </a:p>
          <a:p>
            <a:pPr>
              <a:lnSpc>
                <a:spcPct val="150000"/>
              </a:lnSpc>
            </a:pP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pic>
        <p:nvPicPr>
          <p:cNvPr id="24" name="Picture 23"/>
          <p:cNvPicPr>
            <a:picLocks noChangeAspect="1"/>
          </p:cNvPicPr>
          <p:nvPr/>
        </p:nvPicPr>
        <p:blipFill>
          <a:blip r:embed="rId2"/>
          <a:stretch>
            <a:fillRect/>
          </a:stretch>
        </p:blipFill>
        <p:spPr>
          <a:xfrm>
            <a:off x="807745" y="5274644"/>
            <a:ext cx="4669941" cy="1166244"/>
          </a:xfrm>
          <a:prstGeom prst="rect">
            <a:avLst/>
          </a:prstGeom>
        </p:spPr>
      </p:pic>
      <p:sp>
        <p:nvSpPr>
          <p:cNvPr id="6" name="TextBox 5"/>
          <p:cNvSpPr txBox="1"/>
          <p:nvPr/>
        </p:nvSpPr>
        <p:spPr>
          <a:xfrm>
            <a:off x="5805820" y="1331004"/>
            <a:ext cx="3565236" cy="4247317"/>
          </a:xfrm>
          <a:prstGeom prst="rect">
            <a:avLst/>
          </a:prstGeom>
          <a:noFill/>
        </p:spPr>
        <p:txBody>
          <a:bodyPr wrap="square" rtlCol="0">
            <a:spAutoFit/>
          </a:bodyPr>
          <a:lstStyle/>
          <a:p>
            <a:pPr marL="285750" indent="-285750">
              <a:lnSpc>
                <a:spcPct val="150000"/>
              </a:lnSpc>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Dr. Hadi M. Yassine </a:t>
            </a:r>
          </a:p>
          <a:p>
            <a:pPr marL="285750" indent="-285750">
              <a:lnSpc>
                <a:spcPct val="150000"/>
              </a:lnSpc>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Dr. Lily </a:t>
            </a:r>
            <a:r>
              <a:rPr lang="en-US" dirty="0" err="1">
                <a:latin typeface="Times New Roman" panose="02020603050405020304" pitchFamily="18" charset="0"/>
                <a:cs typeface="Times New Roman" panose="02020603050405020304" pitchFamily="18" charset="0"/>
              </a:rPr>
              <a:t>O’hara</a:t>
            </a:r>
            <a:r>
              <a:rPr lang="en-US" dirty="0">
                <a:latin typeface="Times New Roman" panose="02020603050405020304" pitchFamily="18" charset="0"/>
                <a:cs typeface="Times New Roman" panose="02020603050405020304" pitchFamily="18" charset="0"/>
              </a:rPr>
              <a:t> </a:t>
            </a:r>
          </a:p>
          <a:p>
            <a:pPr marL="285750" indent="-285750">
              <a:lnSpc>
                <a:spcPct val="150000"/>
              </a:lnSpc>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Dr. Manar El-Hassan </a:t>
            </a:r>
          </a:p>
          <a:p>
            <a:pPr marL="285750" indent="-285750">
              <a:lnSpc>
                <a:spcPct val="150000"/>
              </a:lnSpc>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Dr Zumin Shi </a:t>
            </a:r>
          </a:p>
          <a:p>
            <a:pPr marL="285750" indent="-285750">
              <a:lnSpc>
                <a:spcPct val="150000"/>
              </a:lnSpc>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Dr. Abdelhamid Kerkadi </a:t>
            </a:r>
          </a:p>
          <a:p>
            <a:pPr marL="285750" indent="-285750">
              <a:lnSpc>
                <a:spcPct val="150000"/>
              </a:lnSpc>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Dr. Hiba Bawadi</a:t>
            </a:r>
          </a:p>
          <a:p>
            <a:pPr marL="285750" indent="-285750">
              <a:lnSpc>
                <a:spcPct val="150000"/>
              </a:lnSpc>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Dr. Vijay </a:t>
            </a:r>
            <a:r>
              <a:rPr lang="en-US" dirty="0" err="1">
                <a:latin typeface="Times New Roman" panose="02020603050405020304" pitchFamily="18" charset="0"/>
                <a:cs typeface="Times New Roman" panose="02020603050405020304" pitchFamily="18" charset="0"/>
              </a:rPr>
              <a:t>Ganji</a:t>
            </a:r>
            <a:endParaRPr lang="en-US" dirty="0">
              <a:latin typeface="Times New Roman" panose="02020603050405020304" pitchFamily="18" charset="0"/>
              <a:cs typeface="Times New Roman" panose="02020603050405020304" pitchFamily="18" charset="0"/>
            </a:endParaRPr>
          </a:p>
          <a:p>
            <a:pPr marL="285750" indent="-285750">
              <a:lnSpc>
                <a:spcPct val="150000"/>
              </a:lnSpc>
              <a:buFont typeface="Wingdings" panose="05000000000000000000" pitchFamily="2" charset="2"/>
              <a:buChar char="§"/>
            </a:pPr>
            <a:r>
              <a:rPr lang="en-US" dirty="0">
                <a:solidFill>
                  <a:prstClr val="black"/>
                </a:solidFill>
                <a:latin typeface="Times New Roman" panose="02020603050405020304" pitchFamily="18" charset="0"/>
                <a:cs typeface="Times New Roman" panose="02020603050405020304" pitchFamily="18" charset="0"/>
              </a:rPr>
              <a:t>Dr. Layla Kamareddine</a:t>
            </a:r>
          </a:p>
          <a:p>
            <a:pPr marL="285750" indent="-285750">
              <a:lnSpc>
                <a:spcPct val="150000"/>
              </a:lnSpc>
              <a:buFont typeface="Wingdings" panose="05000000000000000000" pitchFamily="2" charset="2"/>
              <a:buChar char="§"/>
            </a:pPr>
            <a:r>
              <a:rPr lang="en-US" dirty="0">
                <a:solidFill>
                  <a:prstClr val="black"/>
                </a:solidFill>
                <a:latin typeface="Times New Roman" panose="02020603050405020304" pitchFamily="18" charset="0"/>
                <a:cs typeface="Times New Roman" panose="02020603050405020304" pitchFamily="18" charset="0"/>
              </a:rPr>
              <a:t>Dr </a:t>
            </a:r>
            <a:r>
              <a:rPr lang="en-US" dirty="0" err="1">
                <a:solidFill>
                  <a:prstClr val="black"/>
                </a:solidFill>
                <a:latin typeface="Times New Roman" panose="02020603050405020304" pitchFamily="18" charset="0"/>
                <a:cs typeface="Times New Roman" panose="02020603050405020304" pitchFamily="18" charset="0"/>
              </a:rPr>
              <a:t>Karam</a:t>
            </a:r>
            <a:r>
              <a:rPr lang="en-US" dirty="0">
                <a:solidFill>
                  <a:prstClr val="black"/>
                </a:solidFill>
                <a:latin typeface="Times New Roman" panose="02020603050405020304" pitchFamily="18" charset="0"/>
                <a:cs typeface="Times New Roman" panose="02020603050405020304" pitchFamily="18" charset="0"/>
              </a:rPr>
              <a:t> </a:t>
            </a:r>
            <a:r>
              <a:rPr lang="en-US" dirty="0" err="1">
                <a:solidFill>
                  <a:prstClr val="black"/>
                </a:solidFill>
                <a:latin typeface="Times New Roman" panose="02020603050405020304" pitchFamily="18" charset="0"/>
                <a:cs typeface="Times New Roman" panose="02020603050405020304" pitchFamily="18" charset="0"/>
              </a:rPr>
              <a:t>Adawi</a:t>
            </a:r>
            <a:r>
              <a:rPr lang="en-US" dirty="0">
                <a:solidFill>
                  <a:prstClr val="black"/>
                </a:solidFill>
                <a:latin typeface="Times New Roman" panose="02020603050405020304" pitchFamily="18" charset="0"/>
                <a:cs typeface="Times New Roman" panose="02020603050405020304" pitchFamily="18" charset="0"/>
              </a:rPr>
              <a:t> </a:t>
            </a:r>
          </a:p>
          <a:p>
            <a:pPr marL="285750" indent="-285750">
              <a:lnSpc>
                <a:spcPct val="150000"/>
              </a:lnSpc>
              <a:buFont typeface="Wingdings" panose="05000000000000000000" pitchFamily="2" charset="2"/>
              <a:buChar char="§"/>
            </a:pPr>
            <a:endParaRPr lang="en-US" dirty="0">
              <a:latin typeface="Times New Roman" panose="02020603050405020304" pitchFamily="18" charset="0"/>
              <a:cs typeface="Times New Roman" panose="02020603050405020304" pitchFamily="18" charset="0"/>
            </a:endParaRPr>
          </a:p>
        </p:txBody>
      </p:sp>
      <p:sp>
        <p:nvSpPr>
          <p:cNvPr id="2" name="TextBox 1"/>
          <p:cNvSpPr txBox="1"/>
          <p:nvPr/>
        </p:nvSpPr>
        <p:spPr>
          <a:xfrm>
            <a:off x="4164713" y="179548"/>
            <a:ext cx="3282215" cy="519764"/>
          </a:xfrm>
          <a:prstGeom prst="rect">
            <a:avLst/>
          </a:prstGeom>
        </p:spPr>
        <p:txBody>
          <a:bodyPr vert="horz" wrap="square" lIns="91440" tIns="45720" rIns="91440" bIns="45720" rtlCol="0">
            <a:noAutofit/>
          </a:bodyPr>
          <a:lstStyle/>
          <a:p>
            <a:pPr marL="228600" indent="-228600"/>
            <a:endParaRPr lang="en-US" sz="1200" dirty="0">
              <a:latin typeface="Times New Roman" panose="02020603050405020304" pitchFamily="18" charset="0"/>
              <a:cs typeface="Times New Roman" panose="02020603050405020304" pitchFamily="18" charset="0"/>
            </a:endParaRPr>
          </a:p>
        </p:txBody>
      </p:sp>
      <p:sp>
        <p:nvSpPr>
          <p:cNvPr id="4" name="Rectangle 3"/>
          <p:cNvSpPr/>
          <p:nvPr/>
        </p:nvSpPr>
        <p:spPr>
          <a:xfrm>
            <a:off x="3538426" y="176092"/>
            <a:ext cx="4684296" cy="523220"/>
          </a:xfrm>
          <a:prstGeom prst="rect">
            <a:avLst/>
          </a:prstGeom>
        </p:spPr>
        <p:txBody>
          <a:bodyPr wrap="none">
            <a:spAutoFit/>
          </a:bodyPr>
          <a:lstStyle/>
          <a:p>
            <a:pPr lvl="0"/>
            <a:r>
              <a:rPr lang="en-US" sz="2800" b="1" dirty="0">
                <a:latin typeface="Times New Roman" panose="02020603050405020304" pitchFamily="18" charset="0"/>
                <a:cs typeface="Times New Roman" panose="02020603050405020304" pitchFamily="18" charset="0"/>
              </a:rPr>
              <a:t>Potential Supervisors at CHS</a:t>
            </a:r>
            <a:endParaRPr lang="en-US" sz="2800" spc="5" dirty="0">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25" name="Picture 24"/>
          <p:cNvPicPr>
            <a:picLocks noChangeAspect="1"/>
          </p:cNvPicPr>
          <p:nvPr/>
        </p:nvPicPr>
        <p:blipFill>
          <a:blip r:embed="rId3"/>
          <a:stretch>
            <a:fillRect/>
          </a:stretch>
        </p:blipFill>
        <p:spPr>
          <a:xfrm>
            <a:off x="6879149" y="5621154"/>
            <a:ext cx="4427068" cy="790858"/>
          </a:xfrm>
          <a:prstGeom prst="rect">
            <a:avLst/>
          </a:prstGeom>
        </p:spPr>
      </p:pic>
    </p:spTree>
    <p:extLst>
      <p:ext uri="{BB962C8B-B14F-4D97-AF65-F5344CB8AC3E}">
        <p14:creationId xmlns:p14="http://schemas.microsoft.com/office/powerpoint/2010/main" val="19841474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3">
            <a:extLst>
              <a:ext uri="{FF2B5EF4-FFF2-40B4-BE49-F238E27FC236}">
                <a16:creationId xmlns:a16="http://schemas.microsoft.com/office/drawing/2014/main" id="{346BC163-DEED-4197-9FEA-AE25FB0CAF33}"/>
              </a:ext>
            </a:extLst>
          </p:cNvPr>
          <p:cNvSpPr txBox="1">
            <a:spLocks/>
          </p:cNvSpPr>
          <p:nvPr/>
        </p:nvSpPr>
        <p:spPr>
          <a:xfrm>
            <a:off x="369454" y="1092896"/>
            <a:ext cx="7232073" cy="3149600"/>
          </a:xfrm>
          <a:prstGeom prst="rect">
            <a:avLst/>
          </a:prstGeom>
        </p:spPr>
        <p:txBody>
          <a:bodyPr vert="horz" lIns="91440" tIns="45720" rIns="91440" bIns="45720" rtlCol="0" anchor="b">
            <a:noAutofit/>
            <a:scene3d>
              <a:camera prst="perspectiveFront"/>
              <a:lightRig rig="threePt" dir="t"/>
            </a:scene3d>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spc="5" dirty="0">
                <a:latin typeface="Times New Roman" panose="02020603050405020304" pitchFamily="18" charset="0"/>
                <a:ea typeface="Times New Roman" panose="02020603050405020304" pitchFamily="18" charset="0"/>
                <a:cs typeface="Times New Roman" panose="02020603050405020304" pitchFamily="18" charset="0"/>
              </a:rPr>
              <a:t/>
            </a:r>
            <a:br>
              <a:rPr lang="en-US" sz="2800" spc="5" dirty="0">
                <a:latin typeface="Times New Roman" panose="02020603050405020304" pitchFamily="18" charset="0"/>
                <a:ea typeface="Times New Roman" panose="02020603050405020304" pitchFamily="18" charset="0"/>
                <a:cs typeface="Times New Roman" panose="02020603050405020304" pitchFamily="18" charset="0"/>
              </a:rPr>
            </a:br>
            <a:r>
              <a:rPr lang="en-US" sz="2800" spc="5" dirty="0">
                <a:latin typeface="Times New Roman" panose="02020603050405020304" pitchFamily="18" charset="0"/>
                <a:ea typeface="Times New Roman" panose="02020603050405020304" pitchFamily="18" charset="0"/>
                <a:cs typeface="Times New Roman" panose="02020603050405020304" pitchFamily="18" charset="0"/>
              </a:rPr>
              <a:t/>
            </a:r>
            <a:br>
              <a:rPr lang="en-US" sz="2800" spc="5" dirty="0">
                <a:latin typeface="Times New Roman" panose="02020603050405020304" pitchFamily="18" charset="0"/>
                <a:ea typeface="Times New Roman" panose="02020603050405020304" pitchFamily="18" charset="0"/>
                <a:cs typeface="Times New Roman" panose="02020603050405020304" pitchFamily="18" charset="0"/>
              </a:rPr>
            </a:br>
            <a:r>
              <a:rPr lang="en-US" sz="2800" spc="5" dirty="0">
                <a:latin typeface="Times New Roman" panose="02020603050405020304" pitchFamily="18" charset="0"/>
                <a:ea typeface="Times New Roman" panose="02020603050405020304" pitchFamily="18" charset="0"/>
                <a:cs typeface="Times New Roman" panose="02020603050405020304" pitchFamily="18" charset="0"/>
              </a:rPr>
              <a:t/>
            </a:r>
            <a:br>
              <a:rPr lang="en-US" sz="2800" spc="5" dirty="0">
                <a:latin typeface="Times New Roman" panose="02020603050405020304" pitchFamily="18" charset="0"/>
                <a:ea typeface="Times New Roman" panose="02020603050405020304" pitchFamily="18" charset="0"/>
                <a:cs typeface="Times New Roman" panose="02020603050405020304" pitchFamily="18" charset="0"/>
              </a:rPr>
            </a:br>
            <a:endParaRPr lang="en-US" sz="1800" spc="5" dirty="0">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24" name="Picture 23"/>
          <p:cNvPicPr>
            <a:picLocks noChangeAspect="1"/>
          </p:cNvPicPr>
          <p:nvPr/>
        </p:nvPicPr>
        <p:blipFill>
          <a:blip r:embed="rId2"/>
          <a:stretch>
            <a:fillRect/>
          </a:stretch>
        </p:blipFill>
        <p:spPr>
          <a:xfrm>
            <a:off x="7154264" y="4809501"/>
            <a:ext cx="4669941" cy="1603387"/>
          </a:xfrm>
          <a:prstGeom prst="rect">
            <a:avLst/>
          </a:prstGeom>
        </p:spPr>
      </p:pic>
      <p:sp>
        <p:nvSpPr>
          <p:cNvPr id="2" name="TextBox 1"/>
          <p:cNvSpPr txBox="1"/>
          <p:nvPr/>
        </p:nvSpPr>
        <p:spPr>
          <a:xfrm>
            <a:off x="4164713" y="179548"/>
            <a:ext cx="3282215" cy="519764"/>
          </a:xfrm>
          <a:prstGeom prst="rect">
            <a:avLst/>
          </a:prstGeom>
        </p:spPr>
        <p:txBody>
          <a:bodyPr vert="horz" wrap="square" lIns="91440" tIns="45720" rIns="91440" bIns="45720" rtlCol="0">
            <a:noAutofit/>
          </a:bodyPr>
          <a:lstStyle/>
          <a:p>
            <a:pPr marL="228600" indent="-228600"/>
            <a:endParaRPr lang="en-US" sz="1200" dirty="0">
              <a:latin typeface="Times New Roman" panose="02020603050405020304" pitchFamily="18" charset="0"/>
              <a:cs typeface="Times New Roman" panose="02020603050405020304" pitchFamily="18" charset="0"/>
            </a:endParaRPr>
          </a:p>
        </p:txBody>
      </p:sp>
      <p:sp>
        <p:nvSpPr>
          <p:cNvPr id="4" name="Rectangle 3"/>
          <p:cNvSpPr/>
          <p:nvPr/>
        </p:nvSpPr>
        <p:spPr>
          <a:xfrm>
            <a:off x="3163041" y="176092"/>
            <a:ext cx="5458417" cy="523220"/>
          </a:xfrm>
          <a:prstGeom prst="rect">
            <a:avLst/>
          </a:prstGeom>
        </p:spPr>
        <p:txBody>
          <a:bodyPr wrap="none">
            <a:spAutoFit/>
          </a:bodyPr>
          <a:lstStyle/>
          <a:p>
            <a:r>
              <a:rPr lang="en-US" sz="2800" b="1" dirty="0">
                <a:latin typeface="Times New Roman" panose="02020603050405020304" pitchFamily="18" charset="0"/>
                <a:cs typeface="Times New Roman" panose="02020603050405020304" pitchFamily="18" charset="0"/>
              </a:rPr>
              <a:t>Contact Persons for PhD Program</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6386" y="5447898"/>
            <a:ext cx="4040447" cy="849486"/>
          </a:xfrm>
          <a:prstGeom prst="rect">
            <a:avLst/>
          </a:prstGeom>
        </p:spPr>
      </p:pic>
      <p:sp>
        <p:nvSpPr>
          <p:cNvPr id="7" name="Rectangle 6"/>
          <p:cNvSpPr/>
          <p:nvPr/>
        </p:nvSpPr>
        <p:spPr>
          <a:xfrm>
            <a:off x="543617" y="1266317"/>
            <a:ext cx="5181471" cy="2862322"/>
          </a:xfrm>
          <a:prstGeom prst="rect">
            <a:avLst/>
          </a:prstGeom>
        </p:spPr>
        <p:txBody>
          <a:bodyPr wrap="square">
            <a:spAutoFit/>
          </a:bodyPr>
          <a:lstStyle/>
          <a:p>
            <a:r>
              <a:rPr lang="en-US" b="1" dirty="0">
                <a:solidFill>
                  <a:prstClr val="black"/>
                </a:solidFill>
                <a:latin typeface="Times New Roman" panose="02020603050405020304" pitchFamily="18" charset="0"/>
                <a:cs typeface="Times New Roman" panose="02020603050405020304" pitchFamily="18" charset="0"/>
              </a:rPr>
              <a:t>Dr. Feras Alali</a:t>
            </a:r>
          </a:p>
          <a:p>
            <a:r>
              <a:rPr lang="en-US" dirty="0">
                <a:solidFill>
                  <a:prstClr val="black"/>
                </a:solidFill>
                <a:latin typeface="Times New Roman" panose="02020603050405020304" pitchFamily="18" charset="0"/>
                <a:cs typeface="Times New Roman" panose="02020603050405020304" pitchFamily="18" charset="0"/>
              </a:rPr>
              <a:t>Director of Research and Graduate Studies, </a:t>
            </a:r>
          </a:p>
          <a:p>
            <a:r>
              <a:rPr lang="en-US" dirty="0">
                <a:solidFill>
                  <a:prstClr val="black"/>
                </a:solidFill>
                <a:latin typeface="Times New Roman" panose="02020603050405020304" pitchFamily="18" charset="0"/>
                <a:cs typeface="Times New Roman" panose="02020603050405020304" pitchFamily="18" charset="0"/>
              </a:rPr>
              <a:t>VP for Medical and Health Office                                  </a:t>
            </a:r>
            <a:r>
              <a:rPr lang="en-US" dirty="0">
                <a:solidFill>
                  <a:prstClr val="black"/>
                </a:solidFill>
                <a:latin typeface="Times New Roman" panose="02020603050405020304" pitchFamily="18" charset="0"/>
                <a:cs typeface="Times New Roman" panose="02020603050405020304" pitchFamily="18" charset="0"/>
                <a:hlinkClick r:id="rId4"/>
              </a:rPr>
              <a:t>feras.alali@qu.edu.qa</a:t>
            </a:r>
            <a:endParaRPr lang="en-US" dirty="0">
              <a:solidFill>
                <a:prstClr val="black"/>
              </a:solidFill>
              <a:latin typeface="Times New Roman" panose="02020603050405020304" pitchFamily="18" charset="0"/>
              <a:cs typeface="Times New Roman" panose="02020603050405020304" pitchFamily="18" charset="0"/>
            </a:endParaRPr>
          </a:p>
          <a:p>
            <a:endParaRPr lang="en-US" dirty="0">
              <a:solidFill>
                <a:prstClr val="black"/>
              </a:solidFill>
              <a:latin typeface="Times New Roman" panose="02020603050405020304" pitchFamily="18" charset="0"/>
              <a:cs typeface="Times New Roman" panose="02020603050405020304" pitchFamily="18" charset="0"/>
            </a:endParaRPr>
          </a:p>
          <a:p>
            <a:endParaRPr lang="en-US" dirty="0">
              <a:solidFill>
                <a:prstClr val="black"/>
              </a:solidFill>
              <a:latin typeface="Times New Roman" panose="02020603050405020304" pitchFamily="18" charset="0"/>
              <a:cs typeface="Times New Roman" panose="02020603050405020304" pitchFamily="18" charset="0"/>
            </a:endParaRPr>
          </a:p>
          <a:p>
            <a:r>
              <a:rPr lang="en-US" b="1" dirty="0">
                <a:solidFill>
                  <a:prstClr val="black"/>
                </a:solidFill>
                <a:latin typeface="Times New Roman" panose="02020603050405020304" pitchFamily="18" charset="0"/>
                <a:cs typeface="Times New Roman" panose="02020603050405020304" pitchFamily="18" charset="0"/>
              </a:rPr>
              <a:t>Mrs. Sana Alajory</a:t>
            </a:r>
          </a:p>
          <a:p>
            <a:r>
              <a:rPr lang="en-US" dirty="0">
                <a:solidFill>
                  <a:prstClr val="black"/>
                </a:solidFill>
                <a:latin typeface="Times New Roman" panose="02020603050405020304" pitchFamily="18" charset="0"/>
                <a:cs typeface="Times New Roman" panose="02020603050405020304" pitchFamily="18" charset="0"/>
              </a:rPr>
              <a:t>Administrative coordinator for Research &amp; Graduate Studies</a:t>
            </a:r>
          </a:p>
          <a:p>
            <a:r>
              <a:rPr lang="en-US" dirty="0">
                <a:solidFill>
                  <a:prstClr val="black"/>
                </a:solidFill>
                <a:latin typeface="Times New Roman" panose="02020603050405020304" pitchFamily="18" charset="0"/>
                <a:cs typeface="Times New Roman" panose="02020603050405020304" pitchFamily="18" charset="0"/>
              </a:rPr>
              <a:t> </a:t>
            </a:r>
            <a:r>
              <a:rPr lang="en-US" dirty="0">
                <a:solidFill>
                  <a:prstClr val="black"/>
                </a:solidFill>
                <a:latin typeface="Times New Roman" panose="02020603050405020304" pitchFamily="18" charset="0"/>
                <a:cs typeface="Times New Roman" panose="02020603050405020304" pitchFamily="18" charset="0"/>
                <a:hlinkClick r:id="rId5"/>
              </a:rPr>
              <a:t>sana.a@qu.edu.qa</a:t>
            </a:r>
            <a:endParaRPr lang="en-US" dirty="0">
              <a:latin typeface="Times New Roman" panose="02020603050405020304" pitchFamily="18" charset="0"/>
              <a:cs typeface="Times New Roman" panose="02020603050405020304" pitchFamily="18" charset="0"/>
            </a:endParaRPr>
          </a:p>
        </p:txBody>
      </p:sp>
      <p:sp>
        <p:nvSpPr>
          <p:cNvPr id="25" name="Rectangle 24"/>
          <p:cNvSpPr/>
          <p:nvPr/>
        </p:nvSpPr>
        <p:spPr>
          <a:xfrm>
            <a:off x="6461081" y="1266317"/>
            <a:ext cx="5363124" cy="3416320"/>
          </a:xfrm>
          <a:prstGeom prst="rect">
            <a:avLst/>
          </a:prstGeom>
        </p:spPr>
        <p:txBody>
          <a:bodyPr wrap="square">
            <a:spAutoFit/>
          </a:bodyPr>
          <a:lstStyle/>
          <a:p>
            <a:r>
              <a:rPr lang="pt-BR" b="1" dirty="0">
                <a:solidFill>
                  <a:prstClr val="black"/>
                </a:solidFill>
                <a:latin typeface="Times New Roman" panose="02020603050405020304" pitchFamily="18" charset="0"/>
                <a:cs typeface="Times New Roman" panose="02020603050405020304" pitchFamily="18" charset="0"/>
              </a:rPr>
              <a:t>Dr. Mashael Alshafai</a:t>
            </a:r>
          </a:p>
          <a:p>
            <a:r>
              <a:rPr lang="en-US" dirty="0">
                <a:solidFill>
                  <a:prstClr val="black"/>
                </a:solidFill>
                <a:latin typeface="Times New Roman" panose="02020603050405020304" pitchFamily="18" charset="0"/>
                <a:cs typeface="Times New Roman" panose="02020603050405020304" pitchFamily="18" charset="0"/>
              </a:rPr>
              <a:t>Section Head of Research and Graduate Studies   College of Health Sciences</a:t>
            </a:r>
          </a:p>
          <a:p>
            <a:r>
              <a:rPr lang="en-US" dirty="0">
                <a:solidFill>
                  <a:prstClr val="black"/>
                </a:solidFill>
                <a:latin typeface="Times New Roman" panose="02020603050405020304" pitchFamily="18" charset="0"/>
                <a:cs typeface="Times New Roman" panose="02020603050405020304" pitchFamily="18" charset="0"/>
                <a:hlinkClick r:id="rId6"/>
              </a:rPr>
              <a:t>malshafai@qu.edu.qa</a:t>
            </a:r>
            <a:endParaRPr lang="en-US" dirty="0">
              <a:solidFill>
                <a:prstClr val="black"/>
              </a:solidFill>
              <a:latin typeface="Times New Roman" panose="02020603050405020304" pitchFamily="18" charset="0"/>
              <a:cs typeface="Times New Roman" panose="02020603050405020304" pitchFamily="18" charset="0"/>
            </a:endParaRPr>
          </a:p>
          <a:p>
            <a:endParaRPr lang="en-US" dirty="0">
              <a:solidFill>
                <a:prstClr val="black"/>
              </a:solidFill>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
            </a:pPr>
            <a:endParaRPr lang="en-US" dirty="0">
              <a:solidFill>
                <a:prstClr val="black"/>
              </a:solidFill>
              <a:latin typeface="Times New Roman" panose="02020603050405020304" pitchFamily="18" charset="0"/>
              <a:cs typeface="Times New Roman" panose="02020603050405020304" pitchFamily="18" charset="0"/>
            </a:endParaRPr>
          </a:p>
          <a:p>
            <a:r>
              <a:rPr lang="en-US" b="1" dirty="0">
                <a:solidFill>
                  <a:prstClr val="black"/>
                </a:solidFill>
                <a:latin typeface="Times New Roman" panose="02020603050405020304" pitchFamily="18" charset="0"/>
                <a:cs typeface="Times New Roman" panose="02020603050405020304" pitchFamily="18" charset="0"/>
              </a:rPr>
              <a:t>Dr. Layla</a:t>
            </a:r>
            <a:r>
              <a:rPr lang="en-US" dirty="0">
                <a:solidFill>
                  <a:prstClr val="black"/>
                </a:solidFill>
                <a:latin typeface="Times New Roman" panose="02020603050405020304" pitchFamily="18" charset="0"/>
                <a:cs typeface="Times New Roman" panose="02020603050405020304" pitchFamily="18" charset="0"/>
              </a:rPr>
              <a:t> </a:t>
            </a:r>
            <a:r>
              <a:rPr lang="en-US" b="1" dirty="0">
                <a:solidFill>
                  <a:prstClr val="black"/>
                </a:solidFill>
                <a:latin typeface="Times New Roman" panose="02020603050405020304" pitchFamily="18" charset="0"/>
                <a:cs typeface="Times New Roman" panose="02020603050405020304" pitchFamily="18" charset="0"/>
              </a:rPr>
              <a:t>Kamareddine</a:t>
            </a:r>
          </a:p>
          <a:p>
            <a:r>
              <a:rPr lang="en-US" dirty="0">
                <a:solidFill>
                  <a:prstClr val="black"/>
                </a:solidFill>
                <a:latin typeface="Times New Roman" panose="02020603050405020304" pitchFamily="18" charset="0"/>
                <a:cs typeface="Times New Roman" panose="02020603050405020304" pitchFamily="18" charset="0"/>
              </a:rPr>
              <a:t> Coordinator of PhD Program in Biomedical Sciences</a:t>
            </a:r>
          </a:p>
          <a:p>
            <a:endParaRPr lang="en-US" dirty="0">
              <a:solidFill>
                <a:prstClr val="black"/>
              </a:solidFill>
              <a:latin typeface="Times New Roman" panose="02020603050405020304" pitchFamily="18" charset="0"/>
              <a:cs typeface="Times New Roman" panose="02020603050405020304" pitchFamily="18" charset="0"/>
            </a:endParaRPr>
          </a:p>
          <a:p>
            <a:r>
              <a:rPr lang="en-US" dirty="0">
                <a:solidFill>
                  <a:prstClr val="black"/>
                </a:solidFill>
                <a:latin typeface="Times New Roman" panose="02020603050405020304" pitchFamily="18" charset="0"/>
                <a:cs typeface="Times New Roman" panose="02020603050405020304" pitchFamily="18" charset="0"/>
                <a:hlinkClick r:id="rId7"/>
              </a:rPr>
              <a:t>lkamareddine@qu.edu.qa</a:t>
            </a:r>
            <a:endParaRPr lang="en-US" dirty="0">
              <a:solidFill>
                <a:prstClr val="black"/>
              </a:solidFill>
              <a:latin typeface="Times New Roman" panose="02020603050405020304" pitchFamily="18" charset="0"/>
              <a:cs typeface="Times New Roman" panose="02020603050405020304" pitchFamily="18" charset="0"/>
            </a:endParaRPr>
          </a:p>
          <a:p>
            <a:endParaRPr lang="en-US" dirty="0">
              <a:solidFill>
                <a:prstClr val="black"/>
              </a:solidFill>
              <a:latin typeface="Times New Roman" panose="02020603050405020304" pitchFamily="18" charset="0"/>
              <a:cs typeface="Times New Roman" panose="02020603050405020304" pitchFamily="18" charset="0"/>
            </a:endParaRPr>
          </a:p>
          <a:p>
            <a:endParaRPr lang="en-US"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260250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158135"/>
            <a:ext cx="10515600" cy="4351338"/>
          </a:xfrm>
        </p:spPr>
        <p:txBody>
          <a:bodyPr>
            <a:normAutofit fontScale="70000" lnSpcReduction="20000"/>
          </a:bodyPr>
          <a:lstStyle/>
          <a:p>
            <a:pPr marL="0" indent="0" algn="ctr">
              <a:lnSpc>
                <a:spcPct val="120000"/>
              </a:lnSpc>
              <a:buNone/>
            </a:pPr>
            <a:r>
              <a:rPr lang="en-US" sz="8000" b="1" dirty="0">
                <a:solidFill>
                  <a:schemeClr val="tx1">
                    <a:lumMod val="95000"/>
                    <a:lumOff val="5000"/>
                  </a:schemeClr>
                </a:solidFill>
                <a:latin typeface="Times New Roman" charset="0"/>
                <a:ea typeface="Times New Roman" charset="0"/>
                <a:cs typeface="Times New Roman" charset="0"/>
              </a:rPr>
              <a:t>THE MASTER OF SCIENCE IN BIOMEDICAL SCIENCES </a:t>
            </a:r>
          </a:p>
          <a:p>
            <a:pPr marL="0" indent="0" algn="ctr">
              <a:buNone/>
            </a:pPr>
            <a:r>
              <a:rPr lang="en-US" sz="8000" dirty="0">
                <a:solidFill>
                  <a:schemeClr val="tx1">
                    <a:lumMod val="95000"/>
                    <a:lumOff val="5000"/>
                  </a:schemeClr>
                </a:solidFill>
                <a:latin typeface="Times New Roman" charset="0"/>
                <a:ea typeface="Times New Roman" charset="0"/>
                <a:cs typeface="Times New Roman" charset="0"/>
              </a:rPr>
              <a:t/>
            </a:r>
            <a:br>
              <a:rPr lang="en-US" sz="8000" dirty="0">
                <a:solidFill>
                  <a:schemeClr val="tx1">
                    <a:lumMod val="95000"/>
                    <a:lumOff val="5000"/>
                  </a:schemeClr>
                </a:solidFill>
                <a:latin typeface="Times New Roman" charset="0"/>
                <a:ea typeface="Times New Roman" charset="0"/>
                <a:cs typeface="Times New Roman" charset="0"/>
              </a:rPr>
            </a:br>
            <a:endParaRPr lang="en-US" sz="8000" dirty="0">
              <a:solidFill>
                <a:schemeClr val="tx1">
                  <a:lumMod val="95000"/>
                  <a:lumOff val="5000"/>
                </a:schemeClr>
              </a:solidFill>
              <a:latin typeface="Times New Roman" charset="0"/>
              <a:ea typeface="Times New Roman" charset="0"/>
              <a:cs typeface="Times New Roman" charset="0"/>
            </a:endParaRPr>
          </a:p>
          <a:p>
            <a:endParaRPr lang="en-US" dirty="0"/>
          </a:p>
        </p:txBody>
      </p:sp>
    </p:spTree>
    <p:extLst>
      <p:ext uri="{BB962C8B-B14F-4D97-AF65-F5344CB8AC3E}">
        <p14:creationId xmlns:p14="http://schemas.microsoft.com/office/powerpoint/2010/main" val="25736994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graphicFrame>
        <p:nvGraphicFramePr>
          <p:cNvPr id="4" name="Diagram 3"/>
          <p:cNvGraphicFramePr/>
          <p:nvPr>
            <p:extLst>
              <p:ext uri="{D42A27DB-BD31-4B8C-83A1-F6EECF244321}">
                <p14:modId xmlns:p14="http://schemas.microsoft.com/office/powerpoint/2010/main" val="4170639861"/>
              </p:ext>
            </p:extLst>
          </p:nvPr>
        </p:nvGraphicFramePr>
        <p:xfrm>
          <a:off x="0" y="441434"/>
          <a:ext cx="12003314" cy="57355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897557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1843088"/>
            <a:ext cx="10515600" cy="4351338"/>
          </a:xfrm>
        </p:spPr>
        <p:txBody>
          <a:bodyPr/>
          <a:lstStyle/>
          <a:p>
            <a:pPr marL="0" indent="0">
              <a:lnSpc>
                <a:spcPct val="150000"/>
              </a:lnSpc>
              <a:buNone/>
            </a:pPr>
            <a:r>
              <a:rPr lang="en-US" dirty="0">
                <a:latin typeface="Times New Roman" charset="0"/>
                <a:ea typeface="Times New Roman" charset="0"/>
                <a:cs typeface="Times New Roman" charset="0"/>
              </a:rPr>
              <a:t>The Master of Biomedical Science program was designed in response to real and growing job opportunities in the workforce due to increasing healthcare service advancements in Qatar, and has been benchmarked in quality to equivalent programs in the USA. </a:t>
            </a:r>
          </a:p>
          <a:p>
            <a:pPr marL="0" indent="0">
              <a:lnSpc>
                <a:spcPct val="150000"/>
              </a:lnSpc>
              <a:buNone/>
            </a:pPr>
            <a:r>
              <a:rPr lang="en-US" dirty="0">
                <a:latin typeface="Times New Roman" charset="0"/>
                <a:ea typeface="Times New Roman" charset="0"/>
                <a:cs typeface="Times New Roman" charset="0"/>
              </a:rPr>
              <a:t>The program will provide the knowledge and technical skills needed for medical laboratory and biomedical research professionals in Qatar. </a:t>
            </a:r>
          </a:p>
          <a:p>
            <a:endParaRPr lang="en-US" dirty="0"/>
          </a:p>
        </p:txBody>
      </p:sp>
      <p:sp>
        <p:nvSpPr>
          <p:cNvPr id="4" name="Title 1"/>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b="1" u="sng" dirty="0">
                <a:solidFill>
                  <a:srgbClr val="9779D3"/>
                </a:solidFill>
                <a:latin typeface="Times New Roman" charset="0"/>
                <a:ea typeface="Times New Roman" charset="0"/>
                <a:cs typeface="Times New Roman" charset="0"/>
              </a:rPr>
              <a:t>Program Mission</a:t>
            </a:r>
          </a:p>
        </p:txBody>
      </p:sp>
    </p:spTree>
    <p:extLst>
      <p:ext uri="{BB962C8B-B14F-4D97-AF65-F5344CB8AC3E}">
        <p14:creationId xmlns:p14="http://schemas.microsoft.com/office/powerpoint/2010/main" val="4018043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u="sng" dirty="0">
                <a:solidFill>
                  <a:srgbClr val="9779D3"/>
                </a:solidFill>
                <a:latin typeface="Times New Roman" charset="0"/>
                <a:ea typeface="Times New Roman" charset="0"/>
                <a:cs typeface="Times New Roman" charset="0"/>
              </a:rPr>
              <a:t>Skills</a:t>
            </a:r>
          </a:p>
        </p:txBody>
      </p:sp>
      <p:sp>
        <p:nvSpPr>
          <p:cNvPr id="3" name="Content Placeholder 2"/>
          <p:cNvSpPr>
            <a:spLocks noGrp="1"/>
          </p:cNvSpPr>
          <p:nvPr>
            <p:ph idx="1"/>
          </p:nvPr>
        </p:nvSpPr>
        <p:spPr/>
        <p:txBody>
          <a:bodyPr>
            <a:normAutofit lnSpcReduction="10000"/>
          </a:bodyPr>
          <a:lstStyle/>
          <a:p>
            <a:pPr lvl="1">
              <a:lnSpc>
                <a:spcPct val="150000"/>
              </a:lnSpc>
              <a:buFont typeface="Arial" panose="020B0604020202020204" pitchFamily="34" charset="0"/>
              <a:buChar char="•"/>
            </a:pPr>
            <a:r>
              <a:rPr lang="en-US" sz="3600" dirty="0">
                <a:latin typeface="Times New Roman" charset="0"/>
                <a:ea typeface="Times New Roman" charset="0"/>
                <a:cs typeface="Times New Roman" charset="0"/>
              </a:rPr>
              <a:t>Theoretical knowledge</a:t>
            </a:r>
          </a:p>
          <a:p>
            <a:pPr lvl="1">
              <a:lnSpc>
                <a:spcPct val="150000"/>
              </a:lnSpc>
              <a:buFont typeface="Arial" panose="020B0604020202020204" pitchFamily="34" charset="0"/>
              <a:buChar char="•"/>
            </a:pPr>
            <a:r>
              <a:rPr lang="en-US" sz="3600" dirty="0">
                <a:latin typeface="Times New Roman" charset="0"/>
                <a:ea typeface="Times New Roman" charset="0"/>
                <a:cs typeface="Times New Roman" charset="0"/>
              </a:rPr>
              <a:t>Hands on practical expertise</a:t>
            </a:r>
          </a:p>
          <a:p>
            <a:pPr lvl="1">
              <a:lnSpc>
                <a:spcPct val="150000"/>
              </a:lnSpc>
              <a:buFont typeface="Arial" panose="020B0604020202020204" pitchFamily="34" charset="0"/>
              <a:buChar char="•"/>
            </a:pPr>
            <a:r>
              <a:rPr lang="en-US" sz="3600" dirty="0">
                <a:latin typeface="Times New Roman" charset="0"/>
                <a:ea typeface="Times New Roman" charset="0"/>
                <a:cs typeface="Times New Roman" charset="0"/>
              </a:rPr>
              <a:t>Ethics of the healthcare industry </a:t>
            </a:r>
          </a:p>
          <a:p>
            <a:pPr lvl="1">
              <a:lnSpc>
                <a:spcPct val="150000"/>
              </a:lnSpc>
              <a:buFont typeface="Arial" panose="020B0604020202020204" pitchFamily="34" charset="0"/>
              <a:buChar char="•"/>
            </a:pPr>
            <a:r>
              <a:rPr lang="en-US" sz="3600" dirty="0">
                <a:latin typeface="Times New Roman" charset="0"/>
                <a:ea typeface="Times New Roman" charset="0"/>
                <a:cs typeface="Times New Roman" charset="0"/>
              </a:rPr>
              <a:t>Critical thinking and writing abilities</a:t>
            </a:r>
          </a:p>
          <a:p>
            <a:pPr lvl="1">
              <a:lnSpc>
                <a:spcPct val="150000"/>
              </a:lnSpc>
              <a:buFont typeface="Arial" panose="020B0604020202020204" pitchFamily="34" charset="0"/>
              <a:buChar char="•"/>
            </a:pPr>
            <a:r>
              <a:rPr lang="en-US" sz="3600" dirty="0">
                <a:latin typeface="Times New Roman" charset="0"/>
                <a:ea typeface="Times New Roman" charset="0"/>
                <a:cs typeface="Times New Roman" charset="0"/>
              </a:rPr>
              <a:t>Communication skills</a:t>
            </a:r>
          </a:p>
          <a:p>
            <a:endParaRPr lang="en-US" dirty="0"/>
          </a:p>
        </p:txBody>
      </p:sp>
    </p:spTree>
    <p:extLst>
      <p:ext uri="{BB962C8B-B14F-4D97-AF65-F5344CB8AC3E}">
        <p14:creationId xmlns:p14="http://schemas.microsoft.com/office/powerpoint/2010/main" val="32851638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b="1" u="sng" dirty="0">
                <a:solidFill>
                  <a:srgbClr val="9779D3"/>
                </a:solidFill>
                <a:latin typeface="Times New Roman" charset="0"/>
                <a:ea typeface="Times New Roman" charset="0"/>
                <a:cs typeface="Times New Roman" charset="0"/>
              </a:rPr>
              <a:t>Program Information</a:t>
            </a:r>
          </a:p>
        </p:txBody>
      </p:sp>
      <p:sp>
        <p:nvSpPr>
          <p:cNvPr id="5" name="Content Placeholder 2"/>
          <p:cNvSpPr txBox="1">
            <a:spLocks/>
          </p:cNvSpPr>
          <p:nvPr/>
        </p:nvSpPr>
        <p:spPr>
          <a:xfrm>
            <a:off x="990600" y="1843088"/>
            <a:ext cx="10515600" cy="477111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60000"/>
              </a:lnSpc>
            </a:pPr>
            <a:r>
              <a:rPr lang="en-US" dirty="0">
                <a:latin typeface="Times New Roman" charset="0"/>
                <a:ea typeface="Times New Roman" charset="0"/>
                <a:cs typeface="Times New Roman" charset="0"/>
              </a:rPr>
              <a:t>Master of Sciences in Biomedical Sciences</a:t>
            </a:r>
          </a:p>
          <a:p>
            <a:pPr>
              <a:lnSpc>
                <a:spcPct val="160000"/>
              </a:lnSpc>
            </a:pPr>
            <a:r>
              <a:rPr lang="en-US" dirty="0">
                <a:latin typeface="Times New Roman" charset="0"/>
                <a:ea typeface="Times New Roman" charset="0"/>
                <a:cs typeface="Times New Roman" charset="0"/>
              </a:rPr>
              <a:t>Offered by the Biomedical Sciences Department at CHS</a:t>
            </a:r>
          </a:p>
          <a:p>
            <a:pPr>
              <a:lnSpc>
                <a:spcPct val="160000"/>
              </a:lnSpc>
            </a:pPr>
            <a:r>
              <a:rPr lang="en-US" dirty="0">
                <a:latin typeface="Times New Roman" charset="0"/>
                <a:ea typeface="Times New Roman" charset="0"/>
                <a:cs typeface="Times New Roman" charset="0"/>
              </a:rPr>
              <a:t>Offered for students </a:t>
            </a:r>
            <a:r>
              <a:rPr lang="en-US" b="1" dirty="0">
                <a:latin typeface="Times New Roman" charset="0"/>
                <a:ea typeface="Times New Roman" charset="0"/>
                <a:cs typeface="Times New Roman" charset="0"/>
              </a:rPr>
              <a:t>(both males and females) </a:t>
            </a:r>
            <a:r>
              <a:rPr lang="en-US" dirty="0">
                <a:latin typeface="Times New Roman" charset="0"/>
                <a:ea typeface="Times New Roman" charset="0"/>
                <a:cs typeface="Times New Roman" charset="0"/>
              </a:rPr>
              <a:t>holding BSc degree in Health related fields </a:t>
            </a:r>
          </a:p>
          <a:p>
            <a:pPr>
              <a:lnSpc>
                <a:spcPct val="160000"/>
              </a:lnSpc>
            </a:pPr>
            <a:r>
              <a:rPr lang="en-US" dirty="0">
                <a:latin typeface="Times New Roman" charset="0"/>
                <a:ea typeface="Times New Roman" charset="0"/>
                <a:cs typeface="Times New Roman" charset="0"/>
              </a:rPr>
              <a:t>Expected number of enrolled students per year is </a:t>
            </a:r>
            <a:r>
              <a:rPr lang="en-US" b="1" dirty="0">
                <a:latin typeface="Times New Roman" charset="0"/>
                <a:ea typeface="Times New Roman" charset="0"/>
                <a:cs typeface="Times New Roman" charset="0"/>
              </a:rPr>
              <a:t>10-12 students</a:t>
            </a:r>
          </a:p>
          <a:p>
            <a:pPr>
              <a:lnSpc>
                <a:spcPct val="160000"/>
              </a:lnSpc>
            </a:pPr>
            <a:r>
              <a:rPr lang="en-US" dirty="0">
                <a:latin typeface="Times New Roman" charset="0"/>
                <a:ea typeface="Times New Roman" charset="0"/>
                <a:cs typeface="Times New Roman" charset="0"/>
              </a:rPr>
              <a:t>Course duration: </a:t>
            </a:r>
            <a:r>
              <a:rPr lang="en-US" b="1" dirty="0">
                <a:solidFill>
                  <a:srgbClr val="6EBE4A"/>
                </a:solidFill>
                <a:latin typeface="Times New Roman" charset="0"/>
                <a:ea typeface="Times New Roman" charset="0"/>
                <a:cs typeface="Times New Roman" charset="0"/>
              </a:rPr>
              <a:t>2 years (36 CH)</a:t>
            </a:r>
          </a:p>
          <a:p>
            <a:pPr marL="0" indent="0">
              <a:lnSpc>
                <a:spcPct val="160000"/>
              </a:lnSpc>
              <a:buFont typeface="Arial"/>
              <a:buNone/>
            </a:pPr>
            <a:endParaRPr lang="en-US" dirty="0"/>
          </a:p>
          <a:p>
            <a:pPr marL="0" indent="0">
              <a:lnSpc>
                <a:spcPct val="160000"/>
              </a:lnSpc>
              <a:buFont typeface="Arial"/>
              <a:buNone/>
            </a:pPr>
            <a:endParaRPr lang="en-US" dirty="0"/>
          </a:p>
          <a:p>
            <a:pPr>
              <a:lnSpc>
                <a:spcPct val="160000"/>
              </a:lnSpc>
            </a:pPr>
            <a:endParaRPr lang="en-US" dirty="0"/>
          </a:p>
          <a:p>
            <a:pPr>
              <a:lnSpc>
                <a:spcPct val="160000"/>
              </a:lnSpc>
            </a:pPr>
            <a:endParaRPr lang="en-US" dirty="0"/>
          </a:p>
        </p:txBody>
      </p:sp>
    </p:spTree>
    <p:extLst>
      <p:ext uri="{BB962C8B-B14F-4D97-AF65-F5344CB8AC3E}">
        <p14:creationId xmlns:p14="http://schemas.microsoft.com/office/powerpoint/2010/main" val="34065854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u="sng" dirty="0">
                <a:solidFill>
                  <a:srgbClr val="9779D3"/>
                </a:solidFill>
                <a:latin typeface="Times New Roman" charset="0"/>
                <a:ea typeface="Times New Roman" charset="0"/>
                <a:cs typeface="Times New Roman" charset="0"/>
              </a:rPr>
              <a:t>Admission criteria</a:t>
            </a:r>
          </a:p>
        </p:txBody>
      </p:sp>
      <p:sp>
        <p:nvSpPr>
          <p:cNvPr id="4" name="Content Placeholder 2"/>
          <p:cNvSpPr>
            <a:spLocks noGrp="1"/>
          </p:cNvSpPr>
          <p:nvPr>
            <p:ph idx="1"/>
          </p:nvPr>
        </p:nvSpPr>
        <p:spPr>
          <a:xfrm>
            <a:off x="838199" y="1825625"/>
            <a:ext cx="10903857" cy="4909004"/>
          </a:xfrm>
        </p:spPr>
        <p:txBody>
          <a:bodyPr>
            <a:normAutofit/>
          </a:bodyPr>
          <a:lstStyle/>
          <a:p>
            <a:pPr lvl="0">
              <a:lnSpc>
                <a:spcPct val="150000"/>
              </a:lnSpc>
            </a:pPr>
            <a:r>
              <a:rPr lang="en-AU" dirty="0">
                <a:latin typeface="Times New Roman" charset="0"/>
                <a:ea typeface="Times New Roman" charset="0"/>
                <a:cs typeface="Times New Roman" charset="0"/>
              </a:rPr>
              <a:t>Bachelor Degree in a health-related field with a minimum GPA of </a:t>
            </a:r>
            <a:r>
              <a:rPr lang="en-AU" b="1" dirty="0">
                <a:latin typeface="Times New Roman" charset="0"/>
                <a:ea typeface="Times New Roman" charset="0"/>
                <a:cs typeface="Times New Roman" charset="0"/>
              </a:rPr>
              <a:t>2.8 out of 4.0 or equivalent.</a:t>
            </a:r>
          </a:p>
          <a:p>
            <a:pPr lvl="0">
              <a:lnSpc>
                <a:spcPct val="150000"/>
              </a:lnSpc>
            </a:pPr>
            <a:r>
              <a:rPr lang="en-AU" dirty="0">
                <a:latin typeface="Times New Roman" charset="0"/>
                <a:ea typeface="Times New Roman" charset="0"/>
                <a:cs typeface="Times New Roman" charset="0"/>
              </a:rPr>
              <a:t>Minimum score of </a:t>
            </a:r>
            <a:r>
              <a:rPr lang="en-AU" b="1" dirty="0">
                <a:latin typeface="Times New Roman" charset="0"/>
                <a:ea typeface="Times New Roman" charset="0"/>
                <a:cs typeface="Times New Roman" charset="0"/>
              </a:rPr>
              <a:t>620 TOEFL </a:t>
            </a:r>
            <a:r>
              <a:rPr lang="en-AU" dirty="0">
                <a:latin typeface="Times New Roman" charset="0"/>
                <a:ea typeface="Times New Roman" charset="0"/>
                <a:cs typeface="Times New Roman" charset="0"/>
              </a:rPr>
              <a:t>or equivalent test (e.g. </a:t>
            </a:r>
            <a:r>
              <a:rPr lang="en-AU" b="1" dirty="0">
                <a:latin typeface="Times New Roman" charset="0"/>
                <a:ea typeface="Times New Roman" charset="0"/>
                <a:cs typeface="Times New Roman" charset="0"/>
              </a:rPr>
              <a:t>IELTS score of 6.0</a:t>
            </a:r>
            <a:r>
              <a:rPr lang="en-AU" dirty="0">
                <a:latin typeface="Times New Roman" charset="0"/>
                <a:ea typeface="Times New Roman" charset="0"/>
                <a:cs typeface="Times New Roman" charset="0"/>
              </a:rPr>
              <a:t>), OR earned a previous degree from an accredited institution of higher education in a Program where </a:t>
            </a:r>
            <a:r>
              <a:rPr lang="en-AU" b="1" dirty="0">
                <a:latin typeface="Times New Roman" charset="0"/>
                <a:ea typeface="Times New Roman" charset="0"/>
                <a:cs typeface="Times New Roman" charset="0"/>
              </a:rPr>
              <a:t>English was the language of instruction</a:t>
            </a:r>
            <a:r>
              <a:rPr lang="en-AU" dirty="0">
                <a:latin typeface="Times New Roman" charset="0"/>
                <a:ea typeface="Times New Roman" charset="0"/>
                <a:cs typeface="Times New Roman" charset="0"/>
              </a:rPr>
              <a:t>.</a:t>
            </a:r>
            <a:endParaRPr lang="en-US" dirty="0">
              <a:latin typeface="Times New Roman" charset="0"/>
              <a:ea typeface="Times New Roman" charset="0"/>
              <a:cs typeface="Times New Roman" charset="0"/>
            </a:endParaRPr>
          </a:p>
          <a:p>
            <a:pPr lvl="0">
              <a:lnSpc>
                <a:spcPct val="150000"/>
              </a:lnSpc>
            </a:pPr>
            <a:r>
              <a:rPr lang="en-AU" dirty="0">
                <a:latin typeface="Times New Roman" charset="0"/>
                <a:ea typeface="Times New Roman" charset="0"/>
                <a:cs typeface="Times New Roman" charset="0"/>
              </a:rPr>
              <a:t>Successfully completing an </a:t>
            </a:r>
            <a:r>
              <a:rPr lang="en-AU" b="1" dirty="0">
                <a:latin typeface="Times New Roman" charset="0"/>
                <a:ea typeface="Times New Roman" charset="0"/>
                <a:cs typeface="Times New Roman" charset="0"/>
              </a:rPr>
              <a:t>interview.</a:t>
            </a:r>
            <a:endParaRPr lang="en-US" b="1" dirty="0">
              <a:latin typeface="Times New Roman" charset="0"/>
              <a:ea typeface="Times New Roman" charset="0"/>
              <a:cs typeface="Times New Roman" charset="0"/>
            </a:endParaRPr>
          </a:p>
        </p:txBody>
      </p:sp>
    </p:spTree>
    <p:extLst>
      <p:ext uri="{BB962C8B-B14F-4D97-AF65-F5344CB8AC3E}">
        <p14:creationId xmlns:p14="http://schemas.microsoft.com/office/powerpoint/2010/main" val="18502998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318015050"/>
              </p:ext>
            </p:extLst>
          </p:nvPr>
        </p:nvGraphicFramePr>
        <p:xfrm>
          <a:off x="0" y="151148"/>
          <a:ext cx="12192000" cy="65399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212216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u="sng" dirty="0">
                <a:solidFill>
                  <a:srgbClr val="9779D3"/>
                </a:solidFill>
                <a:latin typeface="Times New Roman" charset="0"/>
                <a:ea typeface="Times New Roman" charset="0"/>
                <a:cs typeface="Times New Roman" charset="0"/>
              </a:rPr>
              <a:t>Program standing</a:t>
            </a:r>
          </a:p>
        </p:txBody>
      </p:sp>
      <p:sp>
        <p:nvSpPr>
          <p:cNvPr id="3" name="Content Placeholder 2"/>
          <p:cNvSpPr>
            <a:spLocks noGrp="1"/>
          </p:cNvSpPr>
          <p:nvPr>
            <p:ph idx="1"/>
          </p:nvPr>
        </p:nvSpPr>
        <p:spPr/>
        <p:txBody>
          <a:bodyPr/>
          <a:lstStyle/>
          <a:p>
            <a:pPr marL="285750" indent="-285750">
              <a:lnSpc>
                <a:spcPct val="150000"/>
              </a:lnSpc>
              <a:buFont typeface="Arial" panose="020B0604020202020204" pitchFamily="34" charset="0"/>
              <a:buChar char="•"/>
            </a:pPr>
            <a:r>
              <a:rPr lang="en-GB" sz="3600" b="1" dirty="0">
                <a:latin typeface="Times New Roman" charset="0"/>
                <a:ea typeface="Times New Roman" charset="0"/>
                <a:cs typeface="Times New Roman" charset="0"/>
              </a:rPr>
              <a:t>9</a:t>
            </a:r>
            <a:r>
              <a:rPr lang="en-GB" sz="3600" b="1" baseline="30000" dirty="0">
                <a:latin typeface="Times New Roman" charset="0"/>
                <a:ea typeface="Times New Roman" charset="0"/>
                <a:cs typeface="Times New Roman" charset="0"/>
              </a:rPr>
              <a:t>th</a:t>
            </a:r>
            <a:r>
              <a:rPr lang="en-GB" sz="3600" dirty="0">
                <a:latin typeface="Times New Roman" charset="0"/>
                <a:ea typeface="Times New Roman" charset="0"/>
                <a:cs typeface="Times New Roman" charset="0"/>
              </a:rPr>
              <a:t> batch of students in the </a:t>
            </a:r>
            <a:r>
              <a:rPr lang="en-GB" sz="3600" b="1" dirty="0">
                <a:latin typeface="Times New Roman" charset="0"/>
                <a:ea typeface="Times New Roman" charset="0"/>
                <a:cs typeface="Times New Roman" charset="0"/>
              </a:rPr>
              <a:t>Master of Science in Biomedical Science </a:t>
            </a:r>
            <a:r>
              <a:rPr lang="en-GB" sz="3600" dirty="0">
                <a:latin typeface="Times New Roman" charset="0"/>
                <a:ea typeface="Times New Roman" charset="0"/>
                <a:cs typeface="Times New Roman" charset="0"/>
              </a:rPr>
              <a:t>(</a:t>
            </a:r>
            <a:r>
              <a:rPr lang="en-GB" sz="3600" b="1" dirty="0">
                <a:latin typeface="Times New Roman" charset="0"/>
                <a:ea typeface="Times New Roman" charset="0"/>
                <a:cs typeface="Times New Roman" charset="0"/>
              </a:rPr>
              <a:t>Since 2012</a:t>
            </a:r>
            <a:r>
              <a:rPr lang="en-GB" sz="3600" dirty="0">
                <a:latin typeface="Times New Roman" charset="0"/>
                <a:ea typeface="Times New Roman" charset="0"/>
                <a:cs typeface="Times New Roman" charset="0"/>
              </a:rPr>
              <a:t>)</a:t>
            </a:r>
          </a:p>
          <a:p>
            <a:pPr marL="285750" indent="-285750">
              <a:lnSpc>
                <a:spcPct val="150000"/>
              </a:lnSpc>
              <a:buFont typeface="Arial" panose="020B0604020202020204" pitchFamily="34" charset="0"/>
              <a:buChar char="•"/>
            </a:pPr>
            <a:r>
              <a:rPr lang="en-GB" sz="3600" dirty="0">
                <a:latin typeface="Times New Roman" charset="0"/>
                <a:ea typeface="Times New Roman" charset="0"/>
                <a:cs typeface="Times New Roman" charset="0"/>
              </a:rPr>
              <a:t>Successfully graduated </a:t>
            </a:r>
            <a:r>
              <a:rPr lang="en-GB" sz="3600" b="1" dirty="0">
                <a:latin typeface="Times New Roman" charset="0"/>
                <a:ea typeface="Times New Roman" charset="0"/>
                <a:cs typeface="Times New Roman" charset="0"/>
              </a:rPr>
              <a:t>66</a:t>
            </a:r>
            <a:r>
              <a:rPr lang="en-GB" sz="3600" dirty="0">
                <a:latin typeface="Times New Roman" charset="0"/>
                <a:ea typeface="Times New Roman" charset="0"/>
                <a:cs typeface="Times New Roman" charset="0"/>
              </a:rPr>
              <a:t> </a:t>
            </a:r>
            <a:r>
              <a:rPr lang="en-GB" sz="3600" b="1" dirty="0">
                <a:latin typeface="Times New Roman" charset="0"/>
                <a:ea typeface="Times New Roman" charset="0"/>
                <a:cs typeface="Times New Roman" charset="0"/>
              </a:rPr>
              <a:t>students </a:t>
            </a:r>
            <a:r>
              <a:rPr lang="en-GB" sz="3600" dirty="0">
                <a:latin typeface="Times New Roman" charset="0"/>
                <a:ea typeface="Times New Roman" charset="0"/>
                <a:cs typeface="Times New Roman" charset="0"/>
              </a:rPr>
              <a:t>so far</a:t>
            </a:r>
          </a:p>
          <a:p>
            <a:pPr marL="285750" indent="-285750">
              <a:lnSpc>
                <a:spcPct val="150000"/>
              </a:lnSpc>
              <a:buFont typeface="Arial" panose="020B0604020202020204" pitchFamily="34" charset="0"/>
              <a:buChar char="•"/>
            </a:pPr>
            <a:r>
              <a:rPr lang="en-GB" sz="3600" b="1" dirty="0">
                <a:latin typeface="Times New Roman" charset="0"/>
                <a:ea typeface="Times New Roman" charset="0"/>
                <a:cs typeface="Times New Roman" charset="0"/>
              </a:rPr>
              <a:t>Total of 11 admitted students/batch</a:t>
            </a:r>
          </a:p>
          <a:p>
            <a:endParaRPr lang="en-US" dirty="0">
              <a:latin typeface="Times New Roman" charset="0"/>
              <a:ea typeface="Times New Roman" charset="0"/>
              <a:cs typeface="Times New Roman" charset="0"/>
            </a:endParaRPr>
          </a:p>
          <a:p>
            <a:pPr marL="0" indent="0">
              <a:buNone/>
            </a:pPr>
            <a:endParaRPr lang="en-US" dirty="0"/>
          </a:p>
        </p:txBody>
      </p:sp>
    </p:spTree>
    <p:extLst>
      <p:ext uri="{BB962C8B-B14F-4D97-AF65-F5344CB8AC3E}">
        <p14:creationId xmlns:p14="http://schemas.microsoft.com/office/powerpoint/2010/main" val="31685494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641890" y="574661"/>
            <a:ext cx="9391866" cy="754053"/>
          </a:xfrm>
          <a:prstGeom prst="rect">
            <a:avLst/>
          </a:prstGeom>
        </p:spPr>
        <p:txBody>
          <a:bodyPr wrap="none">
            <a:spAutoFit/>
          </a:bodyPr>
          <a:lstStyle/>
          <a:p>
            <a:r>
              <a:rPr lang="en-GB" sz="2100" b="1" dirty="0">
                <a:solidFill>
                  <a:srgbClr val="6EBE4A"/>
                </a:solidFill>
                <a:latin typeface="Times New Roman" charset="0"/>
                <a:ea typeface="Times New Roman" charset="0"/>
                <a:cs typeface="Times New Roman" charset="0"/>
              </a:rPr>
              <a:t>Concentration in </a:t>
            </a:r>
            <a:r>
              <a:rPr lang="en-US" sz="2100" b="1" dirty="0">
                <a:solidFill>
                  <a:srgbClr val="6EBE4A"/>
                </a:solidFill>
                <a:latin typeface="Times New Roman" charset="0"/>
                <a:ea typeface="Times New Roman" charset="0"/>
                <a:cs typeface="Times New Roman" charset="0"/>
              </a:rPr>
              <a:t>Advanced Clinical Practice with thesis option (Research track)</a:t>
            </a:r>
          </a:p>
          <a:p>
            <a:endParaRPr lang="en-US" sz="2200" dirty="0">
              <a:solidFill>
                <a:srgbClr val="C00000"/>
              </a:solidFill>
            </a:endParaRPr>
          </a:p>
        </p:txBody>
      </p:sp>
      <p:sp>
        <p:nvSpPr>
          <p:cNvPr id="2" name="Rectangle 1"/>
          <p:cNvSpPr/>
          <p:nvPr/>
        </p:nvSpPr>
        <p:spPr>
          <a:xfrm>
            <a:off x="1641890" y="939656"/>
            <a:ext cx="9144000" cy="677108"/>
          </a:xfrm>
          <a:prstGeom prst="rect">
            <a:avLst/>
          </a:prstGeom>
        </p:spPr>
        <p:txBody>
          <a:bodyPr wrap="square">
            <a:spAutoFit/>
          </a:bodyPr>
          <a:lstStyle/>
          <a:p>
            <a:endParaRPr lang="en-US" sz="2000" dirty="0">
              <a:solidFill>
                <a:srgbClr val="333333"/>
              </a:solidFill>
            </a:endParaRPr>
          </a:p>
          <a:p>
            <a:endParaRPr lang="en-US" b="1" u="sng" dirty="0"/>
          </a:p>
        </p:txBody>
      </p:sp>
      <p:sp>
        <p:nvSpPr>
          <p:cNvPr id="6" name="Rectangle 5"/>
          <p:cNvSpPr/>
          <p:nvPr/>
        </p:nvSpPr>
        <p:spPr>
          <a:xfrm>
            <a:off x="1641890" y="961175"/>
            <a:ext cx="9144000" cy="1246495"/>
          </a:xfrm>
          <a:prstGeom prst="rect">
            <a:avLst/>
          </a:prstGeom>
        </p:spPr>
        <p:txBody>
          <a:bodyPr wrap="square">
            <a:spAutoFit/>
          </a:bodyPr>
          <a:lstStyle/>
          <a:p>
            <a:pPr algn="ctr"/>
            <a:r>
              <a:rPr lang="en-US" sz="1500" b="1" dirty="0">
                <a:latin typeface="Times New Roman" charset="0"/>
                <a:ea typeface="Times New Roman" charset="0"/>
                <a:cs typeface="Times New Roman" charset="0"/>
              </a:rPr>
              <a:t>A minimum of </a:t>
            </a:r>
            <a:r>
              <a:rPr lang="en-US" sz="1500" b="1" u="sng" dirty="0">
                <a:latin typeface="Times New Roman" charset="0"/>
                <a:ea typeface="Times New Roman" charset="0"/>
                <a:cs typeface="Times New Roman" charset="0"/>
              </a:rPr>
              <a:t>36 credit hours </a:t>
            </a:r>
            <a:r>
              <a:rPr lang="en-US" sz="1500" b="1" dirty="0">
                <a:latin typeface="Times New Roman" charset="0"/>
                <a:ea typeface="Times New Roman" charset="0"/>
                <a:cs typeface="Times New Roman" charset="0"/>
              </a:rPr>
              <a:t>are required to complete the Master of Science in Biomedical Sciences:</a:t>
            </a:r>
          </a:p>
          <a:p>
            <a:pPr algn="ctr"/>
            <a:endParaRPr lang="en-US" sz="1500" u="sng" dirty="0"/>
          </a:p>
          <a:p>
            <a:pPr algn="ctr"/>
            <a:r>
              <a:rPr lang="en-US" sz="1500" u="sng" dirty="0">
                <a:latin typeface="Times New Roman" charset="0"/>
                <a:ea typeface="Times New Roman" charset="0"/>
                <a:cs typeface="Times New Roman" charset="0"/>
              </a:rPr>
              <a:t>A total of </a:t>
            </a:r>
            <a:r>
              <a:rPr lang="en-US" sz="1500" b="1" u="sng" dirty="0">
                <a:latin typeface="Times New Roman" charset="0"/>
                <a:ea typeface="Times New Roman" charset="0"/>
                <a:cs typeface="Times New Roman" charset="0"/>
              </a:rPr>
              <a:t>15</a:t>
            </a:r>
            <a:r>
              <a:rPr lang="en-US" sz="1500" u="sng" dirty="0">
                <a:latin typeface="Times New Roman" charset="0"/>
                <a:ea typeface="Times New Roman" charset="0"/>
                <a:cs typeface="Times New Roman" charset="0"/>
              </a:rPr>
              <a:t> credit hours in Major Core Requirements</a:t>
            </a:r>
            <a:r>
              <a:rPr lang="en-US" sz="1500" dirty="0">
                <a:latin typeface="Times New Roman" charset="0"/>
                <a:ea typeface="Times New Roman" charset="0"/>
                <a:cs typeface="Times New Roman" charset="0"/>
              </a:rPr>
              <a:t>      </a:t>
            </a:r>
            <a:r>
              <a:rPr lang="en-US" sz="1500" u="sng" dirty="0">
                <a:latin typeface="Times New Roman" charset="0"/>
                <a:ea typeface="Times New Roman" charset="0"/>
                <a:cs typeface="Times New Roman" charset="0"/>
              </a:rPr>
              <a:t>A total of </a:t>
            </a:r>
            <a:r>
              <a:rPr lang="en-US" sz="1500" b="1" u="sng" dirty="0">
                <a:latin typeface="Times New Roman" charset="0"/>
                <a:ea typeface="Times New Roman" charset="0"/>
                <a:cs typeface="Times New Roman" charset="0"/>
              </a:rPr>
              <a:t>21 </a:t>
            </a:r>
            <a:r>
              <a:rPr lang="en-US" sz="1500" u="sng" dirty="0">
                <a:latin typeface="Times New Roman" charset="0"/>
                <a:ea typeface="Times New Roman" charset="0"/>
                <a:cs typeface="Times New Roman" charset="0"/>
              </a:rPr>
              <a:t>credit hours in Concentration Requirements</a:t>
            </a:r>
            <a:endParaRPr lang="en-US" sz="2000" b="1" u="sng" dirty="0">
              <a:latin typeface="Times New Roman" charset="0"/>
              <a:ea typeface="Times New Roman" charset="0"/>
              <a:cs typeface="Times New Roman" charset="0"/>
            </a:endParaRPr>
          </a:p>
          <a:p>
            <a:r>
              <a:rPr lang="en-US" sz="1500" b="1" dirty="0">
                <a:latin typeface="Times New Roman" charset="0"/>
                <a:ea typeface="Times New Roman" charset="0"/>
                <a:cs typeface="Times New Roman" charset="0"/>
              </a:rPr>
              <a:t>                     -  Common for both tracks                                                                       - Required Courses</a:t>
            </a:r>
          </a:p>
          <a:p>
            <a:r>
              <a:rPr lang="en-US" sz="1500" b="1" dirty="0">
                <a:latin typeface="Times New Roman" charset="0"/>
                <a:ea typeface="Times New Roman" charset="0"/>
                <a:cs typeface="Times New Roman" charset="0"/>
              </a:rPr>
              <a:t>                                                                                                                                         - Elective Courses</a:t>
            </a:r>
          </a:p>
        </p:txBody>
      </p:sp>
      <p:sp>
        <p:nvSpPr>
          <p:cNvPr id="12" name="Rectangle 11"/>
          <p:cNvSpPr/>
          <p:nvPr/>
        </p:nvSpPr>
        <p:spPr>
          <a:xfrm>
            <a:off x="195121" y="6505642"/>
            <a:ext cx="152400" cy="152400"/>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25326" y="6435597"/>
            <a:ext cx="2108334" cy="307777"/>
          </a:xfrm>
          <a:prstGeom prst="rect">
            <a:avLst/>
          </a:prstGeom>
        </p:spPr>
        <p:txBody>
          <a:bodyPr wrap="none">
            <a:spAutoFit/>
          </a:bodyPr>
          <a:lstStyle/>
          <a:p>
            <a:r>
              <a:rPr lang="en-US" sz="1400" dirty="0">
                <a:latin typeface="Times New Roman" charset="0"/>
                <a:ea typeface="Times New Roman" charset="0"/>
                <a:cs typeface="Times New Roman" charset="0"/>
              </a:rPr>
              <a:t>Major Core Requirements </a:t>
            </a:r>
          </a:p>
        </p:txBody>
      </p:sp>
      <p:sp>
        <p:nvSpPr>
          <p:cNvPr id="20" name="Rectangle 19"/>
          <p:cNvSpPr/>
          <p:nvPr/>
        </p:nvSpPr>
        <p:spPr>
          <a:xfrm>
            <a:off x="2880573" y="6506878"/>
            <a:ext cx="152400" cy="15240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988583" y="6435596"/>
            <a:ext cx="2061911" cy="307777"/>
          </a:xfrm>
          <a:prstGeom prst="rect">
            <a:avLst/>
          </a:prstGeom>
        </p:spPr>
        <p:txBody>
          <a:bodyPr wrap="none">
            <a:spAutoFit/>
          </a:bodyPr>
          <a:lstStyle/>
          <a:p>
            <a:r>
              <a:rPr lang="en-US" sz="1400" dirty="0">
                <a:latin typeface="Times New Roman" charset="0"/>
                <a:ea typeface="Times New Roman" charset="0"/>
                <a:cs typeface="Times New Roman" charset="0"/>
              </a:rPr>
              <a:t>Required for Thesis Track</a:t>
            </a:r>
          </a:p>
        </p:txBody>
      </p:sp>
      <p:sp>
        <p:nvSpPr>
          <p:cNvPr id="27" name="Rectangle 26"/>
          <p:cNvSpPr/>
          <p:nvPr/>
        </p:nvSpPr>
        <p:spPr>
          <a:xfrm>
            <a:off x="5635316" y="6524634"/>
            <a:ext cx="152400" cy="15240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5752204" y="6450006"/>
            <a:ext cx="2061911" cy="307777"/>
          </a:xfrm>
          <a:prstGeom prst="rect">
            <a:avLst/>
          </a:prstGeom>
        </p:spPr>
        <p:txBody>
          <a:bodyPr wrap="none">
            <a:spAutoFit/>
          </a:bodyPr>
          <a:lstStyle/>
          <a:p>
            <a:r>
              <a:rPr lang="en-US" sz="1400" dirty="0">
                <a:latin typeface="Times New Roman" charset="0"/>
                <a:ea typeface="Times New Roman" charset="0"/>
                <a:cs typeface="Times New Roman" charset="0"/>
              </a:rPr>
              <a:t>Electives for Thesis Track</a:t>
            </a:r>
          </a:p>
        </p:txBody>
      </p:sp>
      <p:grpSp>
        <p:nvGrpSpPr>
          <p:cNvPr id="5" name="Group 4"/>
          <p:cNvGrpSpPr/>
          <p:nvPr/>
        </p:nvGrpSpPr>
        <p:grpSpPr>
          <a:xfrm>
            <a:off x="354919" y="2042272"/>
            <a:ext cx="7459196" cy="4351966"/>
            <a:chOff x="2747221" y="2097196"/>
            <a:chExt cx="7459196" cy="4351966"/>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6822" b="4516"/>
            <a:stretch/>
          </p:blipFill>
          <p:spPr>
            <a:xfrm>
              <a:off x="2747221" y="2097196"/>
              <a:ext cx="7459196" cy="4351966"/>
            </a:xfrm>
            <a:prstGeom prst="rect">
              <a:avLst/>
            </a:prstGeom>
          </p:spPr>
        </p:pic>
        <p:sp>
          <p:nvSpPr>
            <p:cNvPr id="35" name="Rectangle 34"/>
            <p:cNvSpPr/>
            <p:nvPr/>
          </p:nvSpPr>
          <p:spPr>
            <a:xfrm>
              <a:off x="2773034" y="3160326"/>
              <a:ext cx="122600" cy="117234"/>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422010" y="3177249"/>
              <a:ext cx="122600" cy="117234"/>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2771235" y="3564914"/>
              <a:ext cx="122600" cy="117234"/>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2773034" y="3369210"/>
              <a:ext cx="122600" cy="117234"/>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422010" y="3362453"/>
              <a:ext cx="122600" cy="117234"/>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6425738" y="3559998"/>
              <a:ext cx="118872" cy="118872"/>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2784465" y="5613888"/>
              <a:ext cx="118872" cy="118872"/>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453448" y="5617279"/>
              <a:ext cx="118872" cy="118872"/>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7042939" y="5439229"/>
              <a:ext cx="118872" cy="118872"/>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7042939" y="5242543"/>
              <a:ext cx="118872" cy="118872"/>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3384663" y="5242543"/>
              <a:ext cx="118872" cy="118872"/>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3384663" y="5439229"/>
              <a:ext cx="118872" cy="118872"/>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itle 1"/>
          <p:cNvSpPr>
            <a:spLocks noGrp="1"/>
          </p:cNvSpPr>
          <p:nvPr>
            <p:ph type="title"/>
          </p:nvPr>
        </p:nvSpPr>
        <p:spPr>
          <a:xfrm>
            <a:off x="174873" y="-28913"/>
            <a:ext cx="10515600" cy="680519"/>
          </a:xfrm>
        </p:spPr>
        <p:txBody>
          <a:bodyPr>
            <a:normAutofit/>
          </a:bodyPr>
          <a:lstStyle/>
          <a:p>
            <a:r>
              <a:rPr lang="en-US" sz="3600" b="1" u="sng" dirty="0">
                <a:solidFill>
                  <a:srgbClr val="9779D3"/>
                </a:solidFill>
                <a:latin typeface="Times New Roman" charset="0"/>
                <a:ea typeface="Times New Roman" charset="0"/>
                <a:cs typeface="Times New Roman" charset="0"/>
              </a:rPr>
              <a:t>Degree Requirement and Study plan:</a:t>
            </a:r>
          </a:p>
        </p:txBody>
      </p:sp>
      <p:sp>
        <p:nvSpPr>
          <p:cNvPr id="4" name="Rectangle 3"/>
          <p:cNvSpPr/>
          <p:nvPr/>
        </p:nvSpPr>
        <p:spPr>
          <a:xfrm>
            <a:off x="7737890" y="2633178"/>
            <a:ext cx="6096000" cy="2800767"/>
          </a:xfrm>
          <a:prstGeom prst="rect">
            <a:avLst/>
          </a:prstGeom>
        </p:spPr>
        <p:txBody>
          <a:bodyPr>
            <a:spAutoFit/>
          </a:bodyPr>
          <a:lstStyle/>
          <a:p>
            <a:r>
              <a:rPr lang="en-US" sz="1600" b="1" dirty="0">
                <a:latin typeface="Times New Roman" charset="0"/>
                <a:ea typeface="Times New Roman" charset="0"/>
                <a:cs typeface="Times New Roman" charset="0"/>
              </a:rPr>
              <a:t>Electives:</a:t>
            </a:r>
          </a:p>
          <a:p>
            <a:r>
              <a:rPr lang="en-US" sz="1600" dirty="0">
                <a:latin typeface="Times New Roman" charset="0"/>
                <a:ea typeface="Times New Roman" charset="0"/>
                <a:cs typeface="Times New Roman" charset="0"/>
              </a:rPr>
              <a:t>BIOM 650 Pathogenic Microbiology</a:t>
            </a:r>
          </a:p>
          <a:p>
            <a:r>
              <a:rPr lang="en-US" sz="1600" dirty="0">
                <a:latin typeface="Times New Roman" charset="0"/>
                <a:ea typeface="Times New Roman" charset="0"/>
                <a:cs typeface="Times New Roman" charset="0"/>
              </a:rPr>
              <a:t>BIOM 651 Viral Pathogenesis and Diagnosis</a:t>
            </a:r>
          </a:p>
          <a:p>
            <a:r>
              <a:rPr lang="en-US" sz="1600" dirty="0">
                <a:latin typeface="Times New Roman" charset="0"/>
                <a:ea typeface="Times New Roman" charset="0"/>
                <a:cs typeface="Times New Roman" charset="0"/>
              </a:rPr>
              <a:t>BIOM 660 Biochemistry</a:t>
            </a:r>
          </a:p>
          <a:p>
            <a:r>
              <a:rPr lang="en-US" sz="1600" dirty="0">
                <a:latin typeface="Times New Roman" charset="0"/>
                <a:ea typeface="Times New Roman" charset="0"/>
                <a:cs typeface="Times New Roman" charset="0"/>
              </a:rPr>
              <a:t>BIOM 670 Principles of Immunochemistry</a:t>
            </a:r>
          </a:p>
          <a:p>
            <a:r>
              <a:rPr lang="en-US" sz="1600" dirty="0">
                <a:latin typeface="Times New Roman" charset="0"/>
                <a:ea typeface="Times New Roman" charset="0"/>
                <a:cs typeface="Times New Roman" charset="0"/>
              </a:rPr>
              <a:t>BIOM 675 Immunology and Serology</a:t>
            </a:r>
          </a:p>
          <a:p>
            <a:r>
              <a:rPr lang="en-US" sz="1600" dirty="0">
                <a:latin typeface="Times New Roman" charset="0"/>
                <a:ea typeface="Times New Roman" charset="0"/>
                <a:cs typeface="Times New Roman" charset="0"/>
              </a:rPr>
              <a:t>BIOM 680 Oncology</a:t>
            </a:r>
          </a:p>
          <a:p>
            <a:r>
              <a:rPr lang="en-US" sz="1600" dirty="0">
                <a:latin typeface="Times New Roman" charset="0"/>
                <a:ea typeface="Times New Roman" charset="0"/>
                <a:cs typeface="Times New Roman" charset="0"/>
              </a:rPr>
              <a:t>BIOM 681 Advanced Hematology</a:t>
            </a:r>
          </a:p>
          <a:p>
            <a:r>
              <a:rPr lang="en-US" sz="1600" dirty="0">
                <a:latin typeface="Times New Roman" charset="0"/>
                <a:ea typeface="Times New Roman" charset="0"/>
                <a:cs typeface="Times New Roman" charset="0"/>
              </a:rPr>
              <a:t>BIOM 682 Advanced Immunohematology</a:t>
            </a:r>
          </a:p>
          <a:p>
            <a:r>
              <a:rPr lang="en-US" sz="1600" dirty="0">
                <a:latin typeface="Times New Roman" charset="0"/>
                <a:ea typeface="Times New Roman" charset="0"/>
                <a:cs typeface="Times New Roman" charset="0"/>
              </a:rPr>
              <a:t>BIOM 665 Special topics in Biomedical Science I</a:t>
            </a:r>
          </a:p>
          <a:p>
            <a:r>
              <a:rPr lang="en-US" sz="1600" dirty="0">
                <a:latin typeface="Times New Roman" charset="0"/>
                <a:ea typeface="Times New Roman" charset="0"/>
                <a:cs typeface="Times New Roman" charset="0"/>
              </a:rPr>
              <a:t>BIOM 666 Special topics in Biomedical Sciences II</a:t>
            </a:r>
            <a:endParaRPr lang="en-US" sz="1600" dirty="0">
              <a:effectLst/>
              <a:latin typeface="Times New Roman" charset="0"/>
              <a:ea typeface="Times New Roman" charset="0"/>
              <a:cs typeface="Times New Roman" charset="0"/>
            </a:endParaRPr>
          </a:p>
        </p:txBody>
      </p:sp>
    </p:spTree>
    <p:extLst>
      <p:ext uri="{BB962C8B-B14F-4D97-AF65-F5344CB8AC3E}">
        <p14:creationId xmlns:p14="http://schemas.microsoft.com/office/powerpoint/2010/main" val="10837224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536837" y="414391"/>
            <a:ext cx="7651582" cy="984885"/>
          </a:xfrm>
          <a:prstGeom prst="rect">
            <a:avLst/>
          </a:prstGeom>
        </p:spPr>
        <p:txBody>
          <a:bodyPr wrap="none">
            <a:spAutoFit/>
          </a:bodyPr>
          <a:lstStyle/>
          <a:p>
            <a:pPr algn="ctr"/>
            <a:r>
              <a:rPr lang="en-GB" b="1" dirty="0">
                <a:solidFill>
                  <a:srgbClr val="6EBE4A"/>
                </a:solidFill>
                <a:latin typeface="Times New Roman" charset="0"/>
                <a:ea typeface="Times New Roman" charset="0"/>
                <a:cs typeface="Times New Roman" charset="0"/>
              </a:rPr>
              <a:t>Concentration in </a:t>
            </a:r>
            <a:r>
              <a:rPr lang="en-US" b="1" dirty="0">
                <a:solidFill>
                  <a:srgbClr val="6EBE4A"/>
                </a:solidFill>
                <a:latin typeface="Times New Roman" charset="0"/>
                <a:ea typeface="Times New Roman" charset="0"/>
                <a:cs typeface="Times New Roman" charset="0"/>
              </a:rPr>
              <a:t>Laboratory Management with capstone project option </a:t>
            </a:r>
          </a:p>
          <a:p>
            <a:pPr algn="ctr"/>
            <a:r>
              <a:rPr lang="en-US" b="1" dirty="0">
                <a:solidFill>
                  <a:srgbClr val="6EBE4A"/>
                </a:solidFill>
                <a:latin typeface="Times New Roman" charset="0"/>
                <a:ea typeface="Times New Roman" charset="0"/>
                <a:cs typeface="Times New Roman" charset="0"/>
              </a:rPr>
              <a:t>     (Professional/Management Track)</a:t>
            </a:r>
          </a:p>
          <a:p>
            <a:endParaRPr lang="en-US" sz="2200" dirty="0">
              <a:solidFill>
                <a:srgbClr val="C00000"/>
              </a:solidFill>
            </a:endParaRPr>
          </a:p>
        </p:txBody>
      </p:sp>
      <p:sp>
        <p:nvSpPr>
          <p:cNvPr id="2" name="Rectangle 1"/>
          <p:cNvSpPr/>
          <p:nvPr/>
        </p:nvSpPr>
        <p:spPr>
          <a:xfrm>
            <a:off x="1641890" y="939656"/>
            <a:ext cx="9144000" cy="677108"/>
          </a:xfrm>
          <a:prstGeom prst="rect">
            <a:avLst/>
          </a:prstGeom>
        </p:spPr>
        <p:txBody>
          <a:bodyPr wrap="square">
            <a:spAutoFit/>
          </a:bodyPr>
          <a:lstStyle/>
          <a:p>
            <a:endParaRPr lang="en-US" sz="2000" dirty="0">
              <a:solidFill>
                <a:srgbClr val="333333"/>
              </a:solidFill>
            </a:endParaRPr>
          </a:p>
          <a:p>
            <a:endParaRPr lang="en-US" b="1" u="sng" dirty="0"/>
          </a:p>
        </p:txBody>
      </p:sp>
      <p:sp>
        <p:nvSpPr>
          <p:cNvPr id="6" name="Rectangle 5"/>
          <p:cNvSpPr/>
          <p:nvPr/>
        </p:nvSpPr>
        <p:spPr>
          <a:xfrm>
            <a:off x="1641890" y="1025048"/>
            <a:ext cx="9144000" cy="1246495"/>
          </a:xfrm>
          <a:prstGeom prst="rect">
            <a:avLst/>
          </a:prstGeom>
        </p:spPr>
        <p:txBody>
          <a:bodyPr wrap="square">
            <a:spAutoFit/>
          </a:bodyPr>
          <a:lstStyle/>
          <a:p>
            <a:pPr algn="ctr"/>
            <a:r>
              <a:rPr lang="en-US" sz="1500" b="1" dirty="0">
                <a:latin typeface="Times New Roman" charset="0"/>
                <a:ea typeface="Times New Roman" charset="0"/>
                <a:cs typeface="Times New Roman" charset="0"/>
              </a:rPr>
              <a:t>A minimum of </a:t>
            </a:r>
            <a:r>
              <a:rPr lang="en-US" sz="1500" b="1" u="sng" dirty="0">
                <a:latin typeface="Times New Roman" charset="0"/>
                <a:ea typeface="Times New Roman" charset="0"/>
                <a:cs typeface="Times New Roman" charset="0"/>
              </a:rPr>
              <a:t>36 credit hours </a:t>
            </a:r>
            <a:r>
              <a:rPr lang="en-US" sz="1500" b="1" dirty="0">
                <a:latin typeface="Times New Roman" charset="0"/>
                <a:ea typeface="Times New Roman" charset="0"/>
                <a:cs typeface="Times New Roman" charset="0"/>
              </a:rPr>
              <a:t>are required to complete the Master of Science in Biomedical Sciences:</a:t>
            </a:r>
            <a:endParaRPr lang="en-US" sz="1500" dirty="0">
              <a:latin typeface="Times New Roman" charset="0"/>
              <a:ea typeface="Times New Roman" charset="0"/>
              <a:cs typeface="Times New Roman" charset="0"/>
            </a:endParaRPr>
          </a:p>
          <a:p>
            <a:endParaRPr lang="en-US" sz="1500" u="sng" dirty="0">
              <a:latin typeface="Times New Roman" charset="0"/>
              <a:ea typeface="Times New Roman" charset="0"/>
              <a:cs typeface="Times New Roman" charset="0"/>
            </a:endParaRPr>
          </a:p>
          <a:p>
            <a:r>
              <a:rPr lang="en-US" sz="1500" u="sng" dirty="0">
                <a:latin typeface="Times New Roman" charset="0"/>
                <a:ea typeface="Times New Roman" charset="0"/>
                <a:cs typeface="Times New Roman" charset="0"/>
              </a:rPr>
              <a:t>A total of </a:t>
            </a:r>
            <a:r>
              <a:rPr lang="en-US" sz="1500" b="1" u="sng" dirty="0">
                <a:latin typeface="Times New Roman" charset="0"/>
                <a:ea typeface="Times New Roman" charset="0"/>
                <a:cs typeface="Times New Roman" charset="0"/>
              </a:rPr>
              <a:t>15</a:t>
            </a:r>
            <a:r>
              <a:rPr lang="en-US" sz="1500" u="sng" dirty="0">
                <a:latin typeface="Times New Roman" charset="0"/>
                <a:ea typeface="Times New Roman" charset="0"/>
                <a:cs typeface="Times New Roman" charset="0"/>
              </a:rPr>
              <a:t> credit hours in Major Core Requirements</a:t>
            </a:r>
            <a:r>
              <a:rPr lang="en-US" sz="1500" dirty="0">
                <a:latin typeface="Times New Roman" charset="0"/>
                <a:ea typeface="Times New Roman" charset="0"/>
                <a:cs typeface="Times New Roman" charset="0"/>
              </a:rPr>
              <a:t>      </a:t>
            </a:r>
            <a:r>
              <a:rPr lang="en-US" sz="1500" u="sng" dirty="0">
                <a:latin typeface="Times New Roman" charset="0"/>
                <a:ea typeface="Times New Roman" charset="0"/>
                <a:cs typeface="Times New Roman" charset="0"/>
              </a:rPr>
              <a:t>A total of </a:t>
            </a:r>
            <a:r>
              <a:rPr lang="en-US" sz="1500" b="1" u="sng" dirty="0">
                <a:latin typeface="Times New Roman" charset="0"/>
                <a:ea typeface="Times New Roman" charset="0"/>
                <a:cs typeface="Times New Roman" charset="0"/>
              </a:rPr>
              <a:t>21 </a:t>
            </a:r>
            <a:r>
              <a:rPr lang="en-US" sz="1500" u="sng" dirty="0">
                <a:latin typeface="Times New Roman" charset="0"/>
                <a:ea typeface="Times New Roman" charset="0"/>
                <a:cs typeface="Times New Roman" charset="0"/>
              </a:rPr>
              <a:t>credit hours in Concentration Requirements</a:t>
            </a:r>
            <a:endParaRPr lang="en-US" sz="2000" b="1" u="sng" dirty="0">
              <a:latin typeface="Times New Roman" charset="0"/>
              <a:ea typeface="Times New Roman" charset="0"/>
              <a:cs typeface="Times New Roman" charset="0"/>
            </a:endParaRPr>
          </a:p>
          <a:p>
            <a:r>
              <a:rPr lang="en-US" sz="1500" b="1" dirty="0">
                <a:latin typeface="Times New Roman" charset="0"/>
                <a:ea typeface="Times New Roman" charset="0"/>
                <a:cs typeface="Times New Roman" charset="0"/>
              </a:rPr>
              <a:t>                     - Common for both Tracks                                                                      - Required Courses</a:t>
            </a:r>
          </a:p>
          <a:p>
            <a:r>
              <a:rPr lang="en-US" sz="1500" b="1" dirty="0"/>
              <a:t>                                                                                                                                         </a:t>
            </a:r>
          </a:p>
        </p:txBody>
      </p:sp>
      <p:sp>
        <p:nvSpPr>
          <p:cNvPr id="12" name="Rectangle 11"/>
          <p:cNvSpPr/>
          <p:nvPr/>
        </p:nvSpPr>
        <p:spPr>
          <a:xfrm>
            <a:off x="3219655" y="6569217"/>
            <a:ext cx="152400" cy="152400"/>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365492" y="6503572"/>
            <a:ext cx="2108334" cy="307777"/>
          </a:xfrm>
          <a:prstGeom prst="rect">
            <a:avLst/>
          </a:prstGeom>
        </p:spPr>
        <p:txBody>
          <a:bodyPr wrap="none">
            <a:spAutoFit/>
          </a:bodyPr>
          <a:lstStyle/>
          <a:p>
            <a:r>
              <a:rPr lang="en-US" sz="1400" dirty="0">
                <a:latin typeface="Times New Roman" charset="0"/>
                <a:ea typeface="Times New Roman" charset="0"/>
                <a:cs typeface="Times New Roman" charset="0"/>
              </a:rPr>
              <a:t>Major Core Requirements </a:t>
            </a:r>
          </a:p>
        </p:txBody>
      </p:sp>
      <p:sp>
        <p:nvSpPr>
          <p:cNvPr id="20" name="Rectangle 19"/>
          <p:cNvSpPr/>
          <p:nvPr/>
        </p:nvSpPr>
        <p:spPr>
          <a:xfrm>
            <a:off x="7049993" y="6566746"/>
            <a:ext cx="152400" cy="15240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7187879" y="6503572"/>
            <a:ext cx="2533066" cy="307777"/>
          </a:xfrm>
          <a:prstGeom prst="rect">
            <a:avLst/>
          </a:prstGeom>
        </p:spPr>
        <p:txBody>
          <a:bodyPr wrap="none">
            <a:spAutoFit/>
          </a:bodyPr>
          <a:lstStyle/>
          <a:p>
            <a:r>
              <a:rPr lang="en-US" sz="1400" dirty="0">
                <a:latin typeface="Times New Roman" charset="0"/>
                <a:ea typeface="Times New Roman" charset="0"/>
                <a:cs typeface="Times New Roman" charset="0"/>
              </a:rPr>
              <a:t>Required for Management Track</a:t>
            </a: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t="10752" b="2370"/>
          <a:stretch/>
        </p:blipFill>
        <p:spPr>
          <a:xfrm>
            <a:off x="2648824" y="2036591"/>
            <a:ext cx="7539595" cy="4366827"/>
          </a:xfrm>
          <a:prstGeom prst="rect">
            <a:avLst/>
          </a:prstGeom>
        </p:spPr>
      </p:pic>
      <p:sp>
        <p:nvSpPr>
          <p:cNvPr id="30" name="Title 1"/>
          <p:cNvSpPr txBox="1">
            <a:spLocks/>
          </p:cNvSpPr>
          <p:nvPr/>
        </p:nvSpPr>
        <p:spPr>
          <a:xfrm>
            <a:off x="174873" y="-28913"/>
            <a:ext cx="10515600" cy="6805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u="sng" dirty="0">
                <a:solidFill>
                  <a:srgbClr val="9779D3"/>
                </a:solidFill>
                <a:latin typeface="Times New Roman" charset="0"/>
                <a:ea typeface="Times New Roman" charset="0"/>
                <a:cs typeface="Times New Roman" charset="0"/>
              </a:rPr>
              <a:t>Study plan:</a:t>
            </a:r>
          </a:p>
        </p:txBody>
      </p:sp>
      <p:sp>
        <p:nvSpPr>
          <p:cNvPr id="31" name="Rectangle 30"/>
          <p:cNvSpPr/>
          <p:nvPr/>
        </p:nvSpPr>
        <p:spPr>
          <a:xfrm>
            <a:off x="2587524" y="3144437"/>
            <a:ext cx="122600" cy="117234"/>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2587524" y="3347979"/>
            <a:ext cx="122600" cy="117234"/>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2587524" y="3551521"/>
            <a:ext cx="122600" cy="117234"/>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399479" y="3122883"/>
            <a:ext cx="122600" cy="117234"/>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6400833" y="3320368"/>
            <a:ext cx="122600" cy="117234"/>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6404561" y="3508647"/>
            <a:ext cx="118872" cy="118872"/>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2591252" y="5389120"/>
            <a:ext cx="118872" cy="118872"/>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2587524" y="5591854"/>
            <a:ext cx="118872" cy="118872"/>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2587524" y="5809539"/>
            <a:ext cx="118872" cy="118872"/>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6418621" y="5368150"/>
            <a:ext cx="118872" cy="118872"/>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6418621" y="5562369"/>
            <a:ext cx="118872" cy="118872"/>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6418621" y="5756588"/>
            <a:ext cx="118872" cy="118872"/>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995557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65910" y="1700935"/>
            <a:ext cx="10515600" cy="4351338"/>
          </a:xfrm>
        </p:spPr>
        <p:txBody>
          <a:bodyPr>
            <a:normAutofit fontScale="62500" lnSpcReduction="20000"/>
          </a:bodyPr>
          <a:lstStyle/>
          <a:p>
            <a:pPr marL="0" indent="0" algn="ctr">
              <a:lnSpc>
                <a:spcPct val="120000"/>
              </a:lnSpc>
              <a:buNone/>
            </a:pPr>
            <a:r>
              <a:rPr lang="en-US" sz="8000" b="1" dirty="0">
                <a:solidFill>
                  <a:schemeClr val="tx1">
                    <a:lumMod val="95000"/>
                    <a:lumOff val="5000"/>
                  </a:schemeClr>
                </a:solidFill>
                <a:latin typeface="Times New Roman" charset="0"/>
                <a:ea typeface="Times New Roman" charset="0"/>
                <a:cs typeface="Times New Roman" charset="0"/>
              </a:rPr>
              <a:t>Graduate Certificate</a:t>
            </a:r>
          </a:p>
          <a:p>
            <a:pPr marL="0" indent="0" algn="ctr">
              <a:lnSpc>
                <a:spcPct val="120000"/>
              </a:lnSpc>
              <a:buNone/>
            </a:pPr>
            <a:r>
              <a:rPr lang="en-US" sz="8000" b="1" dirty="0">
                <a:solidFill>
                  <a:schemeClr val="tx1">
                    <a:lumMod val="95000"/>
                    <a:lumOff val="5000"/>
                  </a:schemeClr>
                </a:solidFill>
                <a:latin typeface="Times New Roman" charset="0"/>
                <a:ea typeface="Times New Roman" charset="0"/>
                <a:cs typeface="Times New Roman" charset="0"/>
              </a:rPr>
              <a:t> in Biomedical Sciences </a:t>
            </a:r>
          </a:p>
          <a:p>
            <a:pPr marL="0" indent="0" algn="ctr">
              <a:lnSpc>
                <a:spcPct val="120000"/>
              </a:lnSpc>
              <a:buNone/>
            </a:pPr>
            <a:r>
              <a:rPr lang="en-US" sz="5800" dirty="0">
                <a:solidFill>
                  <a:schemeClr val="tx1">
                    <a:lumMod val="95000"/>
                    <a:lumOff val="5000"/>
                  </a:schemeClr>
                </a:solidFill>
                <a:latin typeface="Times New Roman" charset="0"/>
                <a:ea typeface="Times New Roman" charset="0"/>
                <a:cs typeface="Times New Roman" charset="0"/>
              </a:rPr>
              <a:t>(Laboratory Management &amp; Advanced Clinical Practice)</a:t>
            </a:r>
          </a:p>
          <a:p>
            <a:pPr marL="0" indent="0" algn="ctr">
              <a:buNone/>
            </a:pPr>
            <a:r>
              <a:rPr lang="en-US" sz="8000" dirty="0">
                <a:solidFill>
                  <a:schemeClr val="tx1">
                    <a:lumMod val="95000"/>
                    <a:lumOff val="5000"/>
                  </a:schemeClr>
                </a:solidFill>
                <a:latin typeface="Times New Roman" charset="0"/>
                <a:ea typeface="Times New Roman" charset="0"/>
                <a:cs typeface="Times New Roman" charset="0"/>
              </a:rPr>
              <a:t/>
            </a:r>
            <a:br>
              <a:rPr lang="en-US" sz="8000" dirty="0">
                <a:solidFill>
                  <a:schemeClr val="tx1">
                    <a:lumMod val="95000"/>
                    <a:lumOff val="5000"/>
                  </a:schemeClr>
                </a:solidFill>
                <a:latin typeface="Times New Roman" charset="0"/>
                <a:ea typeface="Times New Roman" charset="0"/>
                <a:cs typeface="Times New Roman" charset="0"/>
              </a:rPr>
            </a:br>
            <a:endParaRPr lang="en-US" sz="8000" dirty="0">
              <a:solidFill>
                <a:schemeClr val="tx1">
                  <a:lumMod val="95000"/>
                  <a:lumOff val="5000"/>
                </a:schemeClr>
              </a:solidFill>
              <a:latin typeface="Times New Roman" charset="0"/>
              <a:ea typeface="Times New Roman" charset="0"/>
              <a:cs typeface="Times New Roman" charset="0"/>
            </a:endParaRPr>
          </a:p>
          <a:p>
            <a:endParaRPr lang="en-US" dirty="0"/>
          </a:p>
        </p:txBody>
      </p:sp>
    </p:spTree>
    <p:extLst>
      <p:ext uri="{BB962C8B-B14F-4D97-AF65-F5344CB8AC3E}">
        <p14:creationId xmlns:p14="http://schemas.microsoft.com/office/powerpoint/2010/main" val="18808438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u="sng" dirty="0">
                <a:solidFill>
                  <a:srgbClr val="9779D3"/>
                </a:solidFill>
                <a:latin typeface="Times New Roman" charset="0"/>
                <a:ea typeface="Times New Roman" charset="0"/>
                <a:cs typeface="Times New Roman" charset="0"/>
              </a:rPr>
              <a:t>About the certificate </a:t>
            </a:r>
          </a:p>
        </p:txBody>
      </p:sp>
      <p:sp>
        <p:nvSpPr>
          <p:cNvPr id="3" name="Content Placeholder 2"/>
          <p:cNvSpPr>
            <a:spLocks noGrp="1"/>
          </p:cNvSpPr>
          <p:nvPr>
            <p:ph idx="1"/>
          </p:nvPr>
        </p:nvSpPr>
        <p:spPr>
          <a:xfrm>
            <a:off x="838200" y="1825625"/>
            <a:ext cx="10515600" cy="4699866"/>
          </a:xfrm>
        </p:spPr>
        <p:txBody>
          <a:bodyPr>
            <a:normAutofit fontScale="77500" lnSpcReduction="20000"/>
          </a:bodyPr>
          <a:lstStyle/>
          <a:p>
            <a:pPr marL="285750" indent="-285750">
              <a:lnSpc>
                <a:spcPct val="150000"/>
              </a:lnSpc>
              <a:buFont typeface="Arial" panose="020B0604020202020204" pitchFamily="34" charset="0"/>
              <a:buChar char="•"/>
            </a:pPr>
            <a:r>
              <a:rPr lang="en-US" sz="3700" dirty="0">
                <a:latin typeface="Times New Roman" charset="0"/>
                <a:ea typeface="Times New Roman" charset="0"/>
                <a:cs typeface="Times New Roman" charset="0"/>
              </a:rPr>
              <a:t>One year program</a:t>
            </a:r>
          </a:p>
          <a:p>
            <a:pPr marL="285750" indent="-285750">
              <a:lnSpc>
                <a:spcPct val="150000"/>
              </a:lnSpc>
              <a:buFont typeface="Arial" panose="020B0604020202020204" pitchFamily="34" charset="0"/>
              <a:buChar char="•"/>
            </a:pPr>
            <a:r>
              <a:rPr lang="en-US" sz="3700" b="1" dirty="0">
                <a:solidFill>
                  <a:srgbClr val="6EBE4A"/>
                </a:solidFill>
                <a:latin typeface="Times New Roman" charset="0"/>
                <a:ea typeface="Times New Roman" charset="0"/>
                <a:cs typeface="Times New Roman" charset="0"/>
              </a:rPr>
              <a:t>12 credit hours</a:t>
            </a:r>
          </a:p>
          <a:p>
            <a:pPr marL="285750" indent="-285750">
              <a:lnSpc>
                <a:spcPct val="150000"/>
              </a:lnSpc>
              <a:buFont typeface="Arial" panose="020B0604020202020204" pitchFamily="34" charset="0"/>
              <a:buChar char="•"/>
            </a:pPr>
            <a:r>
              <a:rPr lang="en-US" sz="3700" dirty="0">
                <a:latin typeface="Times New Roman" charset="0"/>
                <a:ea typeface="Times New Roman" charset="0"/>
                <a:cs typeface="Times New Roman" charset="0"/>
              </a:rPr>
              <a:t>Offered for students with a </a:t>
            </a:r>
            <a:r>
              <a:rPr lang="en-US" sz="3700" b="1" dirty="0">
                <a:solidFill>
                  <a:srgbClr val="6EBE4A"/>
                </a:solidFill>
                <a:latin typeface="Times New Roman" charset="0"/>
                <a:ea typeface="Times New Roman" charset="0"/>
                <a:cs typeface="Times New Roman" charset="0"/>
              </a:rPr>
              <a:t>GPA between 2.0-2.79 </a:t>
            </a:r>
          </a:p>
          <a:p>
            <a:pPr marL="285750" indent="-285750">
              <a:lnSpc>
                <a:spcPct val="150000"/>
              </a:lnSpc>
              <a:buFont typeface="Arial" panose="020B0604020202020204" pitchFamily="34" charset="0"/>
              <a:buChar char="•"/>
            </a:pPr>
            <a:r>
              <a:rPr lang="en-US" sz="3700" dirty="0">
                <a:latin typeface="Times New Roman" charset="0"/>
                <a:ea typeface="Times New Roman" charset="0"/>
                <a:cs typeface="Times New Roman" charset="0"/>
              </a:rPr>
              <a:t>Courses will be counted toward the MSc in Biomedical Sciences</a:t>
            </a:r>
          </a:p>
          <a:p>
            <a:pPr marL="285750" indent="-285750">
              <a:lnSpc>
                <a:spcPct val="150000"/>
              </a:lnSpc>
              <a:buFont typeface="Arial" panose="020B0604020202020204" pitchFamily="34" charset="0"/>
              <a:buChar char="•"/>
            </a:pPr>
            <a:r>
              <a:rPr lang="en-US" sz="3700" dirty="0">
                <a:latin typeface="Times New Roman" charset="0"/>
                <a:ea typeface="Times New Roman" charset="0"/>
                <a:cs typeface="Times New Roman" charset="0"/>
              </a:rPr>
              <a:t>Students must complete the certificate with a </a:t>
            </a:r>
            <a:r>
              <a:rPr lang="en-US" sz="3700" b="1" dirty="0">
                <a:solidFill>
                  <a:srgbClr val="6EBE4A"/>
                </a:solidFill>
                <a:latin typeface="Times New Roman" charset="0"/>
                <a:ea typeface="Times New Roman" charset="0"/>
                <a:cs typeface="Times New Roman" charset="0"/>
              </a:rPr>
              <a:t>GPA of 3.2 or higher </a:t>
            </a:r>
            <a:r>
              <a:rPr lang="en-US" sz="3700" dirty="0">
                <a:latin typeface="Times New Roman" charset="0"/>
                <a:ea typeface="Times New Roman" charset="0"/>
                <a:cs typeface="Times New Roman" charset="0"/>
              </a:rPr>
              <a:t>to be capable of </a:t>
            </a:r>
            <a:r>
              <a:rPr lang="en-US" sz="3700" b="1" dirty="0">
                <a:solidFill>
                  <a:srgbClr val="9677D2"/>
                </a:solidFill>
                <a:latin typeface="Times New Roman" charset="0"/>
                <a:ea typeface="Times New Roman" charset="0"/>
                <a:cs typeface="Times New Roman" charset="0"/>
              </a:rPr>
              <a:t>applying to the master program</a:t>
            </a:r>
          </a:p>
        </p:txBody>
      </p:sp>
    </p:spTree>
    <p:extLst>
      <p:ext uri="{BB962C8B-B14F-4D97-AF65-F5344CB8AC3E}">
        <p14:creationId xmlns:p14="http://schemas.microsoft.com/office/powerpoint/2010/main" val="27753397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372162" y="2446639"/>
          <a:ext cx="5766293" cy="3446217"/>
        </p:xfrm>
        <a:graphic>
          <a:graphicData uri="http://schemas.openxmlformats.org/drawingml/2006/table">
            <a:tbl>
              <a:tblPr>
                <a:tableStyleId>{5C22544A-7EE6-4342-B048-85BDC9FD1C3A}</a:tableStyleId>
              </a:tblPr>
              <a:tblGrid>
                <a:gridCol w="782568">
                  <a:extLst>
                    <a:ext uri="{9D8B030D-6E8A-4147-A177-3AD203B41FA5}">
                      <a16:colId xmlns:a16="http://schemas.microsoft.com/office/drawing/2014/main" val="3418896806"/>
                    </a:ext>
                  </a:extLst>
                </a:gridCol>
                <a:gridCol w="1100837">
                  <a:extLst>
                    <a:ext uri="{9D8B030D-6E8A-4147-A177-3AD203B41FA5}">
                      <a16:colId xmlns:a16="http://schemas.microsoft.com/office/drawing/2014/main" val="1776723097"/>
                    </a:ext>
                  </a:extLst>
                </a:gridCol>
                <a:gridCol w="3265071">
                  <a:extLst>
                    <a:ext uri="{9D8B030D-6E8A-4147-A177-3AD203B41FA5}">
                      <a16:colId xmlns:a16="http://schemas.microsoft.com/office/drawing/2014/main" val="20002"/>
                    </a:ext>
                  </a:extLst>
                </a:gridCol>
                <a:gridCol w="617817">
                  <a:extLst>
                    <a:ext uri="{9D8B030D-6E8A-4147-A177-3AD203B41FA5}">
                      <a16:colId xmlns:a16="http://schemas.microsoft.com/office/drawing/2014/main" val="2480010716"/>
                    </a:ext>
                  </a:extLst>
                </a:gridCol>
              </a:tblGrid>
              <a:tr h="343844">
                <a:tc gridSpan="4">
                  <a:txBody>
                    <a:bodyPr/>
                    <a:lstStyle/>
                    <a:p>
                      <a:pPr marL="0" marR="0" algn="ctr" fontAlgn="ctr">
                        <a:lnSpc>
                          <a:spcPct val="120000"/>
                        </a:lnSpc>
                        <a:spcBef>
                          <a:spcPts val="0"/>
                        </a:spcBef>
                        <a:spcAft>
                          <a:spcPts val="0"/>
                        </a:spcAft>
                      </a:pPr>
                      <a:r>
                        <a:rPr lang="en-US" sz="1400" b="1" kern="1200" dirty="0">
                          <a:solidFill>
                            <a:schemeClr val="dk1"/>
                          </a:solidFill>
                          <a:effectLst/>
                          <a:latin typeface="Times New Roman" charset="0"/>
                          <a:ea typeface="Times New Roman" charset="0"/>
                          <a:cs typeface="Times New Roman" charset="0"/>
                        </a:rPr>
                        <a:t>Certificate  Year (12 credit hours)</a:t>
                      </a:r>
                    </a:p>
                  </a:txBody>
                  <a:tcPr marL="47426" marR="47426" marT="47426" marB="474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EBE4A"/>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20094689"/>
                  </a:ext>
                </a:extLst>
              </a:tr>
              <a:tr h="343844">
                <a:tc>
                  <a:txBody>
                    <a:bodyPr/>
                    <a:lstStyle/>
                    <a:p>
                      <a:pPr marL="0" marR="0" fontAlgn="ctr">
                        <a:lnSpc>
                          <a:spcPct val="120000"/>
                        </a:lnSpc>
                        <a:spcBef>
                          <a:spcPts val="0"/>
                        </a:spcBef>
                        <a:spcAft>
                          <a:spcPts val="0"/>
                        </a:spcAft>
                      </a:pPr>
                      <a:r>
                        <a:rPr lang="en-US" sz="1400" b="1" kern="1200" dirty="0">
                          <a:solidFill>
                            <a:schemeClr val="dk1"/>
                          </a:solidFill>
                          <a:effectLst/>
                          <a:latin typeface="Times New Roman" charset="0"/>
                          <a:ea typeface="Times New Roman" charset="0"/>
                          <a:cs typeface="Times New Roman" charset="0"/>
                        </a:rPr>
                        <a:t>Term </a:t>
                      </a:r>
                    </a:p>
                  </a:txBody>
                  <a:tcPr marL="47426" marR="47426" marT="47426" marB="474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EBE4A"/>
                    </a:solidFill>
                  </a:tcPr>
                </a:tc>
                <a:tc>
                  <a:txBody>
                    <a:bodyPr/>
                    <a:lstStyle/>
                    <a:p>
                      <a:pPr marL="0" marR="0" fontAlgn="ctr">
                        <a:lnSpc>
                          <a:spcPct val="120000"/>
                        </a:lnSpc>
                        <a:spcBef>
                          <a:spcPts val="0"/>
                        </a:spcBef>
                        <a:spcAft>
                          <a:spcPts val="0"/>
                        </a:spcAft>
                      </a:pPr>
                      <a:r>
                        <a:rPr lang="en-US" sz="1400" b="1" kern="1200" dirty="0">
                          <a:solidFill>
                            <a:schemeClr val="dk1"/>
                          </a:solidFill>
                          <a:effectLst/>
                          <a:latin typeface="Times New Roman" charset="0"/>
                          <a:ea typeface="Times New Roman" charset="0"/>
                          <a:cs typeface="Times New Roman" charset="0"/>
                        </a:rPr>
                        <a:t>Course # </a:t>
                      </a:r>
                    </a:p>
                  </a:txBody>
                  <a:tcPr marL="47426" marR="47426" marT="47426" marB="474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EBE4A"/>
                    </a:solidFill>
                  </a:tcPr>
                </a:tc>
                <a:tc>
                  <a:txBody>
                    <a:bodyPr/>
                    <a:lstStyle/>
                    <a:p>
                      <a:pPr marL="0" marR="0" fontAlgn="ctr">
                        <a:lnSpc>
                          <a:spcPct val="120000"/>
                        </a:lnSpc>
                        <a:spcBef>
                          <a:spcPts val="0"/>
                        </a:spcBef>
                        <a:spcAft>
                          <a:spcPts val="0"/>
                        </a:spcAft>
                      </a:pPr>
                      <a:r>
                        <a:rPr lang="en-US" sz="1400" b="1" kern="1200" dirty="0">
                          <a:solidFill>
                            <a:schemeClr val="dk1"/>
                          </a:solidFill>
                          <a:effectLst/>
                          <a:latin typeface="Times New Roman" charset="0"/>
                          <a:ea typeface="Times New Roman" charset="0"/>
                          <a:cs typeface="Times New Roman" charset="0"/>
                        </a:rPr>
                        <a:t>Course Title </a:t>
                      </a:r>
                    </a:p>
                  </a:txBody>
                  <a:tcPr marL="47426" marR="47426" marT="47426" marB="474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EBE4A"/>
                    </a:solidFill>
                  </a:tcPr>
                </a:tc>
                <a:tc>
                  <a:txBody>
                    <a:bodyPr/>
                    <a:lstStyle/>
                    <a:p>
                      <a:pPr marL="0" marR="0" fontAlgn="ctr">
                        <a:lnSpc>
                          <a:spcPct val="120000"/>
                        </a:lnSpc>
                        <a:spcBef>
                          <a:spcPts val="0"/>
                        </a:spcBef>
                        <a:spcAft>
                          <a:spcPts val="0"/>
                        </a:spcAft>
                      </a:pPr>
                      <a:r>
                        <a:rPr lang="en-US" sz="1400" b="1" kern="1200" dirty="0">
                          <a:solidFill>
                            <a:schemeClr val="dk1"/>
                          </a:solidFill>
                          <a:effectLst/>
                          <a:latin typeface="Times New Roman" charset="0"/>
                          <a:ea typeface="Times New Roman" charset="0"/>
                          <a:cs typeface="Times New Roman" charset="0"/>
                        </a:rPr>
                        <a:t>Cr </a:t>
                      </a:r>
                      <a:r>
                        <a:rPr lang="en-US" sz="1400" b="1" kern="1200" dirty="0" err="1">
                          <a:solidFill>
                            <a:schemeClr val="dk1"/>
                          </a:solidFill>
                          <a:effectLst/>
                          <a:latin typeface="Times New Roman" charset="0"/>
                          <a:ea typeface="Times New Roman" charset="0"/>
                          <a:cs typeface="Times New Roman" charset="0"/>
                        </a:rPr>
                        <a:t>Hrs</a:t>
                      </a:r>
                      <a:endParaRPr lang="en-US" sz="1400" b="1" kern="1200" dirty="0">
                        <a:solidFill>
                          <a:schemeClr val="dk1"/>
                        </a:solidFill>
                        <a:effectLst/>
                        <a:latin typeface="Times New Roman" charset="0"/>
                        <a:ea typeface="Times New Roman" charset="0"/>
                        <a:cs typeface="Times New Roman" charset="0"/>
                      </a:endParaRPr>
                    </a:p>
                  </a:txBody>
                  <a:tcPr marL="47426" marR="47426" marT="47426" marB="474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EBE4A"/>
                    </a:solidFill>
                  </a:tcPr>
                </a:tc>
                <a:extLst>
                  <a:ext uri="{0D108BD9-81ED-4DB2-BD59-A6C34878D82A}">
                    <a16:rowId xmlns:a16="http://schemas.microsoft.com/office/drawing/2014/main" val="2561604255"/>
                  </a:ext>
                </a:extLst>
              </a:tr>
              <a:tr h="343844">
                <a:tc rowSpan="2">
                  <a:txBody>
                    <a:bodyPr/>
                    <a:lstStyle/>
                    <a:p>
                      <a:pPr marL="0" marR="0" fontAlgn="ctr">
                        <a:lnSpc>
                          <a:spcPct val="120000"/>
                        </a:lnSpc>
                        <a:spcBef>
                          <a:spcPts val="0"/>
                        </a:spcBef>
                        <a:spcAft>
                          <a:spcPts val="0"/>
                        </a:spcAft>
                      </a:pPr>
                      <a:r>
                        <a:rPr lang="en-US" sz="1400" b="1" kern="1200" dirty="0">
                          <a:solidFill>
                            <a:schemeClr val="dk1"/>
                          </a:solidFill>
                          <a:effectLst/>
                          <a:latin typeface="Times New Roman" charset="0"/>
                          <a:ea typeface="Times New Roman" charset="0"/>
                          <a:cs typeface="Times New Roman" charset="0"/>
                        </a:rPr>
                        <a:t>Fall</a:t>
                      </a:r>
                    </a:p>
                  </a:txBody>
                  <a:tcPr marL="47426" marR="47426" marT="47426" marB="474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pPr>
                      <a:r>
                        <a:rPr lang="da-DK" sz="1400" kern="1200" dirty="0">
                          <a:solidFill>
                            <a:schemeClr val="dk1"/>
                          </a:solidFill>
                          <a:effectLst/>
                          <a:latin typeface="Times New Roman" charset="0"/>
                          <a:ea typeface="Times New Roman" charset="0"/>
                          <a:cs typeface="Times New Roman" charset="0"/>
                        </a:rPr>
                        <a:t>BIOM 510</a:t>
                      </a:r>
                      <a:endParaRPr lang="de-DE" sz="1400" kern="1200" dirty="0">
                        <a:solidFill>
                          <a:schemeClr val="dk1"/>
                        </a:solidFill>
                        <a:effectLst/>
                        <a:latin typeface="Times New Roman" charset="0"/>
                        <a:ea typeface="Times New Roman" charset="0"/>
                        <a:cs typeface="Times New Roman" charset="0"/>
                      </a:endParaRPr>
                    </a:p>
                  </a:txBody>
                  <a:tcPr marL="47426" marR="47426" marT="47426" marB="474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1000"/>
                        </a:spcAft>
                      </a:pPr>
                      <a:r>
                        <a:rPr lang="en-US" sz="1400" kern="1200" dirty="0">
                          <a:solidFill>
                            <a:schemeClr val="dk1"/>
                          </a:solidFill>
                          <a:effectLst/>
                          <a:latin typeface="Times New Roman" charset="0"/>
                          <a:ea typeface="Times New Roman" charset="0"/>
                          <a:cs typeface="Times New Roman" charset="0"/>
                        </a:rPr>
                        <a:t>Pathophysiology</a:t>
                      </a:r>
                    </a:p>
                  </a:txBody>
                  <a:tcPr marL="47426" marR="47426" marT="47426" marB="474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fontAlgn="ctr">
                        <a:lnSpc>
                          <a:spcPct val="120000"/>
                        </a:lnSpc>
                        <a:spcBef>
                          <a:spcPts val="0"/>
                        </a:spcBef>
                        <a:spcAft>
                          <a:spcPts val="0"/>
                        </a:spcAft>
                      </a:pPr>
                      <a:r>
                        <a:rPr lang="en-US" sz="1400" kern="1200">
                          <a:solidFill>
                            <a:schemeClr val="dk1"/>
                          </a:solidFill>
                          <a:effectLst/>
                          <a:latin typeface="Times New Roman" charset="0"/>
                          <a:ea typeface="Times New Roman" charset="0"/>
                          <a:cs typeface="Times New Roman" charset="0"/>
                        </a:rPr>
                        <a:t>3</a:t>
                      </a:r>
                    </a:p>
                  </a:txBody>
                  <a:tcPr marL="47426" marR="47426" marT="47426" marB="474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20501258"/>
                  </a:ext>
                </a:extLst>
              </a:tr>
              <a:tr h="383113">
                <a:tc vMerge="1">
                  <a:txBody>
                    <a:bodyPr/>
                    <a:lstStyle/>
                    <a:p>
                      <a:endParaRPr lang="en-US"/>
                    </a:p>
                  </a:txBody>
                  <a:tcPr/>
                </a:tc>
                <a:tc>
                  <a:txBody>
                    <a:bodyPr/>
                    <a:lstStyle/>
                    <a:p>
                      <a:pPr marL="0" marR="0">
                        <a:lnSpc>
                          <a:spcPct val="115000"/>
                        </a:lnSpc>
                        <a:spcBef>
                          <a:spcPts val="0"/>
                        </a:spcBef>
                        <a:spcAft>
                          <a:spcPts val="0"/>
                        </a:spcAft>
                      </a:pPr>
                      <a:r>
                        <a:rPr lang="da-DK" sz="1400" kern="1200" dirty="0">
                          <a:solidFill>
                            <a:schemeClr val="dk1"/>
                          </a:solidFill>
                          <a:effectLst/>
                          <a:latin typeface="Times New Roman" charset="0"/>
                          <a:ea typeface="Times New Roman" charset="0"/>
                          <a:cs typeface="Times New Roman" charset="0"/>
                        </a:rPr>
                        <a:t>BIOM 550</a:t>
                      </a:r>
                    </a:p>
                  </a:txBody>
                  <a:tcPr marL="47426" marR="47426" marT="47426" marB="474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1000"/>
                        </a:spcAft>
                      </a:pPr>
                      <a:r>
                        <a:rPr lang="en-US" sz="1400" kern="1200" dirty="0">
                          <a:solidFill>
                            <a:schemeClr val="dk1"/>
                          </a:solidFill>
                          <a:effectLst/>
                          <a:latin typeface="Times New Roman" charset="0"/>
                          <a:ea typeface="Times New Roman" charset="0"/>
                          <a:cs typeface="Times New Roman" charset="0"/>
                        </a:rPr>
                        <a:t>Medical Labs law and Ethics</a:t>
                      </a:r>
                    </a:p>
                  </a:txBody>
                  <a:tcPr marL="47426" marR="47426" marT="47426" marB="474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fontAlgn="ctr">
                        <a:lnSpc>
                          <a:spcPct val="120000"/>
                        </a:lnSpc>
                        <a:spcBef>
                          <a:spcPts val="0"/>
                        </a:spcBef>
                        <a:spcAft>
                          <a:spcPts val="0"/>
                        </a:spcAft>
                      </a:pPr>
                      <a:r>
                        <a:rPr lang="en-US" sz="1400" kern="1200">
                          <a:solidFill>
                            <a:schemeClr val="dk1"/>
                          </a:solidFill>
                          <a:effectLst/>
                          <a:latin typeface="Times New Roman" charset="0"/>
                          <a:ea typeface="Times New Roman" charset="0"/>
                          <a:cs typeface="Times New Roman" charset="0"/>
                        </a:rPr>
                        <a:t>3</a:t>
                      </a:r>
                    </a:p>
                  </a:txBody>
                  <a:tcPr marL="47426" marR="47426" marT="47426" marB="474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15908513"/>
                  </a:ext>
                </a:extLst>
              </a:tr>
              <a:tr h="343844">
                <a:tc gridSpan="3">
                  <a:txBody>
                    <a:bodyPr/>
                    <a:lstStyle/>
                    <a:p>
                      <a:pPr marL="0" marR="0" indent="0" algn="r" defTabSz="914400" rtl="0" eaLnBrk="1" fontAlgn="ctr" latinLnBrk="0" hangingPunct="1">
                        <a:lnSpc>
                          <a:spcPct val="120000"/>
                        </a:lnSpc>
                        <a:spcBef>
                          <a:spcPts val="0"/>
                        </a:spcBef>
                        <a:spcAft>
                          <a:spcPts val="0"/>
                        </a:spcAft>
                        <a:buClrTx/>
                        <a:buSzTx/>
                        <a:buFontTx/>
                        <a:buNone/>
                        <a:tabLst/>
                        <a:defRPr/>
                      </a:pPr>
                      <a:r>
                        <a:rPr lang="en-US" sz="1400" b="1" kern="1200" dirty="0">
                          <a:solidFill>
                            <a:schemeClr val="dk1"/>
                          </a:solidFill>
                          <a:effectLst/>
                          <a:latin typeface="Times New Roman" charset="0"/>
                          <a:ea typeface="Times New Roman" charset="0"/>
                          <a:cs typeface="Times New Roman" charset="0"/>
                        </a:rPr>
                        <a:t>    Fall Semester Total CHs</a:t>
                      </a:r>
                    </a:p>
                  </a:txBody>
                  <a:tcPr marL="47426" marR="47426" marT="47426" marB="474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a:txBody>
                    <a:bodyPr/>
                    <a:lstStyle/>
                    <a:p>
                      <a:pPr marL="0" marR="0" rtl="0" fontAlgn="ctr">
                        <a:lnSpc>
                          <a:spcPct val="120000"/>
                        </a:lnSpc>
                        <a:spcBef>
                          <a:spcPts val="0"/>
                        </a:spcBef>
                        <a:spcAft>
                          <a:spcPts val="0"/>
                        </a:spcAft>
                      </a:pPr>
                      <a:r>
                        <a:rPr lang="en-US" sz="1400" b="1" kern="1200" dirty="0">
                          <a:solidFill>
                            <a:schemeClr val="dk1"/>
                          </a:solidFill>
                          <a:effectLst/>
                          <a:latin typeface="Times New Roman" charset="0"/>
                          <a:ea typeface="Times New Roman" charset="0"/>
                          <a:cs typeface="Times New Roman" charset="0"/>
                        </a:rPr>
                        <a:t>6</a:t>
                      </a:r>
                    </a:p>
                  </a:txBody>
                  <a:tcPr marL="47426" marR="47426" marT="47426" marB="474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49702033"/>
                  </a:ext>
                </a:extLst>
              </a:tr>
              <a:tr h="343844">
                <a:tc rowSpan="2">
                  <a:txBody>
                    <a:bodyPr/>
                    <a:lstStyle/>
                    <a:p>
                      <a:pPr marL="0" marR="0" fontAlgn="ctr">
                        <a:lnSpc>
                          <a:spcPct val="120000"/>
                        </a:lnSpc>
                        <a:spcBef>
                          <a:spcPts val="0"/>
                        </a:spcBef>
                        <a:spcAft>
                          <a:spcPts val="0"/>
                        </a:spcAft>
                      </a:pPr>
                      <a:r>
                        <a:rPr lang="en-US" sz="1400" b="1" kern="1200" dirty="0">
                          <a:solidFill>
                            <a:schemeClr val="dk1"/>
                          </a:solidFill>
                          <a:effectLst/>
                          <a:latin typeface="Times New Roman" charset="0"/>
                          <a:ea typeface="Times New Roman" charset="0"/>
                          <a:cs typeface="Times New Roman" charset="0"/>
                        </a:rPr>
                        <a:t>Spring</a:t>
                      </a:r>
                    </a:p>
                  </a:txBody>
                  <a:tcPr marL="47426" marR="47426" marT="47426" marB="474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pPr>
                      <a:r>
                        <a:rPr lang="da-DK" sz="1400" kern="1200" dirty="0">
                          <a:solidFill>
                            <a:schemeClr val="dk1"/>
                          </a:solidFill>
                          <a:effectLst/>
                          <a:latin typeface="Times New Roman" charset="0"/>
                          <a:ea typeface="Times New Roman" charset="0"/>
                          <a:cs typeface="Times New Roman" charset="0"/>
                        </a:rPr>
                        <a:t>BIOM 515 </a:t>
                      </a:r>
                      <a:endParaRPr lang="de-DE" sz="1400" kern="1200" dirty="0">
                        <a:solidFill>
                          <a:schemeClr val="dk1"/>
                        </a:solidFill>
                        <a:effectLst/>
                        <a:latin typeface="Times New Roman" charset="0"/>
                        <a:ea typeface="Times New Roman" charset="0"/>
                        <a:cs typeface="Times New Roman" charset="0"/>
                      </a:endParaRPr>
                    </a:p>
                  </a:txBody>
                  <a:tcPr marL="47426" marR="47426" marT="47426" marB="474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1000"/>
                        </a:spcAft>
                      </a:pPr>
                      <a:r>
                        <a:rPr lang="en-US" sz="1400" kern="1200" dirty="0">
                          <a:solidFill>
                            <a:schemeClr val="dk1"/>
                          </a:solidFill>
                          <a:effectLst/>
                          <a:latin typeface="Times New Roman" charset="0"/>
                          <a:ea typeface="Times New Roman" charset="0"/>
                          <a:cs typeface="Times New Roman" charset="0"/>
                        </a:rPr>
                        <a:t>Molecular Diagnosis </a:t>
                      </a:r>
                    </a:p>
                  </a:txBody>
                  <a:tcPr marL="47426" marR="47426" marT="47426" marB="474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fontAlgn="ctr">
                        <a:lnSpc>
                          <a:spcPct val="120000"/>
                        </a:lnSpc>
                        <a:spcBef>
                          <a:spcPts val="0"/>
                        </a:spcBef>
                        <a:spcAft>
                          <a:spcPts val="0"/>
                        </a:spcAft>
                      </a:pPr>
                      <a:r>
                        <a:rPr lang="en-US" sz="1400" kern="1200" dirty="0">
                          <a:solidFill>
                            <a:schemeClr val="dk1"/>
                          </a:solidFill>
                          <a:effectLst/>
                          <a:latin typeface="Times New Roman" charset="0"/>
                          <a:ea typeface="Times New Roman" charset="0"/>
                          <a:cs typeface="Times New Roman" charset="0"/>
                        </a:rPr>
                        <a:t>3</a:t>
                      </a:r>
                    </a:p>
                  </a:txBody>
                  <a:tcPr marL="47426" marR="47426" marT="47426" marB="474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82512355"/>
                  </a:ext>
                </a:extLst>
              </a:tr>
              <a:tr h="343844">
                <a:tc vMerge="1">
                  <a:txBody>
                    <a:bodyPr/>
                    <a:lstStyle/>
                    <a:p>
                      <a:endParaRPr lang="en-US"/>
                    </a:p>
                  </a:txBody>
                  <a:tcPr/>
                </a:tc>
                <a:tc>
                  <a:txBody>
                    <a:bodyPr/>
                    <a:lstStyle/>
                    <a:p>
                      <a:pPr marL="0" marR="0">
                        <a:lnSpc>
                          <a:spcPct val="115000"/>
                        </a:lnSpc>
                        <a:spcBef>
                          <a:spcPts val="0"/>
                        </a:spcBef>
                        <a:spcAft>
                          <a:spcPts val="0"/>
                        </a:spcAft>
                      </a:pPr>
                      <a:r>
                        <a:rPr lang="da-DK" sz="1400" kern="1200" dirty="0">
                          <a:solidFill>
                            <a:schemeClr val="dk1"/>
                          </a:solidFill>
                          <a:effectLst/>
                          <a:latin typeface="Times New Roman" charset="0"/>
                          <a:ea typeface="Times New Roman" charset="0"/>
                          <a:cs typeface="Times New Roman" charset="0"/>
                        </a:rPr>
                        <a:t>BIOM 540</a:t>
                      </a:r>
                      <a:endParaRPr lang="de-DE" sz="1400" kern="1200" dirty="0">
                        <a:solidFill>
                          <a:schemeClr val="dk1"/>
                        </a:solidFill>
                        <a:effectLst/>
                        <a:latin typeface="Times New Roman" charset="0"/>
                        <a:ea typeface="Times New Roman" charset="0"/>
                        <a:cs typeface="Times New Roman" charset="0"/>
                      </a:endParaRPr>
                    </a:p>
                  </a:txBody>
                  <a:tcPr marL="47426" marR="47426" marT="47426" marB="474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1000"/>
                        </a:spcAft>
                      </a:pPr>
                      <a:r>
                        <a:rPr lang="en-US" sz="1400" kern="1200" dirty="0">
                          <a:solidFill>
                            <a:schemeClr val="dk1"/>
                          </a:solidFill>
                          <a:effectLst/>
                          <a:latin typeface="Times New Roman" charset="0"/>
                          <a:ea typeface="Times New Roman" charset="0"/>
                          <a:cs typeface="Times New Roman" charset="0"/>
                        </a:rPr>
                        <a:t>Research Methods in Biomedical Sciences</a:t>
                      </a:r>
                    </a:p>
                  </a:txBody>
                  <a:tcPr marL="47426" marR="47426" marT="47426" marB="474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fontAlgn="ctr">
                        <a:lnSpc>
                          <a:spcPct val="120000"/>
                        </a:lnSpc>
                        <a:spcBef>
                          <a:spcPts val="0"/>
                        </a:spcBef>
                        <a:spcAft>
                          <a:spcPts val="0"/>
                        </a:spcAft>
                      </a:pPr>
                      <a:r>
                        <a:rPr lang="en-US" sz="1400" kern="1200" dirty="0">
                          <a:solidFill>
                            <a:schemeClr val="dk1"/>
                          </a:solidFill>
                          <a:effectLst/>
                          <a:latin typeface="Times New Roman" charset="0"/>
                          <a:ea typeface="Times New Roman" charset="0"/>
                          <a:cs typeface="Times New Roman" charset="0"/>
                        </a:rPr>
                        <a:t>3</a:t>
                      </a:r>
                    </a:p>
                  </a:txBody>
                  <a:tcPr marL="47426" marR="47426" marT="47426" marB="474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10708895"/>
                  </a:ext>
                </a:extLst>
              </a:tr>
              <a:tr h="343844">
                <a:tc gridSpan="3">
                  <a:txBody>
                    <a:bodyPr/>
                    <a:lstStyle/>
                    <a:p>
                      <a:pPr marL="0" marR="0" algn="r" rtl="0" fontAlgn="ctr">
                        <a:lnSpc>
                          <a:spcPct val="120000"/>
                        </a:lnSpc>
                        <a:spcBef>
                          <a:spcPts val="0"/>
                        </a:spcBef>
                        <a:spcAft>
                          <a:spcPts val="0"/>
                        </a:spcAft>
                      </a:pPr>
                      <a:r>
                        <a:rPr lang="en-US" sz="1400" b="1" kern="1200" dirty="0">
                          <a:solidFill>
                            <a:schemeClr val="dk1"/>
                          </a:solidFill>
                          <a:effectLst/>
                          <a:latin typeface="Times New Roman" charset="0"/>
                          <a:ea typeface="Times New Roman" charset="0"/>
                          <a:cs typeface="Times New Roman" charset="0"/>
                        </a:rPr>
                        <a:t>     Spring Semester Total CHs</a:t>
                      </a:r>
                    </a:p>
                  </a:txBody>
                  <a:tcPr marL="47426" marR="47426" marT="47426" marB="474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a:txBody>
                    <a:bodyPr/>
                    <a:lstStyle/>
                    <a:p>
                      <a:pPr marL="0" marR="0" rtl="0" fontAlgn="ctr">
                        <a:lnSpc>
                          <a:spcPct val="120000"/>
                        </a:lnSpc>
                        <a:spcBef>
                          <a:spcPts val="0"/>
                        </a:spcBef>
                        <a:spcAft>
                          <a:spcPts val="0"/>
                        </a:spcAft>
                      </a:pPr>
                      <a:r>
                        <a:rPr lang="en-US" sz="1400" b="1" kern="1200" dirty="0">
                          <a:solidFill>
                            <a:schemeClr val="dk1"/>
                          </a:solidFill>
                          <a:effectLst/>
                          <a:latin typeface="Times New Roman" charset="0"/>
                          <a:ea typeface="Times New Roman" charset="0"/>
                          <a:cs typeface="Times New Roman" charset="0"/>
                        </a:rPr>
                        <a:t>6</a:t>
                      </a:r>
                    </a:p>
                  </a:txBody>
                  <a:tcPr marL="47426" marR="47426" marT="47426" marB="474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87896079"/>
                  </a:ext>
                </a:extLst>
              </a:tr>
              <a:tr h="343844">
                <a:tc gridSpan="3">
                  <a:txBody>
                    <a:bodyPr/>
                    <a:lstStyle/>
                    <a:p>
                      <a:pPr algn="ctr"/>
                      <a:r>
                        <a:rPr lang="en-US" sz="1400" b="1" kern="1200" dirty="0">
                          <a:solidFill>
                            <a:schemeClr val="dk1"/>
                          </a:solidFill>
                          <a:effectLst/>
                          <a:latin typeface="Times New Roman" charset="0"/>
                          <a:ea typeface="Times New Roman" charset="0"/>
                          <a:cs typeface="Times New Roman" charset="0"/>
                        </a:rPr>
                        <a:t>Overall credit hours for the certificate year </a:t>
                      </a:r>
                    </a:p>
                  </a:txBody>
                  <a:tcPr marL="47426" marR="47426" marT="47426" marB="474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BAE9"/>
                    </a:solidFill>
                  </a:tcPr>
                </a:tc>
                <a:tc hMerge="1">
                  <a:txBody>
                    <a:bodyPr/>
                    <a:lstStyle/>
                    <a:p>
                      <a:endParaRPr lang="en-US"/>
                    </a:p>
                  </a:txBody>
                  <a:tcPr/>
                </a:tc>
                <a:tc hMerge="1">
                  <a:txBody>
                    <a:bodyPr/>
                    <a:lstStyle/>
                    <a:p>
                      <a:endParaRPr lang="en-US"/>
                    </a:p>
                  </a:txBody>
                  <a:tcPr/>
                </a:tc>
                <a:tc>
                  <a:txBody>
                    <a:bodyPr/>
                    <a:lstStyle/>
                    <a:p>
                      <a:pPr marL="0" marR="0" rtl="0" fontAlgn="ctr">
                        <a:lnSpc>
                          <a:spcPct val="120000"/>
                        </a:lnSpc>
                        <a:spcBef>
                          <a:spcPts val="0"/>
                        </a:spcBef>
                        <a:spcAft>
                          <a:spcPts val="0"/>
                        </a:spcAft>
                      </a:pPr>
                      <a:r>
                        <a:rPr lang="en-US" sz="1400" b="1" kern="1200" dirty="0">
                          <a:solidFill>
                            <a:schemeClr val="dk1"/>
                          </a:solidFill>
                          <a:effectLst/>
                          <a:latin typeface="Times New Roman" charset="0"/>
                          <a:ea typeface="Times New Roman" charset="0"/>
                          <a:cs typeface="Times New Roman" charset="0"/>
                        </a:rPr>
                        <a:t>12</a:t>
                      </a:r>
                    </a:p>
                  </a:txBody>
                  <a:tcPr marL="47426" marR="47426" marT="47426" marB="474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BAE9"/>
                    </a:solidFill>
                  </a:tcPr>
                </a:tc>
                <a:extLst>
                  <a:ext uri="{0D108BD9-81ED-4DB2-BD59-A6C34878D82A}">
                    <a16:rowId xmlns:a16="http://schemas.microsoft.com/office/drawing/2014/main" val="10008"/>
                  </a:ext>
                </a:extLst>
              </a:tr>
            </a:tbl>
          </a:graphicData>
        </a:graphic>
      </p:graphicFrame>
      <p:sp>
        <p:nvSpPr>
          <p:cNvPr id="5" name="Title 4"/>
          <p:cNvSpPr>
            <a:spLocks noGrp="1"/>
          </p:cNvSpPr>
          <p:nvPr>
            <p:ph type="title"/>
          </p:nvPr>
        </p:nvSpPr>
        <p:spPr>
          <a:xfrm>
            <a:off x="822435" y="0"/>
            <a:ext cx="10515600" cy="1325563"/>
          </a:xfrm>
        </p:spPr>
        <p:txBody>
          <a:bodyPr>
            <a:normAutofit/>
          </a:bodyPr>
          <a:lstStyle/>
          <a:p>
            <a:r>
              <a:rPr lang="en-US" sz="6000" b="1" u="sng" dirty="0">
                <a:solidFill>
                  <a:srgbClr val="9779D3"/>
                </a:solidFill>
                <a:latin typeface="Times New Roman" charset="0"/>
                <a:ea typeface="Times New Roman" charset="0"/>
                <a:cs typeface="Times New Roman" charset="0"/>
              </a:rPr>
              <a:t>Study Plan</a:t>
            </a:r>
          </a:p>
        </p:txBody>
      </p:sp>
      <p:sp>
        <p:nvSpPr>
          <p:cNvPr id="6" name="Rectangle 5"/>
          <p:cNvSpPr/>
          <p:nvPr/>
        </p:nvSpPr>
        <p:spPr>
          <a:xfrm>
            <a:off x="372162" y="6027003"/>
            <a:ext cx="11416146" cy="830997"/>
          </a:xfrm>
          <a:prstGeom prst="rect">
            <a:avLst/>
          </a:prstGeom>
        </p:spPr>
        <p:txBody>
          <a:bodyPr wrap="square">
            <a:spAutoFit/>
          </a:bodyPr>
          <a:lstStyle/>
          <a:p>
            <a:pPr algn="ctr"/>
            <a:r>
              <a:rPr lang="en-US" sz="2400" dirty="0">
                <a:solidFill>
                  <a:prstClr val="black"/>
                </a:solidFill>
                <a:latin typeface="Times New Roman" charset="0"/>
                <a:ea typeface="Times New Roman" charset="0"/>
                <a:cs typeface="Times New Roman" charset="0"/>
              </a:rPr>
              <a:t>The concluded 12 credit hours of this certificate program by the enrolled students will </a:t>
            </a:r>
            <a:r>
              <a:rPr lang="en-US" sz="2400" b="1" dirty="0">
                <a:solidFill>
                  <a:prstClr val="black"/>
                </a:solidFill>
                <a:latin typeface="Times New Roman" charset="0"/>
                <a:ea typeface="Times New Roman" charset="0"/>
                <a:cs typeface="Times New Roman" charset="0"/>
              </a:rPr>
              <a:t>count towards the MSc degree in Biomedical Sciences </a:t>
            </a:r>
            <a:r>
              <a:rPr lang="en-US" sz="2400" dirty="0">
                <a:solidFill>
                  <a:prstClr val="black"/>
                </a:solidFill>
                <a:latin typeface="Times New Roman" charset="0"/>
                <a:ea typeface="Times New Roman" charset="0"/>
                <a:cs typeface="Times New Roman" charset="0"/>
              </a:rPr>
              <a:t>in terms of prospect admissions.</a:t>
            </a:r>
            <a:endParaRPr lang="en-US" sz="2400" dirty="0">
              <a:latin typeface="Times New Roman" charset="0"/>
              <a:ea typeface="Times New Roman" charset="0"/>
              <a:cs typeface="Times New Roman" charset="0"/>
            </a:endParaRPr>
          </a:p>
        </p:txBody>
      </p:sp>
      <p:sp>
        <p:nvSpPr>
          <p:cNvPr id="7" name="Content Placeholder 3"/>
          <p:cNvSpPr txBox="1">
            <a:spLocks/>
          </p:cNvSpPr>
          <p:nvPr/>
        </p:nvSpPr>
        <p:spPr>
          <a:xfrm>
            <a:off x="372162" y="1325563"/>
            <a:ext cx="5766293" cy="986930"/>
          </a:xfrm>
          <a:prstGeom prst="rect">
            <a:avLst/>
          </a:prstGeom>
          <a:solidFill>
            <a:srgbClr val="CCBAE9"/>
          </a:solidFill>
          <a:ln w="19050">
            <a:noFill/>
          </a:ln>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0" indent="0" algn="ctr">
              <a:buNone/>
            </a:pPr>
            <a:r>
              <a:rPr lang="en-US" sz="2200" b="1" dirty="0">
                <a:latin typeface="Times New Roman" charset="0"/>
                <a:ea typeface="Times New Roman" charset="0"/>
                <a:cs typeface="Times New Roman" charset="0"/>
              </a:rPr>
              <a:t>Graduate Certificates in Biomedical Sciences</a:t>
            </a:r>
          </a:p>
          <a:p>
            <a:pPr marL="0" lvl="0" indent="0" algn="ctr">
              <a:buNone/>
            </a:pPr>
            <a:r>
              <a:rPr lang="en-US" b="1" dirty="0">
                <a:solidFill>
                  <a:schemeClr val="bg1"/>
                </a:solidFill>
                <a:latin typeface="Times New Roman" charset="0"/>
                <a:ea typeface="Times New Roman" charset="0"/>
                <a:cs typeface="Times New Roman" charset="0"/>
              </a:rPr>
              <a:t>Advanced Clinical Practice</a:t>
            </a:r>
          </a:p>
        </p:txBody>
      </p:sp>
      <p:sp>
        <p:nvSpPr>
          <p:cNvPr id="8" name="Content Placeholder 3"/>
          <p:cNvSpPr txBox="1">
            <a:spLocks/>
          </p:cNvSpPr>
          <p:nvPr/>
        </p:nvSpPr>
        <p:spPr>
          <a:xfrm>
            <a:off x="6233526" y="1325563"/>
            <a:ext cx="5766293" cy="986930"/>
          </a:xfrm>
          <a:prstGeom prst="rect">
            <a:avLst/>
          </a:prstGeom>
          <a:solidFill>
            <a:srgbClr val="CCBAE9"/>
          </a:solidFill>
          <a:ln w="19050">
            <a:noFill/>
          </a:ln>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0" indent="0" algn="ctr">
              <a:buNone/>
            </a:pPr>
            <a:r>
              <a:rPr lang="en-US" sz="2200" b="1" dirty="0">
                <a:latin typeface="Times New Roman" charset="0"/>
                <a:ea typeface="Times New Roman" charset="0"/>
                <a:cs typeface="Times New Roman" charset="0"/>
              </a:rPr>
              <a:t>Graduate Certificates in Biomedical Sciences</a:t>
            </a:r>
            <a:endParaRPr lang="en-US" sz="2200" dirty="0">
              <a:latin typeface="Times New Roman" charset="0"/>
              <a:ea typeface="Times New Roman" charset="0"/>
              <a:cs typeface="Times New Roman" charset="0"/>
            </a:endParaRPr>
          </a:p>
          <a:p>
            <a:pPr marL="0" indent="0" algn="ctr">
              <a:buNone/>
            </a:pPr>
            <a:r>
              <a:rPr lang="en-US" b="1" dirty="0">
                <a:solidFill>
                  <a:schemeClr val="bg1"/>
                </a:solidFill>
                <a:latin typeface="Times New Roman" charset="0"/>
                <a:ea typeface="Times New Roman" charset="0"/>
                <a:cs typeface="Times New Roman" charset="0"/>
              </a:rPr>
              <a:t>Laboratory Management</a:t>
            </a:r>
          </a:p>
        </p:txBody>
      </p:sp>
      <p:graphicFrame>
        <p:nvGraphicFramePr>
          <p:cNvPr id="9" name="Table 8"/>
          <p:cNvGraphicFramePr>
            <a:graphicFrameLocks noGrp="1"/>
          </p:cNvGraphicFramePr>
          <p:nvPr/>
        </p:nvGraphicFramePr>
        <p:xfrm>
          <a:off x="6233526" y="2446638"/>
          <a:ext cx="5766293" cy="3446217"/>
        </p:xfrm>
        <a:graphic>
          <a:graphicData uri="http://schemas.openxmlformats.org/drawingml/2006/table">
            <a:tbl>
              <a:tblPr>
                <a:tableStyleId>{5C22544A-7EE6-4342-B048-85BDC9FD1C3A}</a:tableStyleId>
              </a:tblPr>
              <a:tblGrid>
                <a:gridCol w="782568">
                  <a:extLst>
                    <a:ext uri="{9D8B030D-6E8A-4147-A177-3AD203B41FA5}">
                      <a16:colId xmlns:a16="http://schemas.microsoft.com/office/drawing/2014/main" val="3418896806"/>
                    </a:ext>
                  </a:extLst>
                </a:gridCol>
                <a:gridCol w="1100837">
                  <a:extLst>
                    <a:ext uri="{9D8B030D-6E8A-4147-A177-3AD203B41FA5}">
                      <a16:colId xmlns:a16="http://schemas.microsoft.com/office/drawing/2014/main" val="1776723097"/>
                    </a:ext>
                  </a:extLst>
                </a:gridCol>
                <a:gridCol w="3265071">
                  <a:extLst>
                    <a:ext uri="{9D8B030D-6E8A-4147-A177-3AD203B41FA5}">
                      <a16:colId xmlns:a16="http://schemas.microsoft.com/office/drawing/2014/main" val="20002"/>
                    </a:ext>
                  </a:extLst>
                </a:gridCol>
                <a:gridCol w="617817">
                  <a:extLst>
                    <a:ext uri="{9D8B030D-6E8A-4147-A177-3AD203B41FA5}">
                      <a16:colId xmlns:a16="http://schemas.microsoft.com/office/drawing/2014/main" val="2480010716"/>
                    </a:ext>
                  </a:extLst>
                </a:gridCol>
              </a:tblGrid>
              <a:tr h="343844">
                <a:tc gridSpan="4">
                  <a:txBody>
                    <a:bodyPr/>
                    <a:lstStyle/>
                    <a:p>
                      <a:pPr marL="0" marR="0" algn="ctr" fontAlgn="ctr">
                        <a:lnSpc>
                          <a:spcPct val="120000"/>
                        </a:lnSpc>
                        <a:spcBef>
                          <a:spcPts val="0"/>
                        </a:spcBef>
                        <a:spcAft>
                          <a:spcPts val="0"/>
                        </a:spcAft>
                      </a:pPr>
                      <a:r>
                        <a:rPr lang="en-US" sz="1400" b="1" kern="1200" dirty="0">
                          <a:solidFill>
                            <a:schemeClr val="dk1"/>
                          </a:solidFill>
                          <a:effectLst/>
                          <a:latin typeface="Times New Roman" charset="0"/>
                          <a:ea typeface="Times New Roman" charset="0"/>
                          <a:cs typeface="Times New Roman" charset="0"/>
                        </a:rPr>
                        <a:t>Certificate  Year (12 credit hours)</a:t>
                      </a:r>
                    </a:p>
                  </a:txBody>
                  <a:tcPr marL="47426" marR="47426" marT="47426" marB="474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EBE4A"/>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20094689"/>
                  </a:ext>
                </a:extLst>
              </a:tr>
              <a:tr h="343844">
                <a:tc>
                  <a:txBody>
                    <a:bodyPr/>
                    <a:lstStyle/>
                    <a:p>
                      <a:pPr marL="0" marR="0" fontAlgn="ctr">
                        <a:lnSpc>
                          <a:spcPct val="120000"/>
                        </a:lnSpc>
                        <a:spcBef>
                          <a:spcPts val="0"/>
                        </a:spcBef>
                        <a:spcAft>
                          <a:spcPts val="0"/>
                        </a:spcAft>
                      </a:pPr>
                      <a:r>
                        <a:rPr lang="en-US" sz="1400" b="1" kern="1200" dirty="0">
                          <a:solidFill>
                            <a:schemeClr val="dk1"/>
                          </a:solidFill>
                          <a:effectLst/>
                          <a:latin typeface="Times New Roman" charset="0"/>
                          <a:ea typeface="Times New Roman" charset="0"/>
                          <a:cs typeface="Times New Roman" charset="0"/>
                        </a:rPr>
                        <a:t>Term </a:t>
                      </a:r>
                    </a:p>
                  </a:txBody>
                  <a:tcPr marL="47426" marR="47426" marT="47426" marB="474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EBE4A"/>
                    </a:solidFill>
                  </a:tcPr>
                </a:tc>
                <a:tc>
                  <a:txBody>
                    <a:bodyPr/>
                    <a:lstStyle/>
                    <a:p>
                      <a:pPr marL="0" marR="0" fontAlgn="ctr">
                        <a:lnSpc>
                          <a:spcPct val="120000"/>
                        </a:lnSpc>
                        <a:spcBef>
                          <a:spcPts val="0"/>
                        </a:spcBef>
                        <a:spcAft>
                          <a:spcPts val="0"/>
                        </a:spcAft>
                      </a:pPr>
                      <a:r>
                        <a:rPr lang="en-US" sz="1400" b="1" kern="1200" dirty="0">
                          <a:solidFill>
                            <a:schemeClr val="dk1"/>
                          </a:solidFill>
                          <a:effectLst/>
                          <a:latin typeface="Times New Roman" charset="0"/>
                          <a:ea typeface="Times New Roman" charset="0"/>
                          <a:cs typeface="Times New Roman" charset="0"/>
                        </a:rPr>
                        <a:t>Course # </a:t>
                      </a:r>
                    </a:p>
                  </a:txBody>
                  <a:tcPr marL="47426" marR="47426" marT="47426" marB="474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EBE4A"/>
                    </a:solidFill>
                  </a:tcPr>
                </a:tc>
                <a:tc>
                  <a:txBody>
                    <a:bodyPr/>
                    <a:lstStyle/>
                    <a:p>
                      <a:pPr marL="0" marR="0" fontAlgn="ctr">
                        <a:lnSpc>
                          <a:spcPct val="120000"/>
                        </a:lnSpc>
                        <a:spcBef>
                          <a:spcPts val="0"/>
                        </a:spcBef>
                        <a:spcAft>
                          <a:spcPts val="0"/>
                        </a:spcAft>
                      </a:pPr>
                      <a:r>
                        <a:rPr lang="en-US" sz="1400" b="1" kern="1200" dirty="0">
                          <a:solidFill>
                            <a:schemeClr val="dk1"/>
                          </a:solidFill>
                          <a:effectLst/>
                          <a:latin typeface="Times New Roman" charset="0"/>
                          <a:ea typeface="Times New Roman" charset="0"/>
                          <a:cs typeface="Times New Roman" charset="0"/>
                        </a:rPr>
                        <a:t>Course Title </a:t>
                      </a:r>
                    </a:p>
                  </a:txBody>
                  <a:tcPr marL="47426" marR="47426" marT="47426" marB="474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EBE4A"/>
                    </a:solidFill>
                  </a:tcPr>
                </a:tc>
                <a:tc>
                  <a:txBody>
                    <a:bodyPr/>
                    <a:lstStyle/>
                    <a:p>
                      <a:pPr marL="0" marR="0" fontAlgn="ctr">
                        <a:lnSpc>
                          <a:spcPct val="120000"/>
                        </a:lnSpc>
                        <a:spcBef>
                          <a:spcPts val="0"/>
                        </a:spcBef>
                        <a:spcAft>
                          <a:spcPts val="0"/>
                        </a:spcAft>
                      </a:pPr>
                      <a:r>
                        <a:rPr lang="en-US" sz="1400" b="1" kern="1200" dirty="0">
                          <a:solidFill>
                            <a:schemeClr val="dk1"/>
                          </a:solidFill>
                          <a:effectLst/>
                          <a:latin typeface="Times New Roman" charset="0"/>
                          <a:ea typeface="Times New Roman" charset="0"/>
                          <a:cs typeface="Times New Roman" charset="0"/>
                        </a:rPr>
                        <a:t>Cr </a:t>
                      </a:r>
                      <a:r>
                        <a:rPr lang="en-US" sz="1400" b="1" kern="1200" dirty="0" err="1">
                          <a:solidFill>
                            <a:schemeClr val="dk1"/>
                          </a:solidFill>
                          <a:effectLst/>
                          <a:latin typeface="Times New Roman" charset="0"/>
                          <a:ea typeface="Times New Roman" charset="0"/>
                          <a:cs typeface="Times New Roman" charset="0"/>
                        </a:rPr>
                        <a:t>Hrs</a:t>
                      </a:r>
                      <a:endParaRPr lang="en-US" sz="1400" b="1" kern="1200" dirty="0">
                        <a:solidFill>
                          <a:schemeClr val="dk1"/>
                        </a:solidFill>
                        <a:effectLst/>
                        <a:latin typeface="Times New Roman" charset="0"/>
                        <a:ea typeface="Times New Roman" charset="0"/>
                        <a:cs typeface="Times New Roman" charset="0"/>
                      </a:endParaRPr>
                    </a:p>
                  </a:txBody>
                  <a:tcPr marL="47426" marR="47426" marT="47426" marB="474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EBE4A"/>
                    </a:solidFill>
                  </a:tcPr>
                </a:tc>
                <a:extLst>
                  <a:ext uri="{0D108BD9-81ED-4DB2-BD59-A6C34878D82A}">
                    <a16:rowId xmlns:a16="http://schemas.microsoft.com/office/drawing/2014/main" val="2561604255"/>
                  </a:ext>
                </a:extLst>
              </a:tr>
              <a:tr h="343844">
                <a:tc rowSpan="2">
                  <a:txBody>
                    <a:bodyPr/>
                    <a:lstStyle/>
                    <a:p>
                      <a:pPr marL="0" marR="0" fontAlgn="ctr">
                        <a:lnSpc>
                          <a:spcPct val="120000"/>
                        </a:lnSpc>
                        <a:spcBef>
                          <a:spcPts val="0"/>
                        </a:spcBef>
                        <a:spcAft>
                          <a:spcPts val="0"/>
                        </a:spcAft>
                      </a:pPr>
                      <a:r>
                        <a:rPr lang="en-US" sz="1400" b="1" kern="1200" dirty="0">
                          <a:solidFill>
                            <a:schemeClr val="dk1"/>
                          </a:solidFill>
                          <a:effectLst/>
                          <a:latin typeface="Times New Roman" charset="0"/>
                          <a:ea typeface="Times New Roman" charset="0"/>
                          <a:cs typeface="Times New Roman" charset="0"/>
                        </a:rPr>
                        <a:t>Fall</a:t>
                      </a:r>
                    </a:p>
                  </a:txBody>
                  <a:tcPr marL="47426" marR="47426" marT="47426" marB="474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pPr>
                      <a:r>
                        <a:rPr lang="da-DK" sz="1400" kern="1200" dirty="0">
                          <a:solidFill>
                            <a:schemeClr val="dk1"/>
                          </a:solidFill>
                          <a:effectLst/>
                          <a:latin typeface="Times New Roman" charset="0"/>
                          <a:ea typeface="Times New Roman" charset="0"/>
                          <a:cs typeface="Times New Roman" charset="0"/>
                        </a:rPr>
                        <a:t>BIOM520</a:t>
                      </a:r>
                      <a:endParaRPr lang="de-DE" sz="1400" kern="1200" dirty="0">
                        <a:solidFill>
                          <a:schemeClr val="dk1"/>
                        </a:solidFill>
                        <a:effectLst/>
                        <a:latin typeface="Times New Roman" charset="0"/>
                        <a:ea typeface="Times New Roman" charset="0"/>
                        <a:cs typeface="Times New Roman" charset="0"/>
                      </a:endParaRPr>
                    </a:p>
                  </a:txBody>
                  <a:tcPr marL="47426" marR="47426" marT="47426" marB="474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1000"/>
                        </a:spcAft>
                      </a:pPr>
                      <a:r>
                        <a:rPr lang="en-US" sz="1400" kern="1200" dirty="0">
                          <a:solidFill>
                            <a:schemeClr val="dk1"/>
                          </a:solidFill>
                          <a:effectLst/>
                          <a:latin typeface="Times New Roman" charset="0"/>
                          <a:ea typeface="Times New Roman" charset="0"/>
                          <a:cs typeface="Times New Roman" charset="0"/>
                        </a:rPr>
                        <a:t>Principle of laboratory management</a:t>
                      </a:r>
                    </a:p>
                  </a:txBody>
                  <a:tcPr marL="47426" marR="47426" marT="47426" marB="474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fontAlgn="ctr">
                        <a:lnSpc>
                          <a:spcPct val="120000"/>
                        </a:lnSpc>
                        <a:spcBef>
                          <a:spcPts val="0"/>
                        </a:spcBef>
                        <a:spcAft>
                          <a:spcPts val="0"/>
                        </a:spcAft>
                      </a:pPr>
                      <a:r>
                        <a:rPr lang="en-US" sz="1400" kern="1200">
                          <a:solidFill>
                            <a:schemeClr val="dk1"/>
                          </a:solidFill>
                          <a:effectLst/>
                          <a:latin typeface="Times New Roman" charset="0"/>
                          <a:ea typeface="Times New Roman" charset="0"/>
                          <a:cs typeface="Times New Roman" charset="0"/>
                        </a:rPr>
                        <a:t>3</a:t>
                      </a:r>
                    </a:p>
                  </a:txBody>
                  <a:tcPr marL="47426" marR="47426" marT="47426" marB="474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20501258"/>
                  </a:ext>
                </a:extLst>
              </a:tr>
              <a:tr h="383113">
                <a:tc vMerge="1">
                  <a:txBody>
                    <a:bodyPr/>
                    <a:lstStyle/>
                    <a:p>
                      <a:endParaRPr lang="en-US"/>
                    </a:p>
                  </a:txBody>
                  <a:tcPr/>
                </a:tc>
                <a:tc>
                  <a:txBody>
                    <a:bodyPr/>
                    <a:lstStyle/>
                    <a:p>
                      <a:pPr marL="0" marR="0">
                        <a:lnSpc>
                          <a:spcPct val="115000"/>
                        </a:lnSpc>
                        <a:spcBef>
                          <a:spcPts val="0"/>
                        </a:spcBef>
                        <a:spcAft>
                          <a:spcPts val="0"/>
                        </a:spcAft>
                      </a:pPr>
                      <a:r>
                        <a:rPr lang="da-DK" sz="1400" kern="1200" dirty="0">
                          <a:solidFill>
                            <a:schemeClr val="dk1"/>
                          </a:solidFill>
                          <a:effectLst/>
                          <a:latin typeface="Times New Roman" charset="0"/>
                          <a:ea typeface="Times New Roman" charset="0"/>
                          <a:cs typeface="Times New Roman" charset="0"/>
                        </a:rPr>
                        <a:t>BIOM 550</a:t>
                      </a:r>
                    </a:p>
                  </a:txBody>
                  <a:tcPr marL="47426" marR="47426" marT="47426" marB="474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1000"/>
                        </a:spcAft>
                      </a:pPr>
                      <a:r>
                        <a:rPr lang="en-US" sz="1400" kern="1200" dirty="0">
                          <a:solidFill>
                            <a:schemeClr val="dk1"/>
                          </a:solidFill>
                          <a:effectLst/>
                          <a:latin typeface="Times New Roman" charset="0"/>
                          <a:ea typeface="Times New Roman" charset="0"/>
                          <a:cs typeface="Times New Roman" charset="0"/>
                        </a:rPr>
                        <a:t>Medical Labs law and Ethics</a:t>
                      </a:r>
                    </a:p>
                  </a:txBody>
                  <a:tcPr marL="47426" marR="47426" marT="47426" marB="474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fontAlgn="ctr">
                        <a:lnSpc>
                          <a:spcPct val="120000"/>
                        </a:lnSpc>
                        <a:spcBef>
                          <a:spcPts val="0"/>
                        </a:spcBef>
                        <a:spcAft>
                          <a:spcPts val="0"/>
                        </a:spcAft>
                      </a:pPr>
                      <a:r>
                        <a:rPr lang="en-US" sz="1400" kern="1200">
                          <a:solidFill>
                            <a:schemeClr val="dk1"/>
                          </a:solidFill>
                          <a:effectLst/>
                          <a:latin typeface="Times New Roman" charset="0"/>
                          <a:ea typeface="Times New Roman" charset="0"/>
                          <a:cs typeface="Times New Roman" charset="0"/>
                        </a:rPr>
                        <a:t>3</a:t>
                      </a:r>
                    </a:p>
                  </a:txBody>
                  <a:tcPr marL="47426" marR="47426" marT="47426" marB="474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15908513"/>
                  </a:ext>
                </a:extLst>
              </a:tr>
              <a:tr h="343844">
                <a:tc gridSpan="3">
                  <a:txBody>
                    <a:bodyPr/>
                    <a:lstStyle/>
                    <a:p>
                      <a:pPr marL="0" marR="0" indent="0" algn="r" defTabSz="914400" rtl="0" eaLnBrk="1" fontAlgn="ctr" latinLnBrk="0" hangingPunct="1">
                        <a:lnSpc>
                          <a:spcPct val="120000"/>
                        </a:lnSpc>
                        <a:spcBef>
                          <a:spcPts val="0"/>
                        </a:spcBef>
                        <a:spcAft>
                          <a:spcPts val="0"/>
                        </a:spcAft>
                        <a:buClrTx/>
                        <a:buSzTx/>
                        <a:buFontTx/>
                        <a:buNone/>
                        <a:tabLst/>
                        <a:defRPr/>
                      </a:pPr>
                      <a:r>
                        <a:rPr lang="en-US" sz="1400" b="1" kern="1200" dirty="0">
                          <a:solidFill>
                            <a:schemeClr val="dk1"/>
                          </a:solidFill>
                          <a:effectLst/>
                          <a:latin typeface="Times New Roman" charset="0"/>
                          <a:ea typeface="Times New Roman" charset="0"/>
                          <a:cs typeface="Times New Roman" charset="0"/>
                        </a:rPr>
                        <a:t>    Fall Semester Total CHs</a:t>
                      </a:r>
                    </a:p>
                  </a:txBody>
                  <a:tcPr marL="47426" marR="47426" marT="47426" marB="474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a:txBody>
                    <a:bodyPr/>
                    <a:lstStyle/>
                    <a:p>
                      <a:pPr marL="0" marR="0" rtl="0" fontAlgn="ctr">
                        <a:lnSpc>
                          <a:spcPct val="120000"/>
                        </a:lnSpc>
                        <a:spcBef>
                          <a:spcPts val="0"/>
                        </a:spcBef>
                        <a:spcAft>
                          <a:spcPts val="0"/>
                        </a:spcAft>
                      </a:pPr>
                      <a:r>
                        <a:rPr lang="en-US" sz="1400" b="1" kern="1200" dirty="0">
                          <a:solidFill>
                            <a:schemeClr val="dk1"/>
                          </a:solidFill>
                          <a:effectLst/>
                          <a:latin typeface="Times New Roman" charset="0"/>
                          <a:ea typeface="Times New Roman" charset="0"/>
                          <a:cs typeface="Times New Roman" charset="0"/>
                        </a:rPr>
                        <a:t>6</a:t>
                      </a:r>
                    </a:p>
                  </a:txBody>
                  <a:tcPr marL="47426" marR="47426" marT="47426" marB="474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49702033"/>
                  </a:ext>
                </a:extLst>
              </a:tr>
              <a:tr h="343844">
                <a:tc rowSpan="2">
                  <a:txBody>
                    <a:bodyPr/>
                    <a:lstStyle/>
                    <a:p>
                      <a:pPr marL="0" marR="0" fontAlgn="ctr">
                        <a:lnSpc>
                          <a:spcPct val="120000"/>
                        </a:lnSpc>
                        <a:spcBef>
                          <a:spcPts val="0"/>
                        </a:spcBef>
                        <a:spcAft>
                          <a:spcPts val="0"/>
                        </a:spcAft>
                      </a:pPr>
                      <a:r>
                        <a:rPr lang="en-US" sz="1400" b="1" kern="1200" dirty="0">
                          <a:solidFill>
                            <a:schemeClr val="dk1"/>
                          </a:solidFill>
                          <a:effectLst/>
                          <a:latin typeface="Times New Roman" charset="0"/>
                          <a:ea typeface="Times New Roman" charset="0"/>
                          <a:cs typeface="Times New Roman" charset="0"/>
                        </a:rPr>
                        <a:t>Spring</a:t>
                      </a:r>
                    </a:p>
                  </a:txBody>
                  <a:tcPr marL="47426" marR="47426" marT="47426" marB="474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400" kern="1200" dirty="0">
                          <a:solidFill>
                            <a:schemeClr val="dk1"/>
                          </a:solidFill>
                          <a:effectLst/>
                          <a:latin typeface="Times New Roman" charset="0"/>
                          <a:ea typeface="Times New Roman" charset="0"/>
                          <a:cs typeface="Times New Roman" charset="0"/>
                        </a:rPr>
                        <a:t>BIOM 630 </a:t>
                      </a:r>
                      <a:endParaRPr lang="de-DE" sz="1400" kern="1200" dirty="0">
                        <a:solidFill>
                          <a:schemeClr val="dk1"/>
                        </a:solidFill>
                        <a:effectLst/>
                        <a:latin typeface="Times New Roman" charset="0"/>
                        <a:ea typeface="Times New Roman" charset="0"/>
                        <a:cs typeface="Times New Roman" charset="0"/>
                      </a:endParaRPr>
                    </a:p>
                  </a:txBody>
                  <a:tcPr marL="47426" marR="47426" marT="47426" marB="474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1000"/>
                        </a:spcAft>
                      </a:pPr>
                      <a:r>
                        <a:rPr lang="en-US" sz="1400" kern="1200" dirty="0">
                          <a:solidFill>
                            <a:schemeClr val="dk1"/>
                          </a:solidFill>
                          <a:effectLst/>
                          <a:latin typeface="Times New Roman" charset="0"/>
                          <a:ea typeface="Times New Roman" charset="0"/>
                          <a:cs typeface="Times New Roman" charset="0"/>
                        </a:rPr>
                        <a:t>Quality Assurance &amp; Outcome Assessment </a:t>
                      </a:r>
                    </a:p>
                  </a:txBody>
                  <a:tcPr marL="47426" marR="47426" marT="47426" marB="474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fontAlgn="ctr">
                        <a:lnSpc>
                          <a:spcPct val="120000"/>
                        </a:lnSpc>
                        <a:spcBef>
                          <a:spcPts val="0"/>
                        </a:spcBef>
                        <a:spcAft>
                          <a:spcPts val="0"/>
                        </a:spcAft>
                      </a:pPr>
                      <a:r>
                        <a:rPr lang="en-US" sz="1400" kern="1200" dirty="0">
                          <a:solidFill>
                            <a:schemeClr val="dk1"/>
                          </a:solidFill>
                          <a:effectLst/>
                          <a:latin typeface="Times New Roman" charset="0"/>
                          <a:ea typeface="Times New Roman" charset="0"/>
                          <a:cs typeface="Times New Roman" charset="0"/>
                        </a:rPr>
                        <a:t>3</a:t>
                      </a:r>
                    </a:p>
                  </a:txBody>
                  <a:tcPr marL="47426" marR="47426" marT="47426" marB="474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82512355"/>
                  </a:ext>
                </a:extLst>
              </a:tr>
              <a:tr h="343844">
                <a:tc vMerge="1">
                  <a:txBody>
                    <a:bodyPr/>
                    <a:lstStyle/>
                    <a:p>
                      <a:endParaRPr lang="en-US"/>
                    </a:p>
                  </a:txBody>
                  <a:tcPr/>
                </a:tc>
                <a:tc>
                  <a:txBody>
                    <a:bodyPr/>
                    <a:lstStyle/>
                    <a:p>
                      <a:pPr marL="0" marR="0">
                        <a:lnSpc>
                          <a:spcPct val="115000"/>
                        </a:lnSpc>
                        <a:spcBef>
                          <a:spcPts val="0"/>
                        </a:spcBef>
                        <a:spcAft>
                          <a:spcPts val="0"/>
                        </a:spcAft>
                      </a:pPr>
                      <a:r>
                        <a:rPr lang="fr-FR" sz="1400" kern="1200" dirty="0">
                          <a:solidFill>
                            <a:schemeClr val="dk1"/>
                          </a:solidFill>
                          <a:effectLst/>
                          <a:latin typeface="Times New Roman" charset="0"/>
                          <a:ea typeface="Times New Roman" charset="0"/>
                          <a:cs typeface="Times New Roman" charset="0"/>
                        </a:rPr>
                        <a:t>MAGT 603 </a:t>
                      </a:r>
                      <a:endParaRPr lang="de-DE" sz="1400" kern="1200" dirty="0">
                        <a:solidFill>
                          <a:schemeClr val="dk1"/>
                        </a:solidFill>
                        <a:effectLst/>
                        <a:latin typeface="Times New Roman" charset="0"/>
                        <a:ea typeface="Times New Roman" charset="0"/>
                        <a:cs typeface="Times New Roman" charset="0"/>
                      </a:endParaRPr>
                    </a:p>
                  </a:txBody>
                  <a:tcPr marL="47426" marR="47426" marT="47426" marB="474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1000"/>
                        </a:spcAft>
                      </a:pPr>
                      <a:r>
                        <a:rPr lang="en-US" sz="1400" kern="1200" dirty="0">
                          <a:solidFill>
                            <a:schemeClr val="dk1"/>
                          </a:solidFill>
                          <a:effectLst/>
                          <a:latin typeface="Times New Roman" charset="0"/>
                          <a:ea typeface="Times New Roman" charset="0"/>
                          <a:cs typeface="Times New Roman" charset="0"/>
                        </a:rPr>
                        <a:t>Operational Management </a:t>
                      </a:r>
                    </a:p>
                  </a:txBody>
                  <a:tcPr marL="47426" marR="47426" marT="47426" marB="474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fontAlgn="ctr">
                        <a:lnSpc>
                          <a:spcPct val="120000"/>
                        </a:lnSpc>
                        <a:spcBef>
                          <a:spcPts val="0"/>
                        </a:spcBef>
                        <a:spcAft>
                          <a:spcPts val="0"/>
                        </a:spcAft>
                      </a:pPr>
                      <a:r>
                        <a:rPr lang="en-US" sz="1400" kern="1200" dirty="0">
                          <a:solidFill>
                            <a:schemeClr val="dk1"/>
                          </a:solidFill>
                          <a:effectLst/>
                          <a:latin typeface="Times New Roman" charset="0"/>
                          <a:ea typeface="Times New Roman" charset="0"/>
                          <a:cs typeface="Times New Roman" charset="0"/>
                        </a:rPr>
                        <a:t>3</a:t>
                      </a:r>
                    </a:p>
                  </a:txBody>
                  <a:tcPr marL="47426" marR="47426" marT="47426" marB="474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10708895"/>
                  </a:ext>
                </a:extLst>
              </a:tr>
              <a:tr h="343844">
                <a:tc gridSpan="3">
                  <a:txBody>
                    <a:bodyPr/>
                    <a:lstStyle/>
                    <a:p>
                      <a:pPr marL="0" marR="0" algn="r" rtl="0" fontAlgn="ctr">
                        <a:lnSpc>
                          <a:spcPct val="120000"/>
                        </a:lnSpc>
                        <a:spcBef>
                          <a:spcPts val="0"/>
                        </a:spcBef>
                        <a:spcAft>
                          <a:spcPts val="0"/>
                        </a:spcAft>
                      </a:pPr>
                      <a:r>
                        <a:rPr lang="en-US" sz="1400" b="1" kern="1200" dirty="0">
                          <a:solidFill>
                            <a:schemeClr val="dk1"/>
                          </a:solidFill>
                          <a:effectLst/>
                          <a:latin typeface="Times New Roman" charset="0"/>
                          <a:ea typeface="Times New Roman" charset="0"/>
                          <a:cs typeface="Times New Roman" charset="0"/>
                        </a:rPr>
                        <a:t>     Spring Semester Total CHs</a:t>
                      </a:r>
                    </a:p>
                  </a:txBody>
                  <a:tcPr marL="47426" marR="47426" marT="47426" marB="474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a:txBody>
                    <a:bodyPr/>
                    <a:lstStyle/>
                    <a:p>
                      <a:pPr marL="0" marR="0" rtl="0" fontAlgn="ctr">
                        <a:lnSpc>
                          <a:spcPct val="120000"/>
                        </a:lnSpc>
                        <a:spcBef>
                          <a:spcPts val="0"/>
                        </a:spcBef>
                        <a:spcAft>
                          <a:spcPts val="0"/>
                        </a:spcAft>
                      </a:pPr>
                      <a:r>
                        <a:rPr lang="en-US" sz="1400" b="1" kern="1200" dirty="0">
                          <a:solidFill>
                            <a:schemeClr val="dk1"/>
                          </a:solidFill>
                          <a:effectLst/>
                          <a:latin typeface="Times New Roman" charset="0"/>
                          <a:ea typeface="Times New Roman" charset="0"/>
                          <a:cs typeface="Times New Roman" charset="0"/>
                        </a:rPr>
                        <a:t>6</a:t>
                      </a:r>
                    </a:p>
                  </a:txBody>
                  <a:tcPr marL="47426" marR="47426" marT="47426" marB="474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87896079"/>
                  </a:ext>
                </a:extLst>
              </a:tr>
              <a:tr h="343844">
                <a:tc gridSpan="3">
                  <a:txBody>
                    <a:bodyPr/>
                    <a:lstStyle/>
                    <a:p>
                      <a:pPr algn="ctr"/>
                      <a:r>
                        <a:rPr lang="en-US" sz="1400" b="1" kern="1200" dirty="0">
                          <a:solidFill>
                            <a:schemeClr val="dk1"/>
                          </a:solidFill>
                          <a:effectLst/>
                          <a:latin typeface="Times New Roman" charset="0"/>
                          <a:ea typeface="Times New Roman" charset="0"/>
                          <a:cs typeface="Times New Roman" charset="0"/>
                        </a:rPr>
                        <a:t>Overall credit hours for the certificate year </a:t>
                      </a:r>
                    </a:p>
                  </a:txBody>
                  <a:tcPr marL="47426" marR="47426" marT="47426" marB="474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BAE9"/>
                    </a:solidFill>
                  </a:tcPr>
                </a:tc>
                <a:tc hMerge="1">
                  <a:txBody>
                    <a:bodyPr/>
                    <a:lstStyle/>
                    <a:p>
                      <a:endParaRPr lang="en-US"/>
                    </a:p>
                  </a:txBody>
                  <a:tcPr/>
                </a:tc>
                <a:tc hMerge="1">
                  <a:txBody>
                    <a:bodyPr/>
                    <a:lstStyle/>
                    <a:p>
                      <a:endParaRPr lang="en-US"/>
                    </a:p>
                  </a:txBody>
                  <a:tcPr/>
                </a:tc>
                <a:tc>
                  <a:txBody>
                    <a:bodyPr/>
                    <a:lstStyle/>
                    <a:p>
                      <a:pPr marL="0" marR="0" rtl="0" fontAlgn="ctr">
                        <a:lnSpc>
                          <a:spcPct val="120000"/>
                        </a:lnSpc>
                        <a:spcBef>
                          <a:spcPts val="0"/>
                        </a:spcBef>
                        <a:spcAft>
                          <a:spcPts val="0"/>
                        </a:spcAft>
                      </a:pPr>
                      <a:r>
                        <a:rPr lang="en-US" sz="1400" b="1" kern="1200" dirty="0">
                          <a:solidFill>
                            <a:schemeClr val="dk1"/>
                          </a:solidFill>
                          <a:effectLst/>
                          <a:latin typeface="Times New Roman" charset="0"/>
                          <a:ea typeface="Times New Roman" charset="0"/>
                          <a:cs typeface="Times New Roman" charset="0"/>
                        </a:rPr>
                        <a:t>12</a:t>
                      </a:r>
                    </a:p>
                  </a:txBody>
                  <a:tcPr marL="47426" marR="47426" marT="47426" marB="474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BAE9"/>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7781000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730863" y="-34308"/>
            <a:ext cx="4801314" cy="590931"/>
          </a:xfrm>
          <a:prstGeom prst="rect">
            <a:avLst/>
          </a:prstGeom>
        </p:spPr>
        <p:txBody>
          <a:bodyPr wrap="none">
            <a:spAutoFit/>
          </a:bodyPr>
          <a:lstStyle/>
          <a:p>
            <a:pPr>
              <a:lnSpc>
                <a:spcPct val="90000"/>
              </a:lnSpc>
              <a:spcBef>
                <a:spcPct val="0"/>
              </a:spcBef>
            </a:pPr>
            <a:r>
              <a:rPr lang="en-GB" sz="3600" b="1" u="sng" dirty="0">
                <a:solidFill>
                  <a:srgbClr val="9779D3"/>
                </a:solidFill>
                <a:latin typeface="Times New Roman" charset="0"/>
                <a:ea typeface="Times New Roman" charset="0"/>
                <a:cs typeface="Times New Roman" charset="0"/>
              </a:rPr>
              <a:t>BMS Graduate Faculty</a:t>
            </a:r>
            <a:endParaRPr lang="en-US" sz="3600" b="1" u="sng" dirty="0">
              <a:solidFill>
                <a:srgbClr val="9779D3"/>
              </a:solidFill>
              <a:latin typeface="Times New Roman" charset="0"/>
              <a:ea typeface="Times New Roman" charset="0"/>
              <a:cs typeface="Times New Roman" charset="0"/>
            </a:endParaRPr>
          </a:p>
        </p:txBody>
      </p:sp>
      <p:grpSp>
        <p:nvGrpSpPr>
          <p:cNvPr id="14" name="Group 13"/>
          <p:cNvGrpSpPr/>
          <p:nvPr/>
        </p:nvGrpSpPr>
        <p:grpSpPr>
          <a:xfrm>
            <a:off x="1819410" y="628938"/>
            <a:ext cx="8447959" cy="6179797"/>
            <a:chOff x="274452" y="471242"/>
            <a:chExt cx="8447959" cy="6179797"/>
          </a:xfrm>
        </p:grpSpPr>
        <p:grpSp>
          <p:nvGrpSpPr>
            <p:cNvPr id="11" name="Group 10"/>
            <p:cNvGrpSpPr/>
            <p:nvPr/>
          </p:nvGrpSpPr>
          <p:grpSpPr>
            <a:xfrm>
              <a:off x="274452" y="471242"/>
              <a:ext cx="8447959" cy="4017240"/>
              <a:chOff x="-50244" y="859601"/>
              <a:chExt cx="8447958" cy="4464741"/>
            </a:xfrm>
          </p:grpSpPr>
          <p:pic>
            <p:nvPicPr>
              <p:cNvPr id="4098" name="Picture 2" descr=" Marawan Abu-Madi PhD, MLS (ASC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53" y="3212443"/>
                <a:ext cx="1571625" cy="1653906"/>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50244" y="4811250"/>
                <a:ext cx="1539204" cy="513092"/>
              </a:xfrm>
              <a:prstGeom prst="rect">
                <a:avLst/>
              </a:prstGeom>
            </p:spPr>
            <p:txBody>
              <a:bodyPr wrap="none">
                <a:spAutoFit/>
              </a:bodyPr>
              <a:lstStyle/>
              <a:p>
                <a:pPr algn="ctr"/>
                <a:r>
                  <a:rPr lang="en-US" sz="1200" b="1" dirty="0">
                    <a:latin typeface="Times New Roman" charset="0"/>
                    <a:ea typeface="Times New Roman" charset="0"/>
                    <a:cs typeface="Times New Roman" charset="0"/>
                  </a:rPr>
                  <a:t>Dr.</a:t>
                </a:r>
              </a:p>
              <a:p>
                <a:pPr algn="ctr"/>
                <a:r>
                  <a:rPr lang="en-US" sz="1200" b="1" dirty="0" err="1">
                    <a:latin typeface="Times New Roman" charset="0"/>
                    <a:ea typeface="Times New Roman" charset="0"/>
                    <a:cs typeface="Times New Roman" charset="0"/>
                  </a:rPr>
                  <a:t>Marawan</a:t>
                </a:r>
                <a:r>
                  <a:rPr lang="en-US" sz="1200" b="1" dirty="0">
                    <a:latin typeface="Times New Roman" charset="0"/>
                    <a:ea typeface="Times New Roman" charset="0"/>
                    <a:cs typeface="Times New Roman" charset="0"/>
                  </a:rPr>
                  <a:t> Abu-</a:t>
                </a:r>
                <a:r>
                  <a:rPr lang="en-US" sz="1200" b="1" dirty="0" err="1">
                    <a:latin typeface="Times New Roman" charset="0"/>
                    <a:ea typeface="Times New Roman" charset="0"/>
                    <a:cs typeface="Times New Roman" charset="0"/>
                  </a:rPr>
                  <a:t>Madi</a:t>
                </a:r>
                <a:endParaRPr lang="en-US" sz="1200" b="1" dirty="0">
                  <a:latin typeface="Times New Roman" charset="0"/>
                  <a:ea typeface="Times New Roman" charset="0"/>
                  <a:cs typeface="Times New Roman" charset="0"/>
                </a:endParaRPr>
              </a:p>
            </p:txBody>
          </p:sp>
          <p:pic>
            <p:nvPicPr>
              <p:cNvPr id="9" name="Picture 8"/>
              <p:cNvPicPr>
                <a:picLocks noChangeAspect="1"/>
              </p:cNvPicPr>
              <p:nvPr/>
            </p:nvPicPr>
            <p:blipFill>
              <a:blip r:embed="rId3"/>
              <a:stretch>
                <a:fillRect/>
              </a:stretch>
            </p:blipFill>
            <p:spPr>
              <a:xfrm>
                <a:off x="1828800" y="859601"/>
                <a:ext cx="1571625" cy="1638300"/>
              </a:xfrm>
              <a:prstGeom prst="rect">
                <a:avLst/>
              </a:prstGeom>
            </p:spPr>
          </p:pic>
          <p:sp>
            <p:nvSpPr>
              <p:cNvPr id="10" name="Rectangle 9"/>
              <p:cNvSpPr/>
              <p:nvPr/>
            </p:nvSpPr>
            <p:spPr>
              <a:xfrm>
                <a:off x="1799381" y="2458627"/>
                <a:ext cx="1664237" cy="513092"/>
              </a:xfrm>
              <a:prstGeom prst="rect">
                <a:avLst/>
              </a:prstGeom>
            </p:spPr>
            <p:txBody>
              <a:bodyPr wrap="none">
                <a:spAutoFit/>
              </a:bodyPr>
              <a:lstStyle/>
              <a:p>
                <a:pPr algn="ctr"/>
                <a:r>
                  <a:rPr lang="en-US" sz="1200" b="1" dirty="0">
                    <a:latin typeface="Times New Roman" charset="0"/>
                    <a:ea typeface="Times New Roman" charset="0"/>
                    <a:cs typeface="Times New Roman" charset="0"/>
                  </a:rPr>
                  <a:t>Prof. </a:t>
                </a:r>
              </a:p>
              <a:p>
                <a:pPr algn="ctr"/>
                <a:r>
                  <a:rPr lang="en-US" sz="1200" b="1" dirty="0" err="1">
                    <a:latin typeface="Times New Roman" charset="0"/>
                    <a:ea typeface="Times New Roman" charset="0"/>
                    <a:cs typeface="Times New Roman" charset="0"/>
                  </a:rPr>
                  <a:t>Asmaa</a:t>
                </a:r>
                <a:r>
                  <a:rPr lang="en-US" sz="1200" b="1" dirty="0">
                    <a:latin typeface="Times New Roman" charset="0"/>
                    <a:ea typeface="Times New Roman" charset="0"/>
                    <a:cs typeface="Times New Roman" charset="0"/>
                  </a:rPr>
                  <a:t> Ali J F </a:t>
                </a:r>
                <a:r>
                  <a:rPr lang="en-US" sz="1200" b="1" dirty="0" err="1">
                    <a:latin typeface="Times New Roman" charset="0"/>
                    <a:ea typeface="Times New Roman" charset="0"/>
                    <a:cs typeface="Times New Roman" charset="0"/>
                  </a:rPr>
                  <a:t>Althani</a:t>
                </a:r>
                <a:endParaRPr lang="en-US" sz="1200" b="1" dirty="0">
                  <a:latin typeface="Times New Roman" charset="0"/>
                  <a:ea typeface="Times New Roman" charset="0"/>
                  <a:cs typeface="Times New Roman" charset="0"/>
                </a:endParaRPr>
              </a:p>
            </p:txBody>
          </p:sp>
          <p:pic>
            <p:nvPicPr>
              <p:cNvPr id="4100" name="Picture 4" descr=" Ahmed M. Malki, Ph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5200" y="866976"/>
                <a:ext cx="1506361" cy="1630926"/>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3643895" y="2458628"/>
                <a:ext cx="1313180" cy="513092"/>
              </a:xfrm>
              <a:prstGeom prst="rect">
                <a:avLst/>
              </a:prstGeom>
            </p:spPr>
            <p:txBody>
              <a:bodyPr wrap="none">
                <a:spAutoFit/>
              </a:bodyPr>
              <a:lstStyle/>
              <a:p>
                <a:pPr algn="ctr"/>
                <a:r>
                  <a:rPr lang="en-US" sz="1200" b="1" dirty="0">
                    <a:latin typeface="Times New Roman" charset="0"/>
                    <a:ea typeface="Times New Roman" charset="0"/>
                    <a:cs typeface="Times New Roman" charset="0"/>
                  </a:rPr>
                  <a:t>Prof. </a:t>
                </a:r>
              </a:p>
              <a:p>
                <a:pPr algn="ctr"/>
                <a:r>
                  <a:rPr lang="en-US" sz="1200" b="1" dirty="0">
                    <a:latin typeface="Times New Roman" charset="0"/>
                    <a:ea typeface="Times New Roman" charset="0"/>
                    <a:cs typeface="Times New Roman" charset="0"/>
                  </a:rPr>
                  <a:t>Ahmed M. </a:t>
                </a:r>
                <a:r>
                  <a:rPr lang="en-US" sz="1200" b="1" dirty="0" err="1">
                    <a:latin typeface="Times New Roman" charset="0"/>
                    <a:ea typeface="Times New Roman" charset="0"/>
                    <a:cs typeface="Times New Roman" charset="0"/>
                  </a:rPr>
                  <a:t>Malki</a:t>
                </a:r>
                <a:endParaRPr lang="en-US" sz="1200" b="1" dirty="0">
                  <a:latin typeface="Times New Roman" charset="0"/>
                  <a:ea typeface="Times New Roman" charset="0"/>
                  <a:cs typeface="Times New Roman" charset="0"/>
                </a:endParaRPr>
              </a:p>
            </p:txBody>
          </p:sp>
          <p:pic>
            <p:nvPicPr>
              <p:cNvPr id="4102" name="Picture 6" descr=" Maha Al-Asmakh, MSc, Ph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12" y="866976"/>
                <a:ext cx="1511097" cy="163830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111660" y="2497903"/>
                <a:ext cx="1377300" cy="513092"/>
              </a:xfrm>
              <a:prstGeom prst="rect">
                <a:avLst/>
              </a:prstGeom>
            </p:spPr>
            <p:txBody>
              <a:bodyPr wrap="none">
                <a:spAutoFit/>
              </a:bodyPr>
              <a:lstStyle/>
              <a:p>
                <a:pPr algn="ctr"/>
                <a:r>
                  <a:rPr lang="en-US" sz="1200" b="1" dirty="0">
                    <a:latin typeface="Times New Roman" charset="0"/>
                    <a:ea typeface="Times New Roman" charset="0"/>
                    <a:cs typeface="Times New Roman" charset="0"/>
                  </a:rPr>
                  <a:t>Dr. </a:t>
                </a:r>
              </a:p>
              <a:p>
                <a:pPr algn="ctr"/>
                <a:r>
                  <a:rPr lang="en-US" sz="1200" b="1" dirty="0" err="1">
                    <a:latin typeface="Times New Roman" charset="0"/>
                    <a:ea typeface="Times New Roman" charset="0"/>
                    <a:cs typeface="Times New Roman" charset="0"/>
                  </a:rPr>
                  <a:t>Maha</a:t>
                </a:r>
                <a:r>
                  <a:rPr lang="en-US" sz="1200" b="1" dirty="0">
                    <a:latin typeface="Times New Roman" charset="0"/>
                    <a:ea typeface="Times New Roman" charset="0"/>
                    <a:cs typeface="Times New Roman" charset="0"/>
                  </a:rPr>
                  <a:t> Al-</a:t>
                </a:r>
                <a:r>
                  <a:rPr lang="en-US" sz="1200" b="1" dirty="0" err="1">
                    <a:latin typeface="Times New Roman" charset="0"/>
                    <a:ea typeface="Times New Roman" charset="0"/>
                    <a:cs typeface="Times New Roman" charset="0"/>
                  </a:rPr>
                  <a:t>Asmakh</a:t>
                </a:r>
                <a:endParaRPr lang="en-US" sz="1200" b="1" dirty="0">
                  <a:latin typeface="Times New Roman" charset="0"/>
                  <a:ea typeface="Times New Roman" charset="0"/>
                  <a:cs typeface="Times New Roman" charset="0"/>
                </a:endParaRPr>
              </a:p>
            </p:txBody>
          </p:sp>
          <p:pic>
            <p:nvPicPr>
              <p:cNvPr id="4104" name="Picture 8" descr=" Layla Y. Kamareddine, Ph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58962" y="866976"/>
                <a:ext cx="1460668" cy="1638300"/>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p:nvSpPr>
            <p:spPr>
              <a:xfrm>
                <a:off x="6715843" y="2442805"/>
                <a:ext cx="1681871" cy="513092"/>
              </a:xfrm>
              <a:prstGeom prst="rect">
                <a:avLst/>
              </a:prstGeom>
            </p:spPr>
            <p:txBody>
              <a:bodyPr wrap="none">
                <a:spAutoFit/>
              </a:bodyPr>
              <a:lstStyle/>
              <a:p>
                <a:pPr algn="ctr"/>
                <a:r>
                  <a:rPr lang="en-US" sz="1200" b="1" dirty="0">
                    <a:latin typeface="Times New Roman" charset="0"/>
                    <a:ea typeface="Times New Roman" charset="0"/>
                    <a:cs typeface="Times New Roman" charset="0"/>
                  </a:rPr>
                  <a:t>Dr. </a:t>
                </a:r>
              </a:p>
              <a:p>
                <a:pPr algn="ctr"/>
                <a:r>
                  <a:rPr lang="en-US" sz="1200" b="1" dirty="0">
                    <a:latin typeface="Times New Roman" charset="0"/>
                    <a:ea typeface="Times New Roman" charset="0"/>
                    <a:cs typeface="Times New Roman" charset="0"/>
                  </a:rPr>
                  <a:t>Layla Y. Kamareddine</a:t>
                </a:r>
              </a:p>
            </p:txBody>
          </p:sp>
        </p:grpSp>
        <p:grpSp>
          <p:nvGrpSpPr>
            <p:cNvPr id="12" name="Group 11"/>
            <p:cNvGrpSpPr/>
            <p:nvPr/>
          </p:nvGrpSpPr>
          <p:grpSpPr>
            <a:xfrm>
              <a:off x="2097884" y="1943625"/>
              <a:ext cx="6614060" cy="2811764"/>
              <a:chOff x="2097884" y="2393951"/>
              <a:chExt cx="6614059" cy="3124977"/>
            </a:xfrm>
          </p:grpSpPr>
          <p:sp>
            <p:nvSpPr>
              <p:cNvPr id="20" name="Rectangle 19"/>
              <p:cNvSpPr/>
              <p:nvPr/>
            </p:nvSpPr>
            <p:spPr>
              <a:xfrm>
                <a:off x="5437316" y="2393951"/>
                <a:ext cx="1495025" cy="513092"/>
              </a:xfrm>
              <a:prstGeom prst="rect">
                <a:avLst/>
              </a:prstGeom>
            </p:spPr>
            <p:txBody>
              <a:bodyPr wrap="square">
                <a:spAutoFit/>
              </a:bodyPr>
              <a:lstStyle/>
              <a:p>
                <a:pPr algn="ctr"/>
                <a:r>
                  <a:rPr lang="en-US" sz="1200" b="1" dirty="0">
                    <a:latin typeface="Times New Roman" charset="0"/>
                    <a:ea typeface="Times New Roman" charset="0"/>
                    <a:cs typeface="Times New Roman" charset="0"/>
                  </a:rPr>
                  <a:t>Dr.</a:t>
                </a:r>
              </a:p>
              <a:p>
                <a:pPr algn="ctr"/>
                <a:r>
                  <a:rPr lang="en-US" sz="1200" b="1" dirty="0" err="1">
                    <a:latin typeface="Times New Roman" charset="0"/>
                    <a:ea typeface="Times New Roman" charset="0"/>
                    <a:cs typeface="Times New Roman" charset="0"/>
                  </a:rPr>
                  <a:t>Mashael</a:t>
                </a:r>
                <a:r>
                  <a:rPr lang="en-US" sz="1200" b="1" dirty="0">
                    <a:latin typeface="Times New Roman" charset="0"/>
                    <a:ea typeface="Times New Roman" charset="0"/>
                    <a:cs typeface="Times New Roman" charset="0"/>
                  </a:rPr>
                  <a:t> Al-</a:t>
                </a:r>
                <a:r>
                  <a:rPr lang="en-US" sz="1200" b="1" dirty="0" err="1">
                    <a:latin typeface="Times New Roman" charset="0"/>
                    <a:ea typeface="Times New Roman" charset="0"/>
                    <a:cs typeface="Times New Roman" charset="0"/>
                  </a:rPr>
                  <a:t>Shafai</a:t>
                </a:r>
                <a:endParaRPr lang="en-US" sz="1200" b="1" dirty="0">
                  <a:latin typeface="Times New Roman" charset="0"/>
                  <a:ea typeface="Times New Roman" charset="0"/>
                  <a:cs typeface="Times New Roman" charset="0"/>
                </a:endParaRPr>
              </a:p>
            </p:txBody>
          </p:sp>
          <p:pic>
            <p:nvPicPr>
              <p:cNvPr id="4108" name="Picture 12" descr=" Nasser Rizk, MD., Ph.D"/>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10174" y="3126658"/>
                <a:ext cx="1642625" cy="1651450"/>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p:cNvSpPr/>
              <p:nvPr/>
            </p:nvSpPr>
            <p:spPr>
              <a:xfrm>
                <a:off x="2097884" y="4768758"/>
                <a:ext cx="1495025" cy="513092"/>
              </a:xfrm>
              <a:prstGeom prst="rect">
                <a:avLst/>
              </a:prstGeom>
            </p:spPr>
            <p:txBody>
              <a:bodyPr wrap="square">
                <a:spAutoFit/>
              </a:bodyPr>
              <a:lstStyle/>
              <a:p>
                <a:pPr algn="ctr"/>
                <a:r>
                  <a:rPr lang="en-US" sz="1200" b="1" dirty="0">
                    <a:latin typeface="Times New Roman" charset="0"/>
                    <a:ea typeface="Times New Roman" charset="0"/>
                    <a:cs typeface="Times New Roman" charset="0"/>
                  </a:rPr>
                  <a:t>Dr.</a:t>
                </a:r>
              </a:p>
              <a:p>
                <a:pPr algn="ctr"/>
                <a:r>
                  <a:rPr lang="en-US" sz="1200" b="1" dirty="0">
                    <a:latin typeface="Times New Roman" charset="0"/>
                    <a:ea typeface="Times New Roman" charset="0"/>
                    <a:cs typeface="Times New Roman" charset="0"/>
                  </a:rPr>
                  <a:t>Nasser </a:t>
                </a:r>
                <a:r>
                  <a:rPr lang="en-US" sz="1200" b="1" dirty="0" err="1">
                    <a:latin typeface="Times New Roman" charset="0"/>
                    <a:ea typeface="Times New Roman" charset="0"/>
                    <a:cs typeface="Times New Roman" charset="0"/>
                  </a:rPr>
                  <a:t>Rizk</a:t>
                </a:r>
                <a:endParaRPr lang="en-US" sz="1200" b="1" dirty="0">
                  <a:latin typeface="Times New Roman" charset="0"/>
                  <a:ea typeface="Times New Roman" charset="0"/>
                  <a:cs typeface="Times New Roman" charset="0"/>
                </a:endParaRPr>
              </a:p>
            </p:txBody>
          </p:sp>
          <p:pic>
            <p:nvPicPr>
              <p:cNvPr id="4110" name="Picture 14" descr=" Hatem Zayed, PhD"/>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71013" y="3160358"/>
                <a:ext cx="1528938" cy="1676930"/>
              </a:xfrm>
              <a:prstGeom prst="rect">
                <a:avLst/>
              </a:prstGeom>
              <a:noFill/>
              <a:extLst>
                <a:ext uri="{909E8E84-426E-40DD-AFC4-6F175D3DCCD1}">
                  <a14:hiddenFill xmlns:a14="http://schemas.microsoft.com/office/drawing/2010/main">
                    <a:solidFill>
                      <a:srgbClr val="FFFFFF"/>
                    </a:solidFill>
                  </a14:hiddenFill>
                </a:ext>
              </a:extLst>
            </p:spPr>
          </p:pic>
          <p:pic>
            <p:nvPicPr>
              <p:cNvPr id="4112" name="Picture 16" descr=" Gheyath K. Nasrallah, PhD, MT(AAB)"/>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38128" y="3113218"/>
                <a:ext cx="1525808" cy="1664889"/>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24"/>
              <p:cNvSpPr/>
              <p:nvPr/>
            </p:nvSpPr>
            <p:spPr>
              <a:xfrm>
                <a:off x="3732582" y="4768758"/>
                <a:ext cx="1759790" cy="513092"/>
              </a:xfrm>
              <a:prstGeom prst="rect">
                <a:avLst/>
              </a:prstGeom>
            </p:spPr>
            <p:txBody>
              <a:bodyPr wrap="square">
                <a:spAutoFit/>
              </a:bodyPr>
              <a:lstStyle/>
              <a:p>
                <a:pPr algn="ctr"/>
                <a:r>
                  <a:rPr lang="en-US" sz="1200" b="1" dirty="0">
                    <a:latin typeface="Times New Roman" charset="0"/>
                    <a:ea typeface="Times New Roman" charset="0"/>
                    <a:cs typeface="Times New Roman" charset="0"/>
                  </a:rPr>
                  <a:t>Dr.</a:t>
                </a:r>
              </a:p>
              <a:p>
                <a:pPr algn="ctr"/>
                <a:r>
                  <a:rPr lang="en-US" sz="1200" b="1" dirty="0" err="1">
                    <a:latin typeface="Times New Roman" charset="0"/>
                    <a:ea typeface="Times New Roman" charset="0"/>
                    <a:cs typeface="Times New Roman" charset="0"/>
                  </a:rPr>
                  <a:t>Gheyath</a:t>
                </a:r>
                <a:r>
                  <a:rPr lang="en-US" sz="1200" b="1" dirty="0">
                    <a:latin typeface="Times New Roman" charset="0"/>
                    <a:ea typeface="Times New Roman" charset="0"/>
                    <a:cs typeface="Times New Roman" charset="0"/>
                  </a:rPr>
                  <a:t> K. Nasrallah</a:t>
                </a:r>
              </a:p>
            </p:txBody>
          </p:sp>
          <p:sp>
            <p:nvSpPr>
              <p:cNvPr id="26" name="Rectangle 25"/>
              <p:cNvSpPr/>
              <p:nvPr/>
            </p:nvSpPr>
            <p:spPr>
              <a:xfrm>
                <a:off x="5385005" y="4796135"/>
                <a:ext cx="1780857" cy="513092"/>
              </a:xfrm>
              <a:prstGeom prst="rect">
                <a:avLst/>
              </a:prstGeom>
            </p:spPr>
            <p:txBody>
              <a:bodyPr wrap="square">
                <a:spAutoFit/>
              </a:bodyPr>
              <a:lstStyle/>
              <a:p>
                <a:pPr algn="ctr"/>
                <a:r>
                  <a:rPr lang="en-US" sz="1200" b="1" dirty="0">
                    <a:latin typeface="Times New Roman" charset="0"/>
                    <a:ea typeface="Times New Roman" charset="0"/>
                    <a:cs typeface="Times New Roman" charset="0"/>
                  </a:rPr>
                  <a:t>Dr.</a:t>
                </a:r>
              </a:p>
              <a:p>
                <a:pPr algn="ctr"/>
                <a:r>
                  <a:rPr lang="en-US" sz="1200" b="1" dirty="0">
                    <a:latin typeface="Times New Roman" charset="0"/>
                    <a:ea typeface="Times New Roman" charset="0"/>
                    <a:cs typeface="Times New Roman" charset="0"/>
                  </a:rPr>
                  <a:t>Hatem </a:t>
                </a:r>
                <a:r>
                  <a:rPr lang="en-US" sz="1200" b="1" dirty="0" err="1">
                    <a:latin typeface="Times New Roman" charset="0"/>
                    <a:ea typeface="Times New Roman" charset="0"/>
                    <a:cs typeface="Times New Roman" charset="0"/>
                  </a:rPr>
                  <a:t>Zayed</a:t>
                </a:r>
                <a:endParaRPr lang="en-US" sz="1200" b="1" dirty="0">
                  <a:latin typeface="Times New Roman" charset="0"/>
                  <a:ea typeface="Times New Roman" charset="0"/>
                  <a:cs typeface="Times New Roman" charset="0"/>
                </a:endParaRPr>
              </a:p>
            </p:txBody>
          </p:sp>
          <p:pic>
            <p:nvPicPr>
              <p:cNvPr id="4114" name="Picture 18" descr=" Houssein Khodjet Elkhil, PhD"/>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086599" y="3146386"/>
                <a:ext cx="1625344" cy="1690902"/>
              </a:xfrm>
              <a:prstGeom prst="rect">
                <a:avLst/>
              </a:prstGeom>
              <a:noFill/>
              <a:extLst>
                <a:ext uri="{909E8E84-426E-40DD-AFC4-6F175D3DCCD1}">
                  <a14:hiddenFill xmlns:a14="http://schemas.microsoft.com/office/drawing/2010/main">
                    <a:solidFill>
                      <a:srgbClr val="FFFFFF"/>
                    </a:solidFill>
                  </a14:hiddenFill>
                </a:ext>
              </a:extLst>
            </p:spPr>
          </p:pic>
          <p:sp>
            <p:nvSpPr>
              <p:cNvPr id="28" name="Rectangle 27"/>
              <p:cNvSpPr/>
              <p:nvPr/>
            </p:nvSpPr>
            <p:spPr>
              <a:xfrm>
                <a:off x="7216918" y="4800600"/>
                <a:ext cx="1495025" cy="718328"/>
              </a:xfrm>
              <a:prstGeom prst="rect">
                <a:avLst/>
              </a:prstGeom>
            </p:spPr>
            <p:txBody>
              <a:bodyPr wrap="square">
                <a:spAutoFit/>
              </a:bodyPr>
              <a:lstStyle/>
              <a:p>
                <a:pPr algn="ctr"/>
                <a:r>
                  <a:rPr lang="en-US" sz="1200" b="1" dirty="0">
                    <a:latin typeface="Times New Roman" charset="0"/>
                    <a:ea typeface="Times New Roman" charset="0"/>
                    <a:cs typeface="Times New Roman" charset="0"/>
                  </a:rPr>
                  <a:t>Dr.</a:t>
                </a:r>
              </a:p>
              <a:p>
                <a:pPr algn="ctr"/>
                <a:r>
                  <a:rPr lang="en-US" sz="1200" b="1" dirty="0" err="1">
                    <a:latin typeface="Times New Roman" charset="0"/>
                    <a:ea typeface="Times New Roman" charset="0"/>
                    <a:cs typeface="Times New Roman" charset="0"/>
                  </a:rPr>
                  <a:t>Houssein</a:t>
                </a:r>
                <a:r>
                  <a:rPr lang="en-US" sz="1200" b="1" dirty="0">
                    <a:latin typeface="Times New Roman" charset="0"/>
                    <a:ea typeface="Times New Roman" charset="0"/>
                    <a:cs typeface="Times New Roman" charset="0"/>
                  </a:rPr>
                  <a:t> </a:t>
                </a:r>
                <a:r>
                  <a:rPr lang="en-US" sz="1200" b="1" dirty="0" err="1">
                    <a:latin typeface="Times New Roman" charset="0"/>
                    <a:ea typeface="Times New Roman" charset="0"/>
                    <a:cs typeface="Times New Roman" charset="0"/>
                  </a:rPr>
                  <a:t>Khodjet</a:t>
                </a:r>
                <a:r>
                  <a:rPr lang="en-US" sz="1200" b="1" dirty="0">
                    <a:latin typeface="Times New Roman" charset="0"/>
                    <a:ea typeface="Times New Roman" charset="0"/>
                    <a:cs typeface="Times New Roman" charset="0"/>
                  </a:rPr>
                  <a:t> </a:t>
                </a:r>
                <a:r>
                  <a:rPr lang="en-US" sz="1200" b="1" dirty="0" err="1">
                    <a:latin typeface="Times New Roman" charset="0"/>
                    <a:ea typeface="Times New Roman" charset="0"/>
                    <a:cs typeface="Times New Roman" charset="0"/>
                  </a:rPr>
                  <a:t>Elkhil</a:t>
                </a:r>
                <a:endParaRPr lang="en-US" sz="1200" b="1" dirty="0">
                  <a:latin typeface="Times New Roman" charset="0"/>
                  <a:ea typeface="Times New Roman" charset="0"/>
                  <a:cs typeface="Times New Roman" charset="0"/>
                </a:endParaRPr>
              </a:p>
            </p:txBody>
          </p:sp>
        </p:grpSp>
        <p:pic>
          <p:nvPicPr>
            <p:cNvPr id="4116" name="Picture 20" descr=" Atiyeh Abdallah, MSc, PhD, FIBMS      "/>
            <p:cNvPicPr>
              <a:picLocks noChangeAspect="1" noChangeArrowheads="1"/>
            </p:cNvPicPr>
            <p:nvPr/>
          </p:nvPicPr>
          <p:blipFill rotWithShape="1">
            <a:blip r:embed="rId11">
              <a:extLst>
                <a:ext uri="{28A0092B-C50C-407E-A947-70E740481C1C}">
                  <a14:useLocalDpi xmlns:a14="http://schemas.microsoft.com/office/drawing/2010/main" val="0"/>
                </a:ext>
              </a:extLst>
            </a:blip>
            <a:srcRect t="11445" b="4293"/>
            <a:stretch/>
          </p:blipFill>
          <p:spPr bwMode="auto">
            <a:xfrm>
              <a:off x="3787869" y="4734283"/>
              <a:ext cx="1597137" cy="1455092"/>
            </a:xfrm>
            <a:prstGeom prst="rect">
              <a:avLst/>
            </a:prstGeom>
            <a:noFill/>
            <a:extLst>
              <a:ext uri="{909E8E84-426E-40DD-AFC4-6F175D3DCCD1}">
                <a14:hiddenFill xmlns:a14="http://schemas.microsoft.com/office/drawing/2010/main">
                  <a:solidFill>
                    <a:srgbClr val="FFFFFF"/>
                  </a:solidFill>
                </a14:hiddenFill>
              </a:ext>
            </a:extLst>
          </p:spPr>
        </p:pic>
        <p:sp>
          <p:nvSpPr>
            <p:cNvPr id="31" name="Rectangle 30"/>
            <p:cNvSpPr/>
            <p:nvPr/>
          </p:nvSpPr>
          <p:spPr>
            <a:xfrm>
              <a:off x="3803828" y="6189374"/>
              <a:ext cx="1495025" cy="461665"/>
            </a:xfrm>
            <a:prstGeom prst="rect">
              <a:avLst/>
            </a:prstGeom>
          </p:spPr>
          <p:txBody>
            <a:bodyPr wrap="square">
              <a:spAutoFit/>
            </a:bodyPr>
            <a:lstStyle/>
            <a:p>
              <a:pPr algn="ctr"/>
              <a:r>
                <a:rPr lang="en-US" sz="1200" b="1" dirty="0">
                  <a:latin typeface="Times New Roman" charset="0"/>
                  <a:ea typeface="Times New Roman" charset="0"/>
                  <a:cs typeface="Times New Roman" charset="0"/>
                </a:rPr>
                <a:t>Dr.</a:t>
              </a:r>
            </a:p>
            <a:p>
              <a:pPr algn="ctr"/>
              <a:r>
                <a:rPr lang="en-US" sz="1200" b="1" dirty="0" err="1">
                  <a:latin typeface="Times New Roman" charset="0"/>
                  <a:ea typeface="Times New Roman" charset="0"/>
                  <a:cs typeface="Times New Roman" charset="0"/>
                </a:rPr>
                <a:t>Atiyeh</a:t>
              </a:r>
              <a:r>
                <a:rPr lang="en-US" sz="1200" b="1" dirty="0">
                  <a:latin typeface="Times New Roman" charset="0"/>
                  <a:ea typeface="Times New Roman" charset="0"/>
                  <a:cs typeface="Times New Roman" charset="0"/>
                </a:rPr>
                <a:t> Abdallah</a:t>
              </a:r>
            </a:p>
          </p:txBody>
        </p:sp>
      </p:grpSp>
      <p:pic>
        <p:nvPicPr>
          <p:cNvPr id="1026" name="Picture 2" descr="Wisam Nabeel Ibrahim, MD, M.Med."/>
          <p:cNvPicPr>
            <a:picLocks noChangeAspect="1" noChangeArrowheads="1"/>
          </p:cNvPicPr>
          <p:nvPr/>
        </p:nvPicPr>
        <p:blipFill rotWithShape="1">
          <a:blip r:embed="rId12">
            <a:extLst>
              <a:ext uri="{28A0092B-C50C-407E-A947-70E740481C1C}">
                <a14:useLocalDpi xmlns:a14="http://schemas.microsoft.com/office/drawing/2010/main" val="0"/>
              </a:ext>
            </a:extLst>
          </a:blip>
          <a:srcRect l="235" t="8641" r="-235" b="31178"/>
          <a:stretch/>
        </p:blipFill>
        <p:spPr bwMode="auto">
          <a:xfrm>
            <a:off x="3534874" y="4901859"/>
            <a:ext cx="1610231" cy="1445212"/>
          </a:xfrm>
          <a:prstGeom prst="rect">
            <a:avLst/>
          </a:prstGeom>
          <a:noFill/>
          <a:extLst>
            <a:ext uri="{909E8E84-426E-40DD-AFC4-6F175D3DCCD1}">
              <a14:hiddenFill xmlns:a14="http://schemas.microsoft.com/office/drawing/2010/main">
                <a:solidFill>
                  <a:srgbClr val="FFFFFF"/>
                </a:solidFill>
              </a14:hiddenFill>
            </a:ext>
          </a:extLst>
        </p:spPr>
      </p:pic>
      <p:sp>
        <p:nvSpPr>
          <p:cNvPr id="30" name="Rectangle 29"/>
          <p:cNvSpPr/>
          <p:nvPr/>
        </p:nvSpPr>
        <p:spPr>
          <a:xfrm>
            <a:off x="3593679" y="6347071"/>
            <a:ext cx="1495025" cy="461665"/>
          </a:xfrm>
          <a:prstGeom prst="rect">
            <a:avLst/>
          </a:prstGeom>
        </p:spPr>
        <p:txBody>
          <a:bodyPr wrap="square">
            <a:spAutoFit/>
          </a:bodyPr>
          <a:lstStyle/>
          <a:p>
            <a:pPr algn="ctr"/>
            <a:r>
              <a:rPr lang="en-US" sz="1200" b="1" dirty="0">
                <a:latin typeface="Times New Roman" charset="0"/>
                <a:ea typeface="Times New Roman" charset="0"/>
                <a:cs typeface="Times New Roman" charset="0"/>
              </a:rPr>
              <a:t>Dr.</a:t>
            </a:r>
          </a:p>
          <a:p>
            <a:pPr algn="ctr"/>
            <a:r>
              <a:rPr lang="en-US" sz="1200" b="1" dirty="0" err="1">
                <a:latin typeface="Times New Roman" charset="0"/>
                <a:ea typeface="Times New Roman" charset="0"/>
                <a:cs typeface="Times New Roman" charset="0"/>
              </a:rPr>
              <a:t>Wisam</a:t>
            </a:r>
            <a:r>
              <a:rPr lang="en-US" sz="1200" b="1" dirty="0">
                <a:latin typeface="Times New Roman" charset="0"/>
                <a:ea typeface="Times New Roman" charset="0"/>
                <a:cs typeface="Times New Roman" charset="0"/>
              </a:rPr>
              <a:t> </a:t>
            </a:r>
            <a:r>
              <a:rPr lang="en-US" sz="1200" b="1" dirty="0" err="1">
                <a:latin typeface="Times New Roman" charset="0"/>
                <a:ea typeface="Times New Roman" charset="0"/>
                <a:cs typeface="Times New Roman" charset="0"/>
              </a:rPr>
              <a:t>Nabeel</a:t>
            </a:r>
            <a:endParaRPr lang="en-US" sz="1200" b="1" dirty="0">
              <a:latin typeface="Times New Roman" charset="0"/>
              <a:ea typeface="Times New Roman" charset="0"/>
              <a:cs typeface="Times New Roman" charset="0"/>
            </a:endParaRPr>
          </a:p>
        </p:txBody>
      </p:sp>
      <p:pic>
        <p:nvPicPr>
          <p:cNvPr id="32" name="Picture 31"/>
          <p:cNvPicPr>
            <a:picLocks noChangeAspect="1"/>
          </p:cNvPicPr>
          <p:nvPr/>
        </p:nvPicPr>
        <p:blipFill>
          <a:blip r:embed="rId3"/>
          <a:stretch>
            <a:fillRect/>
          </a:stretch>
        </p:blipFill>
        <p:spPr>
          <a:xfrm>
            <a:off x="6995182" y="4916610"/>
            <a:ext cx="1571625" cy="1474094"/>
          </a:xfrm>
          <a:prstGeom prst="rect">
            <a:avLst/>
          </a:prstGeom>
        </p:spPr>
      </p:pic>
      <p:sp>
        <p:nvSpPr>
          <p:cNvPr id="33" name="Rectangle 32"/>
          <p:cNvSpPr/>
          <p:nvPr/>
        </p:nvSpPr>
        <p:spPr>
          <a:xfrm>
            <a:off x="6982276" y="6347070"/>
            <a:ext cx="1495025" cy="461665"/>
          </a:xfrm>
          <a:prstGeom prst="rect">
            <a:avLst/>
          </a:prstGeom>
        </p:spPr>
        <p:txBody>
          <a:bodyPr wrap="square">
            <a:spAutoFit/>
          </a:bodyPr>
          <a:lstStyle/>
          <a:p>
            <a:pPr algn="ctr"/>
            <a:r>
              <a:rPr lang="en-US" sz="1200" b="1" dirty="0">
                <a:latin typeface="Times New Roman" charset="0"/>
                <a:ea typeface="Times New Roman" charset="0"/>
                <a:cs typeface="Times New Roman" charset="0"/>
              </a:rPr>
              <a:t>Dr.</a:t>
            </a:r>
          </a:p>
          <a:p>
            <a:pPr algn="ctr"/>
            <a:r>
              <a:rPr lang="en-US" sz="1200" b="1" dirty="0">
                <a:latin typeface="Times New Roman" charset="0"/>
                <a:ea typeface="Times New Roman" charset="0"/>
                <a:cs typeface="Times New Roman" charset="0"/>
              </a:rPr>
              <a:t>Amal Al-</a:t>
            </a:r>
            <a:r>
              <a:rPr lang="en-US" sz="1200" b="1" dirty="0" err="1">
                <a:latin typeface="Times New Roman" charset="0"/>
                <a:ea typeface="Times New Roman" charset="0"/>
                <a:cs typeface="Times New Roman" charset="0"/>
              </a:rPr>
              <a:t>Haidose</a:t>
            </a:r>
            <a:endParaRPr lang="en-US" sz="1200" b="1" dirty="0">
              <a:latin typeface="Times New Roman" charset="0"/>
              <a:ea typeface="Times New Roman" charset="0"/>
              <a:cs typeface="Times New Roman" charset="0"/>
            </a:endParaRPr>
          </a:p>
        </p:txBody>
      </p:sp>
      <p:pic>
        <p:nvPicPr>
          <p:cNvPr id="34" name="Picture 33"/>
          <p:cNvPicPr>
            <a:picLocks noChangeAspect="1"/>
          </p:cNvPicPr>
          <p:nvPr/>
        </p:nvPicPr>
        <p:blipFill rotWithShape="1">
          <a:blip r:embed="rId13">
            <a:extLst>
              <a:ext uri="{28A0092B-C50C-407E-A947-70E740481C1C}">
                <a14:useLocalDpi xmlns:a14="http://schemas.microsoft.com/office/drawing/2010/main" val="0"/>
              </a:ext>
            </a:extLst>
          </a:blip>
          <a:srcRect l="5539" t="1645" r="898" b="28425"/>
          <a:stretch/>
        </p:blipFill>
        <p:spPr>
          <a:xfrm>
            <a:off x="6933538" y="628938"/>
            <a:ext cx="1598639" cy="1508854"/>
          </a:xfrm>
          <a:prstGeom prst="rect">
            <a:avLst/>
          </a:prstGeom>
        </p:spPr>
      </p:pic>
    </p:spTree>
    <p:extLst>
      <p:ext uri="{BB962C8B-B14F-4D97-AF65-F5344CB8AC3E}">
        <p14:creationId xmlns:p14="http://schemas.microsoft.com/office/powerpoint/2010/main" val="20211209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0" y="702487"/>
            <a:ext cx="7886700" cy="4785907"/>
          </a:xfrm>
        </p:spPr>
        <p:txBody>
          <a:bodyPr>
            <a:normAutofit/>
          </a:bodyPr>
          <a:lstStyle/>
          <a:p>
            <a:pPr marL="0" indent="0">
              <a:buNone/>
            </a:pPr>
            <a:r>
              <a:rPr lang="en-US" sz="1700" b="1" dirty="0">
                <a:latin typeface="Times New Roman" charset="0"/>
                <a:ea typeface="Times New Roman" charset="0"/>
                <a:cs typeface="Times New Roman" charset="0"/>
              </a:rPr>
              <a:t>QU established several research centers in the past few years, Example:</a:t>
            </a:r>
          </a:p>
          <a:p>
            <a:r>
              <a:rPr lang="en-US" sz="1700" dirty="0">
                <a:latin typeface="Times New Roman" charset="0"/>
                <a:ea typeface="Times New Roman" charset="0"/>
                <a:cs typeface="Times New Roman" charset="0"/>
              </a:rPr>
              <a:t>Biomedical Research Center</a:t>
            </a:r>
            <a:endParaRPr lang="en-US" sz="1700" b="1" u="sng" dirty="0">
              <a:solidFill>
                <a:srgbClr val="FF0000"/>
              </a:solidFill>
              <a:highlight>
                <a:srgbClr val="FFFF00"/>
              </a:highlight>
              <a:latin typeface="Times New Roman" charset="0"/>
              <a:ea typeface="Times New Roman" charset="0"/>
              <a:cs typeface="Times New Roman" charset="0"/>
            </a:endParaRPr>
          </a:p>
          <a:p>
            <a:r>
              <a:rPr lang="en-US" sz="1700" dirty="0">
                <a:latin typeface="Times New Roman" charset="0"/>
                <a:ea typeface="Times New Roman" charset="0"/>
                <a:cs typeface="Times New Roman" charset="0"/>
              </a:rPr>
              <a:t>Environmental Science Center</a:t>
            </a:r>
          </a:p>
          <a:p>
            <a:r>
              <a:rPr lang="en-US" sz="1700" dirty="0">
                <a:latin typeface="Times New Roman" charset="0"/>
                <a:ea typeface="Times New Roman" charset="0"/>
                <a:cs typeface="Times New Roman" charset="0"/>
              </a:rPr>
              <a:t>Center for Advanced Materials</a:t>
            </a:r>
          </a:p>
          <a:p>
            <a:r>
              <a:rPr lang="en-US" sz="1700" dirty="0">
                <a:latin typeface="Times New Roman" charset="0"/>
                <a:ea typeface="Times New Roman" charset="0"/>
                <a:cs typeface="Times New Roman" charset="0"/>
              </a:rPr>
              <a:t>Laboratory Animal Research Center</a:t>
            </a:r>
          </a:p>
          <a:p>
            <a:r>
              <a:rPr lang="en-US" sz="1700" dirty="0">
                <a:latin typeface="Times New Roman" charset="0"/>
                <a:ea typeface="Times New Roman" charset="0"/>
                <a:cs typeface="Times New Roman" charset="0"/>
              </a:rPr>
              <a:t>Social and Economic Survey Institute</a:t>
            </a:r>
          </a:p>
          <a:p>
            <a:r>
              <a:rPr lang="en-US" sz="1700" dirty="0">
                <a:latin typeface="Times New Roman" charset="0"/>
                <a:ea typeface="Times New Roman" charset="0"/>
                <a:cs typeface="Times New Roman" charset="0"/>
              </a:rPr>
              <a:t>Central Lab Unit</a:t>
            </a:r>
          </a:p>
          <a:p>
            <a:r>
              <a:rPr lang="en-US" sz="1700" dirty="0">
                <a:latin typeface="Times New Roman" charset="0"/>
                <a:ea typeface="Times New Roman" charset="0"/>
                <a:cs typeface="Times New Roman" charset="0"/>
              </a:rPr>
              <a:t>Research labs in Health Sciences</a:t>
            </a:r>
          </a:p>
        </p:txBody>
      </p:sp>
      <p:sp>
        <p:nvSpPr>
          <p:cNvPr id="6" name="Rectangle 5"/>
          <p:cNvSpPr/>
          <p:nvPr/>
        </p:nvSpPr>
        <p:spPr>
          <a:xfrm>
            <a:off x="4184749" y="0"/>
            <a:ext cx="4287684" cy="646331"/>
          </a:xfrm>
          <a:prstGeom prst="rect">
            <a:avLst/>
          </a:prstGeom>
        </p:spPr>
        <p:txBody>
          <a:bodyPr wrap="square">
            <a:spAutoFit/>
          </a:bodyPr>
          <a:lstStyle/>
          <a:p>
            <a:r>
              <a:rPr lang="en-GB" sz="3600" b="1" u="sng" dirty="0">
                <a:solidFill>
                  <a:srgbClr val="9779D3"/>
                </a:solidFill>
                <a:latin typeface="Times New Roman" charset="0"/>
                <a:ea typeface="Times New Roman" charset="0"/>
                <a:cs typeface="Times New Roman" charset="0"/>
              </a:rPr>
              <a:t>Research </a:t>
            </a:r>
            <a:r>
              <a:rPr lang="en-US" sz="3600" b="1" u="sng" dirty="0">
                <a:solidFill>
                  <a:srgbClr val="9779D3"/>
                </a:solidFill>
                <a:latin typeface="Times New Roman" charset="0"/>
                <a:ea typeface="Times New Roman" charset="0"/>
                <a:cs typeface="Times New Roman" charset="0"/>
              </a:rPr>
              <a:t>Centers</a:t>
            </a:r>
          </a:p>
        </p:txBody>
      </p:sp>
      <p:sp>
        <p:nvSpPr>
          <p:cNvPr id="10" name="Rectangle 9"/>
          <p:cNvSpPr/>
          <p:nvPr/>
        </p:nvSpPr>
        <p:spPr>
          <a:xfrm>
            <a:off x="3810000" y="3472458"/>
            <a:ext cx="5348900" cy="646331"/>
          </a:xfrm>
          <a:prstGeom prst="rect">
            <a:avLst/>
          </a:prstGeom>
        </p:spPr>
        <p:txBody>
          <a:bodyPr wrap="none">
            <a:spAutoFit/>
          </a:bodyPr>
          <a:lstStyle/>
          <a:p>
            <a:r>
              <a:rPr lang="en-US" sz="3600" b="1" u="sng" dirty="0">
                <a:solidFill>
                  <a:srgbClr val="9779D3"/>
                </a:solidFill>
                <a:latin typeface="Times New Roman" charset="0"/>
                <a:ea typeface="Times New Roman" charset="0"/>
                <a:cs typeface="Times New Roman" charset="0"/>
              </a:rPr>
              <a:t>Research Center</a:t>
            </a:r>
            <a:r>
              <a:rPr lang="en-GB" sz="3600" b="1" u="sng" dirty="0">
                <a:solidFill>
                  <a:srgbClr val="9779D3"/>
                </a:solidFill>
                <a:latin typeface="Times New Roman" charset="0"/>
                <a:ea typeface="Times New Roman" charset="0"/>
                <a:cs typeface="Times New Roman" charset="0"/>
              </a:rPr>
              <a:t> Facilities</a:t>
            </a:r>
            <a:endParaRPr lang="en-US" sz="3600" b="1" u="sng" dirty="0">
              <a:solidFill>
                <a:srgbClr val="9779D3"/>
              </a:solidFill>
              <a:latin typeface="Times New Roman" charset="0"/>
              <a:ea typeface="Times New Roman" charset="0"/>
              <a:cs typeface="Times New Roman" charset="0"/>
            </a:endParaRPr>
          </a:p>
        </p:txBody>
      </p:sp>
      <p:sp>
        <p:nvSpPr>
          <p:cNvPr id="11" name="Rectangle 10"/>
          <p:cNvSpPr/>
          <p:nvPr/>
        </p:nvSpPr>
        <p:spPr>
          <a:xfrm>
            <a:off x="1524000" y="4118789"/>
            <a:ext cx="4572000" cy="2739211"/>
          </a:xfrm>
          <a:prstGeom prst="rect">
            <a:avLst/>
          </a:prstGeom>
        </p:spPr>
        <p:txBody>
          <a:bodyPr>
            <a:spAutoFit/>
          </a:bodyPr>
          <a:lstStyle/>
          <a:p>
            <a:pPr marL="285750" indent="-285750">
              <a:buFont typeface="Arial" panose="020B0604020202020204" pitchFamily="34" charset="0"/>
              <a:buChar char="•"/>
            </a:pPr>
            <a:r>
              <a:rPr lang="en-US" sz="1700" dirty="0">
                <a:latin typeface="Times New Roman" charset="0"/>
                <a:ea typeface="Times New Roman" charset="0"/>
                <a:cs typeface="Times New Roman" charset="0"/>
              </a:rPr>
              <a:t>Molecular Biology Facilities</a:t>
            </a:r>
          </a:p>
          <a:p>
            <a:pPr marL="285750" indent="-285750">
              <a:buFont typeface="Arial" panose="020B0604020202020204" pitchFamily="34" charset="0"/>
              <a:buChar char="•"/>
            </a:pPr>
            <a:r>
              <a:rPr lang="en-US" sz="1700" dirty="0">
                <a:latin typeface="Times New Roman" charset="0"/>
                <a:ea typeface="Times New Roman" charset="0"/>
                <a:cs typeface="Times New Roman" charset="0"/>
              </a:rPr>
              <a:t>Flow Cytometry facility</a:t>
            </a:r>
          </a:p>
          <a:p>
            <a:pPr marL="285750" indent="-285750">
              <a:buFont typeface="Arial" panose="020B0604020202020204" pitchFamily="34" charset="0"/>
              <a:buChar char="•"/>
            </a:pPr>
            <a:r>
              <a:rPr lang="en-US" sz="1700" dirty="0">
                <a:latin typeface="Times New Roman" charset="0"/>
                <a:ea typeface="Times New Roman" charset="0"/>
                <a:cs typeface="Times New Roman" charset="0"/>
              </a:rPr>
              <a:t>Cell Culture facilities</a:t>
            </a:r>
          </a:p>
          <a:p>
            <a:pPr marL="285750" indent="-285750">
              <a:buFont typeface="Arial" panose="020B0604020202020204" pitchFamily="34" charset="0"/>
              <a:buChar char="•"/>
            </a:pPr>
            <a:r>
              <a:rPr lang="en-US" sz="1700" dirty="0">
                <a:latin typeface="Times New Roman" charset="0"/>
                <a:ea typeface="Times New Roman" charset="0"/>
                <a:cs typeface="Times New Roman" charset="0"/>
              </a:rPr>
              <a:t>Mass spectrometry facility </a:t>
            </a:r>
          </a:p>
          <a:p>
            <a:pPr marL="285750" indent="-285750">
              <a:buFont typeface="Arial" panose="020B0604020202020204" pitchFamily="34" charset="0"/>
              <a:buChar char="•"/>
            </a:pPr>
            <a:r>
              <a:rPr lang="en-US" sz="1700" dirty="0">
                <a:latin typeface="Times New Roman" charset="0"/>
                <a:ea typeface="Times New Roman" charset="0"/>
                <a:cs typeface="Times New Roman" charset="0"/>
              </a:rPr>
              <a:t>Imaging and Microscopy facility</a:t>
            </a:r>
          </a:p>
          <a:p>
            <a:pPr marL="285750" indent="-285750">
              <a:buFont typeface="Arial" panose="020B0604020202020204" pitchFamily="34" charset="0"/>
              <a:buChar char="•"/>
            </a:pPr>
            <a:r>
              <a:rPr lang="en-US" sz="1700" dirty="0">
                <a:latin typeface="Times New Roman" charset="0"/>
                <a:ea typeface="Times New Roman" charset="0"/>
                <a:cs typeface="Times New Roman" charset="0"/>
              </a:rPr>
              <a:t>Laboratory Mouse facility</a:t>
            </a:r>
          </a:p>
          <a:p>
            <a:pPr marL="285750" indent="-285750">
              <a:buFont typeface="Arial" panose="020B0604020202020204" pitchFamily="34" charset="0"/>
              <a:buChar char="•"/>
            </a:pPr>
            <a:r>
              <a:rPr lang="en-US" sz="1700" dirty="0">
                <a:latin typeface="Times New Roman" charset="0"/>
                <a:ea typeface="Times New Roman" charset="0"/>
                <a:cs typeface="Times New Roman" charset="0"/>
              </a:rPr>
              <a:t>Zebrafish aquatic system facility</a:t>
            </a:r>
          </a:p>
          <a:p>
            <a:pPr marL="285750" indent="-285750">
              <a:buFont typeface="Arial" panose="020B0604020202020204" pitchFamily="34" charset="0"/>
              <a:buChar char="•"/>
            </a:pPr>
            <a:r>
              <a:rPr lang="en-US" sz="1700" i="1" dirty="0">
                <a:latin typeface="Times New Roman" charset="0"/>
                <a:ea typeface="Times New Roman" charset="0"/>
                <a:cs typeface="Times New Roman" charset="0"/>
              </a:rPr>
              <a:t>Drosophila melanogaster </a:t>
            </a:r>
            <a:r>
              <a:rPr lang="en-US" sz="1700" dirty="0">
                <a:latin typeface="Times New Roman" charset="0"/>
                <a:ea typeface="Times New Roman" charset="0"/>
                <a:cs typeface="Times New Roman" charset="0"/>
              </a:rPr>
              <a:t>Fly facility</a:t>
            </a:r>
          </a:p>
          <a:p>
            <a:endParaRPr lang="en-US" dirty="0"/>
          </a:p>
          <a:p>
            <a:r>
              <a:rPr lang="en-US" dirty="0"/>
              <a:t> </a:t>
            </a:r>
          </a:p>
        </p:txBody>
      </p:sp>
      <p:sp>
        <p:nvSpPr>
          <p:cNvPr id="12" name="Rectangle 11"/>
          <p:cNvSpPr/>
          <p:nvPr/>
        </p:nvSpPr>
        <p:spPr>
          <a:xfrm>
            <a:off x="4343400" y="6388442"/>
            <a:ext cx="4378058" cy="369332"/>
          </a:xfrm>
          <a:prstGeom prst="rect">
            <a:avLst/>
          </a:prstGeom>
        </p:spPr>
        <p:txBody>
          <a:bodyPr wrap="none">
            <a:spAutoFit/>
          </a:bodyPr>
          <a:lstStyle/>
          <a:p>
            <a:r>
              <a:rPr lang="en-US" b="1" dirty="0">
                <a:latin typeface="Times New Roman" charset="0"/>
                <a:ea typeface="Times New Roman" charset="0"/>
                <a:cs typeface="Times New Roman" charset="0"/>
              </a:rPr>
              <a:t>http://brc.qu.edu.qa/research/brc/facilities</a:t>
            </a:r>
          </a:p>
        </p:txBody>
      </p:sp>
    </p:spTree>
    <p:extLst>
      <p:ext uri="{BB962C8B-B14F-4D97-AF65-F5344CB8AC3E}">
        <p14:creationId xmlns:p14="http://schemas.microsoft.com/office/powerpoint/2010/main" val="847424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F57C0-05C9-436F-BECE-F0747938C264}"/>
              </a:ext>
            </a:extLst>
          </p:cNvPr>
          <p:cNvSpPr>
            <a:spLocks noGrp="1"/>
          </p:cNvSpPr>
          <p:nvPr>
            <p:ph type="title"/>
          </p:nvPr>
        </p:nvSpPr>
        <p:spPr/>
        <p:txBody>
          <a:bodyPr/>
          <a:lstStyle/>
          <a:p>
            <a:r>
              <a:rPr lang="en-US" b="1" dirty="0">
                <a:solidFill>
                  <a:srgbClr val="FF0000"/>
                </a:solidFill>
              </a:rPr>
              <a:t> </a:t>
            </a:r>
          </a:p>
        </p:txBody>
      </p:sp>
      <p:sp>
        <p:nvSpPr>
          <p:cNvPr id="6" name="Rectangle 5"/>
          <p:cNvSpPr/>
          <p:nvPr/>
        </p:nvSpPr>
        <p:spPr>
          <a:xfrm>
            <a:off x="3569908" y="50184"/>
            <a:ext cx="5998265" cy="646331"/>
          </a:xfrm>
          <a:prstGeom prst="rect">
            <a:avLst/>
          </a:prstGeom>
        </p:spPr>
        <p:txBody>
          <a:bodyPr wrap="square">
            <a:spAutoFit/>
          </a:bodyPr>
          <a:lstStyle/>
          <a:p>
            <a:r>
              <a:rPr lang="en-GB" sz="2800" b="1" dirty="0"/>
              <a:t>  </a:t>
            </a:r>
            <a:r>
              <a:rPr lang="en-GB" sz="3600" b="1" u="sng" dirty="0">
                <a:solidFill>
                  <a:srgbClr val="9779D3"/>
                </a:solidFill>
                <a:latin typeface="Times New Roman" charset="0"/>
                <a:ea typeface="Times New Roman" charset="0"/>
                <a:cs typeface="Times New Roman" charset="0"/>
              </a:rPr>
              <a:t>Partners and Affiliates</a:t>
            </a:r>
            <a:endParaRPr lang="en-US" sz="3600" b="1" u="sng" dirty="0">
              <a:solidFill>
                <a:srgbClr val="9779D3"/>
              </a:solidFill>
              <a:latin typeface="Times New Roman" charset="0"/>
              <a:ea typeface="Times New Roman" charset="0"/>
              <a:cs typeface="Times New Roman" charset="0"/>
            </a:endParaRPr>
          </a:p>
        </p:txBody>
      </p:sp>
      <p:pic>
        <p:nvPicPr>
          <p:cNvPr id="9" name="Picture 8"/>
          <p:cNvPicPr>
            <a:picLocks noChangeAspect="1"/>
          </p:cNvPicPr>
          <p:nvPr/>
        </p:nvPicPr>
        <p:blipFill>
          <a:blip r:embed="rId2"/>
          <a:stretch>
            <a:fillRect/>
          </a:stretch>
        </p:blipFill>
        <p:spPr>
          <a:xfrm>
            <a:off x="2933597" y="1027906"/>
            <a:ext cx="6634576" cy="5485344"/>
          </a:xfrm>
          <a:prstGeom prst="rect">
            <a:avLst/>
          </a:prstGeom>
        </p:spPr>
      </p:pic>
    </p:spTree>
    <p:extLst>
      <p:ext uri="{BB962C8B-B14F-4D97-AF65-F5344CB8AC3E}">
        <p14:creationId xmlns:p14="http://schemas.microsoft.com/office/powerpoint/2010/main" val="15466952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00418" y="1096978"/>
            <a:ext cx="9029701" cy="6186309"/>
          </a:xfrm>
          <a:prstGeom prst="rect">
            <a:avLst/>
          </a:prstGeom>
        </p:spPr>
        <p:txBody>
          <a:bodyPr wrap="square">
            <a:spAutoFit/>
          </a:bodyPr>
          <a:lstStyle/>
          <a:p>
            <a:r>
              <a:rPr lang="en-US" b="1" dirty="0">
                <a:solidFill>
                  <a:srgbClr val="6EBE4A"/>
                </a:solidFill>
                <a:latin typeface="Times New Roman" charset="0"/>
                <a:ea typeface="Times New Roman" charset="0"/>
                <a:cs typeface="Times New Roman" charset="0"/>
              </a:rPr>
              <a:t>Dr. </a:t>
            </a:r>
            <a:r>
              <a:rPr lang="en-US" b="1" dirty="0" err="1">
                <a:solidFill>
                  <a:srgbClr val="6EBE4A"/>
                </a:solidFill>
                <a:latin typeface="Times New Roman" charset="0"/>
                <a:ea typeface="Times New Roman" charset="0"/>
                <a:cs typeface="Times New Roman" charset="0"/>
              </a:rPr>
              <a:t>Mashael</a:t>
            </a:r>
            <a:r>
              <a:rPr lang="en-US" b="1" dirty="0">
                <a:solidFill>
                  <a:srgbClr val="6EBE4A"/>
                </a:solidFill>
                <a:latin typeface="Times New Roman" charset="0"/>
                <a:ea typeface="Times New Roman" charset="0"/>
                <a:cs typeface="Times New Roman" charset="0"/>
              </a:rPr>
              <a:t> Al-</a:t>
            </a:r>
            <a:r>
              <a:rPr lang="en-US" b="1" dirty="0" err="1">
                <a:solidFill>
                  <a:srgbClr val="6EBE4A"/>
                </a:solidFill>
                <a:latin typeface="Times New Roman" charset="0"/>
                <a:ea typeface="Times New Roman" charset="0"/>
                <a:cs typeface="Times New Roman" charset="0"/>
              </a:rPr>
              <a:t>Shafai</a:t>
            </a:r>
            <a:r>
              <a:rPr lang="en-US" b="1" dirty="0">
                <a:solidFill>
                  <a:srgbClr val="6EBE4A"/>
                </a:solidFill>
                <a:latin typeface="Times New Roman" charset="0"/>
                <a:ea typeface="Times New Roman" charset="0"/>
                <a:cs typeface="Times New Roman" charset="0"/>
              </a:rPr>
              <a:t>, PhD (Head of Research and Graduate Studies)</a:t>
            </a:r>
          </a:p>
          <a:p>
            <a:r>
              <a:rPr lang="en-US" b="1" dirty="0">
                <a:latin typeface="Times New Roman" charset="0"/>
                <a:ea typeface="Times New Roman" charset="0"/>
                <a:cs typeface="Times New Roman" charset="0"/>
              </a:rPr>
              <a:t>           Location: </a:t>
            </a:r>
            <a:r>
              <a:rPr lang="en-US" dirty="0">
                <a:latin typeface="Times New Roman" charset="0"/>
                <a:ea typeface="Times New Roman" charset="0"/>
                <a:cs typeface="Times New Roman" charset="0"/>
              </a:rPr>
              <a:t>Building C01, Room </a:t>
            </a:r>
            <a:r>
              <a:rPr lang="cs-CZ" dirty="0">
                <a:latin typeface="Times New Roman" charset="0"/>
                <a:ea typeface="Times New Roman" charset="0"/>
                <a:cs typeface="Times New Roman" charset="0"/>
              </a:rPr>
              <a:t>E121</a:t>
            </a:r>
            <a:endParaRPr lang="en-US" dirty="0">
              <a:latin typeface="Times New Roman" charset="0"/>
              <a:ea typeface="Times New Roman" charset="0"/>
              <a:cs typeface="Times New Roman" charset="0"/>
            </a:endParaRPr>
          </a:p>
          <a:p>
            <a:r>
              <a:rPr lang="en-US" dirty="0">
                <a:latin typeface="Times New Roman" charset="0"/>
                <a:ea typeface="Times New Roman" charset="0"/>
                <a:cs typeface="Times New Roman" charset="0"/>
              </a:rPr>
              <a:t>           </a:t>
            </a:r>
            <a:r>
              <a:rPr lang="en-US" b="1" dirty="0">
                <a:latin typeface="Times New Roman" charset="0"/>
                <a:ea typeface="Times New Roman" charset="0"/>
                <a:cs typeface="Times New Roman" charset="0"/>
              </a:rPr>
              <a:t>Phone number</a:t>
            </a:r>
            <a:r>
              <a:rPr lang="en-US" dirty="0">
                <a:latin typeface="Times New Roman" charset="0"/>
                <a:ea typeface="Times New Roman" charset="0"/>
                <a:cs typeface="Times New Roman" charset="0"/>
              </a:rPr>
              <a:t>: </a:t>
            </a:r>
            <a:r>
              <a:rPr lang="cs-CZ" dirty="0">
                <a:latin typeface="Times New Roman" charset="0"/>
                <a:ea typeface="Times New Roman" charset="0"/>
                <a:cs typeface="Times New Roman" charset="0"/>
              </a:rPr>
              <a:t>4403-5589</a:t>
            </a:r>
            <a:r>
              <a:rPr lang="en-US" b="1" dirty="0">
                <a:latin typeface="Times New Roman" charset="0"/>
                <a:ea typeface="Times New Roman" charset="0"/>
                <a:cs typeface="Times New Roman" charset="0"/>
              </a:rPr>
              <a:t>           </a:t>
            </a:r>
          </a:p>
          <a:p>
            <a:r>
              <a:rPr lang="en-US" b="1" dirty="0">
                <a:latin typeface="Times New Roman" charset="0"/>
                <a:ea typeface="Times New Roman" charset="0"/>
                <a:cs typeface="Times New Roman" charset="0"/>
              </a:rPr>
              <a:t>           Email: </a:t>
            </a:r>
            <a:r>
              <a:rPr lang="en-US" u="sng" dirty="0">
                <a:latin typeface="Times New Roman" charset="0"/>
                <a:ea typeface="Times New Roman" charset="0"/>
                <a:cs typeface="Times New Roman" charset="0"/>
              </a:rPr>
              <a:t>malshafai@qu.edu.qa</a:t>
            </a:r>
          </a:p>
          <a:p>
            <a:endParaRPr lang="en-US" b="1" dirty="0">
              <a:latin typeface="Times New Roman" charset="0"/>
              <a:ea typeface="Times New Roman" charset="0"/>
              <a:cs typeface="Times New Roman" charset="0"/>
            </a:endParaRPr>
          </a:p>
          <a:p>
            <a:r>
              <a:rPr lang="en-US" b="1" dirty="0">
                <a:solidFill>
                  <a:srgbClr val="6EBE4A"/>
                </a:solidFill>
                <a:latin typeface="Times New Roman" charset="0"/>
                <a:ea typeface="Times New Roman" charset="0"/>
                <a:cs typeface="Times New Roman" charset="0"/>
              </a:rPr>
              <a:t>Dr. Layla Y. Kamareddine (BMS Graduate Programs Coordinator)</a:t>
            </a:r>
          </a:p>
          <a:p>
            <a:r>
              <a:rPr lang="en-US" b="1" dirty="0">
                <a:latin typeface="Times New Roman" charset="0"/>
                <a:ea typeface="Times New Roman" charset="0"/>
                <a:cs typeface="Times New Roman" charset="0"/>
              </a:rPr>
              <a:t>           Location: </a:t>
            </a:r>
            <a:r>
              <a:rPr lang="en-US" dirty="0">
                <a:latin typeface="Times New Roman" charset="0"/>
                <a:ea typeface="Times New Roman" charset="0"/>
                <a:cs typeface="Times New Roman" charset="0"/>
              </a:rPr>
              <a:t>Building C01, Room F205</a:t>
            </a:r>
          </a:p>
          <a:p>
            <a:r>
              <a:rPr lang="en-US" dirty="0">
                <a:latin typeface="Times New Roman" charset="0"/>
                <a:ea typeface="Times New Roman" charset="0"/>
                <a:cs typeface="Times New Roman" charset="0"/>
              </a:rPr>
              <a:t>           </a:t>
            </a:r>
            <a:r>
              <a:rPr lang="en-US" b="1" dirty="0">
                <a:latin typeface="Times New Roman" charset="0"/>
                <a:ea typeface="Times New Roman" charset="0"/>
                <a:cs typeface="Times New Roman" charset="0"/>
              </a:rPr>
              <a:t>Phone number</a:t>
            </a:r>
            <a:r>
              <a:rPr lang="en-US" dirty="0">
                <a:latin typeface="Times New Roman" charset="0"/>
                <a:ea typeface="Times New Roman" charset="0"/>
                <a:cs typeface="Times New Roman" charset="0"/>
              </a:rPr>
              <a:t>: 4403-6015</a:t>
            </a:r>
            <a:endParaRPr lang="en-US" b="1" dirty="0">
              <a:latin typeface="Times New Roman" charset="0"/>
              <a:ea typeface="Times New Roman" charset="0"/>
              <a:cs typeface="Times New Roman" charset="0"/>
            </a:endParaRPr>
          </a:p>
          <a:p>
            <a:r>
              <a:rPr lang="en-US" b="1" dirty="0">
                <a:latin typeface="Times New Roman" charset="0"/>
                <a:ea typeface="Times New Roman" charset="0"/>
                <a:cs typeface="Times New Roman" charset="0"/>
              </a:rPr>
              <a:t>           Email: </a:t>
            </a:r>
            <a:r>
              <a:rPr lang="en-US" u="sng" dirty="0">
                <a:latin typeface="Times New Roman" charset="0"/>
                <a:ea typeface="Times New Roman" charset="0"/>
                <a:cs typeface="Times New Roman" charset="0"/>
              </a:rPr>
              <a:t>lkamarddine@qu.ed.qa</a:t>
            </a:r>
          </a:p>
          <a:p>
            <a:endParaRPr lang="en-US" dirty="0">
              <a:latin typeface="Times New Roman" charset="0"/>
              <a:ea typeface="Times New Roman" charset="0"/>
              <a:cs typeface="Times New Roman" charset="0"/>
            </a:endParaRPr>
          </a:p>
          <a:p>
            <a:pPr indent="-179388"/>
            <a:r>
              <a:rPr lang="en-US" b="1" dirty="0">
                <a:solidFill>
                  <a:srgbClr val="6EBE4A"/>
                </a:solidFill>
                <a:latin typeface="Times New Roman" charset="0"/>
                <a:ea typeface="Times New Roman" charset="0"/>
                <a:cs typeface="Times New Roman" charset="0"/>
              </a:rPr>
              <a:t>Ms. </a:t>
            </a:r>
            <a:r>
              <a:rPr lang="en-US" b="1" dirty="0" err="1">
                <a:solidFill>
                  <a:srgbClr val="6EBE4A"/>
                </a:solidFill>
                <a:latin typeface="Times New Roman" charset="0"/>
                <a:ea typeface="Times New Roman" charset="0"/>
                <a:cs typeface="Times New Roman" charset="0"/>
              </a:rPr>
              <a:t>Rowda</a:t>
            </a:r>
            <a:r>
              <a:rPr lang="en-US" b="1" dirty="0">
                <a:solidFill>
                  <a:srgbClr val="6EBE4A"/>
                </a:solidFill>
                <a:latin typeface="Times New Roman" charset="0"/>
                <a:ea typeface="Times New Roman" charset="0"/>
                <a:cs typeface="Times New Roman" charset="0"/>
              </a:rPr>
              <a:t> Al-</a:t>
            </a:r>
            <a:r>
              <a:rPr lang="en-US" b="1" dirty="0" err="1">
                <a:solidFill>
                  <a:srgbClr val="6EBE4A"/>
                </a:solidFill>
                <a:latin typeface="Times New Roman" charset="0"/>
                <a:ea typeface="Times New Roman" charset="0"/>
                <a:cs typeface="Times New Roman" charset="0"/>
              </a:rPr>
              <a:t>Naimi</a:t>
            </a:r>
            <a:r>
              <a:rPr lang="en-US" b="1" dirty="0">
                <a:solidFill>
                  <a:srgbClr val="6EBE4A"/>
                </a:solidFill>
                <a:latin typeface="Times New Roman" charset="0"/>
                <a:ea typeface="Times New Roman" charset="0"/>
                <a:cs typeface="Times New Roman" charset="0"/>
              </a:rPr>
              <a:t> (Administrative Coordinator for Research and Graduate Studies   office)</a:t>
            </a:r>
          </a:p>
          <a:p>
            <a:r>
              <a:rPr lang="en-US" dirty="0">
                <a:latin typeface="Times New Roman" charset="0"/>
                <a:ea typeface="Times New Roman" charset="0"/>
                <a:cs typeface="Times New Roman" charset="0"/>
              </a:rPr>
              <a:t>           </a:t>
            </a:r>
            <a:r>
              <a:rPr lang="en-US" b="1" dirty="0">
                <a:latin typeface="Times New Roman" charset="0"/>
                <a:ea typeface="Times New Roman" charset="0"/>
                <a:cs typeface="Times New Roman" charset="0"/>
              </a:rPr>
              <a:t>Location:</a:t>
            </a:r>
            <a:r>
              <a:rPr lang="en-US" dirty="0">
                <a:latin typeface="Times New Roman" charset="0"/>
                <a:ea typeface="Times New Roman" charset="0"/>
                <a:cs typeface="Times New Roman" charset="0"/>
              </a:rPr>
              <a:t> building C01 Room E126</a:t>
            </a:r>
          </a:p>
          <a:p>
            <a:r>
              <a:rPr lang="en-US" dirty="0">
                <a:latin typeface="Times New Roman" charset="0"/>
                <a:ea typeface="Times New Roman" charset="0"/>
                <a:cs typeface="Times New Roman" charset="0"/>
              </a:rPr>
              <a:t>           </a:t>
            </a:r>
            <a:r>
              <a:rPr lang="en-US" b="1" dirty="0">
                <a:latin typeface="Times New Roman" charset="0"/>
                <a:ea typeface="Times New Roman" charset="0"/>
                <a:cs typeface="Times New Roman" charset="0"/>
              </a:rPr>
              <a:t>Phone number</a:t>
            </a:r>
            <a:r>
              <a:rPr lang="en-US" dirty="0">
                <a:latin typeface="Times New Roman" charset="0"/>
                <a:ea typeface="Times New Roman" charset="0"/>
                <a:cs typeface="Times New Roman" charset="0"/>
              </a:rPr>
              <a:t>: 4403-4803</a:t>
            </a:r>
          </a:p>
          <a:p>
            <a:r>
              <a:rPr lang="en-US" b="1" dirty="0">
                <a:solidFill>
                  <a:srgbClr val="C00000"/>
                </a:solidFill>
                <a:latin typeface="Times New Roman" charset="0"/>
                <a:ea typeface="Times New Roman" charset="0"/>
                <a:cs typeface="Times New Roman" charset="0"/>
              </a:rPr>
              <a:t>           </a:t>
            </a:r>
            <a:r>
              <a:rPr lang="en-US" b="1" dirty="0">
                <a:latin typeface="Times New Roman" charset="0"/>
                <a:ea typeface="Times New Roman" charset="0"/>
                <a:cs typeface="Times New Roman" charset="0"/>
              </a:rPr>
              <a:t>Email: </a:t>
            </a:r>
            <a:r>
              <a:rPr lang="en-US" u="sng" dirty="0">
                <a:latin typeface="Times New Roman" charset="0"/>
                <a:ea typeface="Times New Roman" charset="0"/>
                <a:cs typeface="Times New Roman" charset="0"/>
              </a:rPr>
              <a:t>r.alnaimi@qu.edu.qa</a:t>
            </a:r>
          </a:p>
          <a:p>
            <a:endParaRPr lang="en-US" dirty="0">
              <a:solidFill>
                <a:srgbClr val="6EBE4A"/>
              </a:solidFill>
              <a:latin typeface="Times New Roman" charset="0"/>
              <a:ea typeface="Times New Roman" charset="0"/>
              <a:cs typeface="Times New Roman" charset="0"/>
            </a:endParaRPr>
          </a:p>
          <a:p>
            <a:r>
              <a:rPr lang="en-US" b="1" dirty="0">
                <a:solidFill>
                  <a:srgbClr val="6EBE4A"/>
                </a:solidFill>
                <a:latin typeface="Times New Roman" charset="0"/>
                <a:ea typeface="Times New Roman" charset="0"/>
                <a:cs typeface="Times New Roman" charset="0"/>
              </a:rPr>
              <a:t> Ms. Amal Ibrahim (Administrative Coordinator)</a:t>
            </a:r>
          </a:p>
          <a:p>
            <a:r>
              <a:rPr lang="en-US" dirty="0">
                <a:latin typeface="Times New Roman" charset="0"/>
                <a:ea typeface="Times New Roman" charset="0"/>
                <a:cs typeface="Times New Roman" charset="0"/>
              </a:rPr>
              <a:t>           </a:t>
            </a:r>
            <a:r>
              <a:rPr lang="en-US" b="1" dirty="0">
                <a:latin typeface="Times New Roman" charset="0"/>
                <a:ea typeface="Times New Roman" charset="0"/>
                <a:cs typeface="Times New Roman" charset="0"/>
              </a:rPr>
              <a:t>Location:</a:t>
            </a:r>
            <a:r>
              <a:rPr lang="en-US" dirty="0">
                <a:latin typeface="Times New Roman" charset="0"/>
                <a:ea typeface="Times New Roman" charset="0"/>
                <a:cs typeface="Times New Roman" charset="0"/>
              </a:rPr>
              <a:t> building C01 Room D110</a:t>
            </a:r>
          </a:p>
          <a:p>
            <a:r>
              <a:rPr lang="en-US" dirty="0">
                <a:latin typeface="Times New Roman" charset="0"/>
                <a:ea typeface="Times New Roman" charset="0"/>
                <a:cs typeface="Times New Roman" charset="0"/>
              </a:rPr>
              <a:t>           </a:t>
            </a:r>
            <a:r>
              <a:rPr lang="en-US" b="1" dirty="0">
                <a:latin typeface="Times New Roman" charset="0"/>
                <a:ea typeface="Times New Roman" charset="0"/>
                <a:cs typeface="Times New Roman" charset="0"/>
              </a:rPr>
              <a:t>Phone number</a:t>
            </a:r>
            <a:r>
              <a:rPr lang="en-US" dirty="0">
                <a:latin typeface="Times New Roman" charset="0"/>
                <a:ea typeface="Times New Roman" charset="0"/>
                <a:cs typeface="Times New Roman" charset="0"/>
              </a:rPr>
              <a:t>: 4403-4795</a:t>
            </a:r>
          </a:p>
          <a:p>
            <a:r>
              <a:rPr lang="en-US" b="1" dirty="0">
                <a:solidFill>
                  <a:srgbClr val="C00000"/>
                </a:solidFill>
                <a:latin typeface="Times New Roman" charset="0"/>
                <a:ea typeface="Times New Roman" charset="0"/>
                <a:cs typeface="Times New Roman" charset="0"/>
              </a:rPr>
              <a:t>           </a:t>
            </a:r>
            <a:r>
              <a:rPr lang="en-US" b="1" dirty="0">
                <a:latin typeface="Times New Roman" charset="0"/>
                <a:ea typeface="Times New Roman" charset="0"/>
                <a:cs typeface="Times New Roman" charset="0"/>
              </a:rPr>
              <a:t>Email: </a:t>
            </a:r>
            <a:r>
              <a:rPr lang="en-US" u="sng" dirty="0" err="1">
                <a:latin typeface="Times New Roman" charset="0"/>
                <a:ea typeface="Times New Roman" charset="0"/>
                <a:cs typeface="Times New Roman" charset="0"/>
              </a:rPr>
              <a:t>amal.ibrahim@qu.edu.qa</a:t>
            </a:r>
            <a:endParaRPr lang="en-US" u="sng" dirty="0">
              <a:latin typeface="Times New Roman" charset="0"/>
              <a:ea typeface="Times New Roman" charset="0"/>
              <a:cs typeface="Times New Roman" charset="0"/>
            </a:endParaRPr>
          </a:p>
          <a:p>
            <a:endParaRPr lang="en-US" dirty="0">
              <a:latin typeface="Times New Roman" charset="0"/>
              <a:ea typeface="Times New Roman" charset="0"/>
              <a:cs typeface="Times New Roman" charset="0"/>
            </a:endParaRPr>
          </a:p>
          <a:p>
            <a:endParaRPr lang="en-US" dirty="0">
              <a:ea typeface="Times New Roman" panose="02020603050405020304" pitchFamily="18" charset="0"/>
              <a:cs typeface="Arial" panose="020B0604020202020204" pitchFamily="34" charset="0"/>
            </a:endParaRPr>
          </a:p>
        </p:txBody>
      </p:sp>
      <p:sp>
        <p:nvSpPr>
          <p:cNvPr id="7" name="Title 1"/>
          <p:cNvSpPr txBox="1">
            <a:spLocks/>
          </p:cNvSpPr>
          <p:nvPr/>
        </p:nvSpPr>
        <p:spPr>
          <a:xfrm>
            <a:off x="838200" y="60327"/>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b="1" u="sng">
                <a:solidFill>
                  <a:srgbClr val="9779D3"/>
                </a:solidFill>
                <a:latin typeface="Times New Roman" charset="0"/>
                <a:ea typeface="Times New Roman" charset="0"/>
                <a:cs typeface="Times New Roman" charset="0"/>
              </a:rPr>
              <a:t>Contacts</a:t>
            </a:r>
            <a:endParaRPr lang="en-US" sz="6000" b="1" u="sng" dirty="0">
              <a:solidFill>
                <a:srgbClr val="9779D3"/>
              </a:solidFill>
              <a:latin typeface="Times New Roman" charset="0"/>
              <a:ea typeface="Times New Roman" charset="0"/>
              <a:cs typeface="Times New Roman" charset="0"/>
            </a:endParaRPr>
          </a:p>
        </p:txBody>
      </p:sp>
    </p:spTree>
    <p:extLst>
      <p:ext uri="{BB962C8B-B14F-4D97-AF65-F5344CB8AC3E}">
        <p14:creationId xmlns:p14="http://schemas.microsoft.com/office/powerpoint/2010/main" val="28301246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a:latin typeface="Times New Roman" panose="02020603050405020304" pitchFamily="18" charset="0"/>
                <a:cs typeface="Times New Roman" panose="02020603050405020304" pitchFamily="18" charset="0"/>
              </a:rPr>
              <a:t>PhD Biomedical Sciences </a:t>
            </a:r>
          </a:p>
        </p:txBody>
      </p:sp>
      <p:sp>
        <p:nvSpPr>
          <p:cNvPr id="5" name="Slide Number Placeholder 4"/>
          <p:cNvSpPr>
            <a:spLocks noGrp="1"/>
          </p:cNvSpPr>
          <p:nvPr>
            <p:ph type="sldNum" sz="quarter" idx="12"/>
          </p:nvPr>
        </p:nvSpPr>
        <p:spPr/>
        <p:txBody>
          <a:bodyPr/>
          <a:lstStyle/>
          <a:p>
            <a:fld id="{8089D58D-1D4B-1747-9E22-82D481F9ABB7}" type="slidenum">
              <a:rPr lang="en-US">
                <a:solidFill>
                  <a:prstClr val="black">
                    <a:tint val="75000"/>
                  </a:prstClr>
                </a:solidFill>
                <a:latin typeface="Times New Roman" panose="02020603050405020304" pitchFamily="18" charset="0"/>
                <a:cs typeface="Times New Roman" panose="02020603050405020304" pitchFamily="18" charset="0"/>
              </a:rPr>
              <a:pPr/>
              <a:t>3</a:t>
            </a:fld>
            <a:endParaRPr lang="en-US">
              <a:solidFill>
                <a:prstClr val="black">
                  <a:tint val="75000"/>
                </a:prstClr>
              </a:solidFill>
              <a:latin typeface="Times New Roman" panose="02020603050405020304" pitchFamily="18" charset="0"/>
              <a:cs typeface="Times New Roman" panose="02020603050405020304" pitchFamily="18" charset="0"/>
            </a:endParaRPr>
          </a:p>
        </p:txBody>
      </p:sp>
      <p:pic>
        <p:nvPicPr>
          <p:cNvPr id="22" name="Picture 21"/>
          <p:cNvPicPr>
            <a:picLocks noChangeAspect="1"/>
          </p:cNvPicPr>
          <p:nvPr/>
        </p:nvPicPr>
        <p:blipFill>
          <a:blip r:embed="rId2"/>
          <a:stretch>
            <a:fillRect/>
          </a:stretch>
        </p:blipFill>
        <p:spPr>
          <a:xfrm>
            <a:off x="587665" y="5486399"/>
            <a:ext cx="3849626" cy="770021"/>
          </a:xfrm>
          <a:prstGeom prst="rect">
            <a:avLst/>
          </a:prstGeom>
        </p:spPr>
      </p:pic>
      <p:pic>
        <p:nvPicPr>
          <p:cNvPr id="25" name="Picture 24"/>
          <p:cNvPicPr>
            <a:picLocks noChangeAspect="1"/>
          </p:cNvPicPr>
          <p:nvPr/>
        </p:nvPicPr>
        <p:blipFill>
          <a:blip r:embed="rId3"/>
          <a:stretch>
            <a:fillRect/>
          </a:stretch>
        </p:blipFill>
        <p:spPr>
          <a:xfrm>
            <a:off x="7661709" y="5486399"/>
            <a:ext cx="3874948" cy="860785"/>
          </a:xfrm>
          <a:prstGeom prst="rect">
            <a:avLst/>
          </a:prstGeom>
        </p:spPr>
      </p:pic>
      <p:sp>
        <p:nvSpPr>
          <p:cNvPr id="3" name="TextBox 2"/>
          <p:cNvSpPr txBox="1"/>
          <p:nvPr/>
        </p:nvSpPr>
        <p:spPr>
          <a:xfrm>
            <a:off x="1320799" y="1671781"/>
            <a:ext cx="8894619" cy="3029528"/>
          </a:xfrm>
          <a:prstGeom prst="rect">
            <a:avLst/>
          </a:prstGeom>
        </p:spPr>
        <p:txBody>
          <a:bodyPr vert="horz" wrap="square" lIns="91440" tIns="45720" rIns="91440" bIns="45720" rtlCol="0">
            <a:noAutofit/>
          </a:bodyPr>
          <a:lstStyle/>
          <a:p>
            <a:pPr marL="228600" indent="-228600"/>
            <a:r>
              <a:rPr lang="en-US" sz="2800" dirty="0">
                <a:latin typeface="Times New Roman" panose="02020603050405020304" pitchFamily="18" charset="0"/>
                <a:cs typeface="Times New Roman" panose="02020603050405020304" pitchFamily="18" charset="0"/>
              </a:rPr>
              <a:t>	A collaborative research-based </a:t>
            </a:r>
            <a:r>
              <a:rPr lang="en-US" sz="2800" dirty="0" err="1">
                <a:latin typeface="Times New Roman" panose="02020603050405020304" pitchFamily="18" charset="0"/>
                <a:cs typeface="Times New Roman" panose="02020603050405020304" pitchFamily="18" charset="0"/>
              </a:rPr>
              <a:t>multidisciplenary</a:t>
            </a:r>
            <a:r>
              <a:rPr lang="en-US" sz="2800" dirty="0">
                <a:latin typeface="Times New Roman" panose="02020603050405020304" pitchFamily="18" charset="0"/>
                <a:cs typeface="Times New Roman" panose="02020603050405020304" pitchFamily="18" charset="0"/>
              </a:rPr>
              <a:t> PhD program committed to training PhD Biomedical Sciences candidates as the next generation of health scientists and research leaders in Qatar. The proposed PhD program is designed to train doctoral-level scientists to investigate and introduce solutions to pressing research problems in the broad area of biomedical sciences. </a:t>
            </a:r>
          </a:p>
        </p:txBody>
      </p:sp>
    </p:spTree>
    <p:extLst>
      <p:ext uri="{BB962C8B-B14F-4D97-AF65-F5344CB8AC3E}">
        <p14:creationId xmlns:p14="http://schemas.microsoft.com/office/powerpoint/2010/main" val="39942416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81307" y="1259490"/>
            <a:ext cx="3941618" cy="982243"/>
          </a:xfrm>
        </p:spPr>
        <p:txBody>
          <a:bodyPr>
            <a:normAutofit fontScale="92500"/>
          </a:bodyPr>
          <a:lstStyle/>
          <a:p>
            <a:pPr marL="0" indent="0" algn="ctr">
              <a:buNone/>
            </a:pPr>
            <a:r>
              <a:rPr lang="en-US" b="1" dirty="0">
                <a:solidFill>
                  <a:srgbClr val="9779D3"/>
                </a:solidFill>
                <a:latin typeface="Times New Roman" charset="0"/>
                <a:ea typeface="Times New Roman" charset="0"/>
                <a:cs typeface="Times New Roman" charset="0"/>
              </a:rPr>
              <a:t>Major Core Requirements</a:t>
            </a:r>
          </a:p>
          <a:p>
            <a:pPr marL="0" indent="0" algn="ctr">
              <a:buNone/>
            </a:pPr>
            <a:r>
              <a:rPr lang="en-US" b="1" dirty="0">
                <a:solidFill>
                  <a:srgbClr val="9779D3"/>
                </a:solidFill>
                <a:latin typeface="Times New Roman" charset="0"/>
                <a:ea typeface="Times New Roman" charset="0"/>
                <a:cs typeface="Times New Roman" charset="0"/>
              </a:rPr>
              <a:t>(5 courses)</a:t>
            </a:r>
          </a:p>
          <a:p>
            <a:endParaRPr lang="en-US" dirty="0"/>
          </a:p>
        </p:txBody>
      </p:sp>
      <p:sp>
        <p:nvSpPr>
          <p:cNvPr id="6" name="Content Placeholder 2"/>
          <p:cNvSpPr txBox="1">
            <a:spLocks/>
          </p:cNvSpPr>
          <p:nvPr/>
        </p:nvSpPr>
        <p:spPr>
          <a:xfrm>
            <a:off x="7613374" y="1259490"/>
            <a:ext cx="4378664" cy="982243"/>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en-US" sz="3400" b="1" dirty="0">
                <a:solidFill>
                  <a:srgbClr val="9779D3"/>
                </a:solidFill>
                <a:latin typeface="Times New Roman" charset="0"/>
                <a:ea typeface="Times New Roman" charset="0"/>
                <a:cs typeface="Times New Roman" charset="0"/>
              </a:rPr>
              <a:t>Concentration Requirement</a:t>
            </a:r>
          </a:p>
          <a:p>
            <a:pPr marL="0" indent="0" algn="ctr">
              <a:buFont typeface="Arial"/>
              <a:buNone/>
            </a:pPr>
            <a:r>
              <a:rPr lang="en-US" sz="3400" b="1" dirty="0">
                <a:solidFill>
                  <a:srgbClr val="9779D3"/>
                </a:solidFill>
                <a:latin typeface="Times New Roman" charset="0"/>
                <a:ea typeface="Times New Roman" charset="0"/>
                <a:cs typeface="Times New Roman" charset="0"/>
              </a:rPr>
              <a:t>(6 courses)</a:t>
            </a:r>
          </a:p>
          <a:p>
            <a:endParaRPr lang="en-US" dirty="0"/>
          </a:p>
        </p:txBody>
      </p:sp>
      <p:sp>
        <p:nvSpPr>
          <p:cNvPr id="7" name="Content Placeholder 2"/>
          <p:cNvSpPr txBox="1">
            <a:spLocks/>
          </p:cNvSpPr>
          <p:nvPr/>
        </p:nvSpPr>
        <p:spPr>
          <a:xfrm>
            <a:off x="4264917" y="5788705"/>
            <a:ext cx="3941618" cy="98224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en-US" b="1" dirty="0">
                <a:solidFill>
                  <a:srgbClr val="9779D3"/>
                </a:solidFill>
                <a:latin typeface="Times New Roman" charset="0"/>
                <a:ea typeface="Times New Roman" charset="0"/>
                <a:cs typeface="Times New Roman" charset="0"/>
              </a:rPr>
              <a:t>Capstone Project</a:t>
            </a:r>
          </a:p>
          <a:p>
            <a:pPr marL="0" indent="0" algn="ctr">
              <a:buFont typeface="Arial"/>
              <a:buNone/>
            </a:pPr>
            <a:r>
              <a:rPr lang="en-US" b="1" dirty="0">
                <a:solidFill>
                  <a:srgbClr val="9779D3"/>
                </a:solidFill>
                <a:latin typeface="Times New Roman" charset="0"/>
                <a:ea typeface="Times New Roman" charset="0"/>
                <a:cs typeface="Times New Roman" charset="0"/>
              </a:rPr>
              <a:t> (1 course/semester)</a:t>
            </a:r>
          </a:p>
          <a:p>
            <a:endParaRPr lang="en-US" dirty="0"/>
          </a:p>
        </p:txBody>
      </p:sp>
      <p:sp>
        <p:nvSpPr>
          <p:cNvPr id="8" name="Content Placeholder 2"/>
          <p:cNvSpPr txBox="1">
            <a:spLocks/>
          </p:cNvSpPr>
          <p:nvPr/>
        </p:nvSpPr>
        <p:spPr>
          <a:xfrm>
            <a:off x="334535" y="2566340"/>
            <a:ext cx="6244683" cy="3314693"/>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20000"/>
              </a:lnSpc>
            </a:pPr>
            <a:r>
              <a:rPr lang="en-US" dirty="0">
                <a:latin typeface="Times New Roman" charset="0"/>
                <a:ea typeface="Times New Roman" charset="0"/>
                <a:cs typeface="Times New Roman" charset="0"/>
              </a:rPr>
              <a:t>BIOM 510 Pathophysiology</a:t>
            </a:r>
          </a:p>
          <a:p>
            <a:pPr>
              <a:lnSpc>
                <a:spcPct val="120000"/>
              </a:lnSpc>
            </a:pPr>
            <a:r>
              <a:rPr lang="en-US" dirty="0">
                <a:latin typeface="Times New Roman" charset="0"/>
                <a:ea typeface="Times New Roman" charset="0"/>
                <a:cs typeface="Times New Roman" charset="0"/>
              </a:rPr>
              <a:t>BIOM 520 Principles of Laboratory Management</a:t>
            </a:r>
          </a:p>
          <a:p>
            <a:pPr>
              <a:lnSpc>
                <a:spcPct val="120000"/>
              </a:lnSpc>
            </a:pPr>
            <a:r>
              <a:rPr lang="en-US" dirty="0">
                <a:latin typeface="Times New Roman" charset="0"/>
                <a:ea typeface="Times New Roman" charset="0"/>
                <a:cs typeface="Times New Roman" charset="0"/>
              </a:rPr>
              <a:t>BIOM 550 Medical Lab Laws and Ethics</a:t>
            </a:r>
          </a:p>
          <a:p>
            <a:pPr>
              <a:lnSpc>
                <a:spcPct val="120000"/>
              </a:lnSpc>
            </a:pPr>
            <a:r>
              <a:rPr lang="en-US" dirty="0">
                <a:latin typeface="Times New Roman" charset="0"/>
                <a:ea typeface="Times New Roman" charset="0"/>
                <a:cs typeface="Times New Roman" charset="0"/>
              </a:rPr>
              <a:t>BIOM 530 Current Issues in Clinical Laboratory Sciences</a:t>
            </a:r>
          </a:p>
          <a:p>
            <a:pPr>
              <a:lnSpc>
                <a:spcPct val="120000"/>
              </a:lnSpc>
            </a:pPr>
            <a:r>
              <a:rPr lang="en-US" dirty="0">
                <a:latin typeface="Times New Roman" charset="0"/>
                <a:ea typeface="Times New Roman" charset="0"/>
                <a:cs typeface="Times New Roman" charset="0"/>
              </a:rPr>
              <a:t>BIOM 540 Research Methods in Biomedical Sciences</a:t>
            </a:r>
            <a:endParaRPr lang="en-US" dirty="0"/>
          </a:p>
        </p:txBody>
      </p:sp>
      <p:sp>
        <p:nvSpPr>
          <p:cNvPr id="9" name="Content Placeholder 2"/>
          <p:cNvSpPr txBox="1">
            <a:spLocks/>
          </p:cNvSpPr>
          <p:nvPr/>
        </p:nvSpPr>
        <p:spPr>
          <a:xfrm>
            <a:off x="6579218" y="2566340"/>
            <a:ext cx="6244683" cy="2897758"/>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10000"/>
              </a:lnSpc>
            </a:pPr>
            <a:r>
              <a:rPr lang="en-US" dirty="0">
                <a:latin typeface="Times New Roman" charset="0"/>
                <a:ea typeface="Times New Roman" charset="0"/>
                <a:cs typeface="Times New Roman" charset="0"/>
              </a:rPr>
              <a:t>BIOM 620 Health Informatics</a:t>
            </a:r>
          </a:p>
          <a:p>
            <a:pPr>
              <a:lnSpc>
                <a:spcPct val="110000"/>
              </a:lnSpc>
            </a:pPr>
            <a:r>
              <a:rPr lang="en-US" dirty="0">
                <a:latin typeface="Times New Roman" charset="0"/>
                <a:ea typeface="Times New Roman" charset="0"/>
                <a:cs typeface="Times New Roman" charset="0"/>
              </a:rPr>
              <a:t>BIOM 610 Medical Lab Financial Operation</a:t>
            </a:r>
          </a:p>
          <a:p>
            <a:pPr>
              <a:lnSpc>
                <a:spcPct val="110000"/>
              </a:lnSpc>
            </a:pPr>
            <a:r>
              <a:rPr lang="en-US" dirty="0">
                <a:latin typeface="Times New Roman" charset="0"/>
                <a:ea typeface="Times New Roman" charset="0"/>
                <a:cs typeface="Times New Roman" charset="0"/>
              </a:rPr>
              <a:t>BIOM 630 Quality Assurance &amp; Outcome Assessment</a:t>
            </a:r>
          </a:p>
          <a:p>
            <a:pPr>
              <a:lnSpc>
                <a:spcPct val="110000"/>
              </a:lnSpc>
            </a:pPr>
            <a:r>
              <a:rPr lang="en-US" b="1" dirty="0">
                <a:latin typeface="Times New Roman" charset="0"/>
                <a:ea typeface="Times New Roman" charset="0"/>
                <a:cs typeface="Times New Roman" charset="0"/>
              </a:rPr>
              <a:t>MAKT 603 Marketing Management</a:t>
            </a:r>
          </a:p>
          <a:p>
            <a:pPr>
              <a:lnSpc>
                <a:spcPct val="110000"/>
              </a:lnSpc>
            </a:pPr>
            <a:r>
              <a:rPr lang="en-US" b="1" dirty="0">
                <a:latin typeface="Times New Roman" charset="0"/>
                <a:ea typeface="Times New Roman" charset="0"/>
                <a:cs typeface="Times New Roman" charset="0"/>
              </a:rPr>
              <a:t>MAGT 602 Human Resource Management</a:t>
            </a:r>
          </a:p>
          <a:p>
            <a:pPr>
              <a:lnSpc>
                <a:spcPct val="110000"/>
              </a:lnSpc>
            </a:pPr>
            <a:r>
              <a:rPr lang="en-US" b="1" dirty="0">
                <a:latin typeface="Times New Roman" charset="0"/>
                <a:ea typeface="Times New Roman" charset="0"/>
                <a:cs typeface="Times New Roman" charset="0"/>
              </a:rPr>
              <a:t>MAGT 603 Operations Management</a:t>
            </a:r>
            <a:endParaRPr lang="en-US" b="1" dirty="0"/>
          </a:p>
        </p:txBody>
      </p:sp>
    </p:spTree>
    <p:extLst>
      <p:ext uri="{BB962C8B-B14F-4D97-AF65-F5344CB8AC3E}">
        <p14:creationId xmlns:p14="http://schemas.microsoft.com/office/powerpoint/2010/main" val="13553100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A51BF-9AFB-A747-936B-A00B1B3AB5D6}"/>
              </a:ext>
            </a:extLst>
          </p:cNvPr>
          <p:cNvSpPr>
            <a:spLocks noGrp="1"/>
          </p:cNvSpPr>
          <p:nvPr>
            <p:ph type="title"/>
          </p:nvPr>
        </p:nvSpPr>
        <p:spPr>
          <a:xfrm>
            <a:off x="838200" y="247765"/>
            <a:ext cx="10515600" cy="1325563"/>
          </a:xfrm>
        </p:spPr>
        <p:txBody>
          <a:bodyPr>
            <a:normAutofit/>
          </a:bodyPr>
          <a:lstStyle/>
          <a:p>
            <a:pPr algn="ctr"/>
            <a:r>
              <a:rPr lang="x-none" sz="3500" b="1" dirty="0">
                <a:latin typeface="Times New Roman" charset="0"/>
                <a:ea typeface="Times New Roman" charset="0"/>
                <a:cs typeface="Times New Roman" charset="0"/>
              </a:rPr>
              <a:t>MSc Advanced Clinical Practice Study Plan</a:t>
            </a:r>
          </a:p>
        </p:txBody>
      </p:sp>
      <p:sp>
        <p:nvSpPr>
          <p:cNvPr id="3" name="Content Placeholder 2">
            <a:extLst>
              <a:ext uri="{FF2B5EF4-FFF2-40B4-BE49-F238E27FC236}">
                <a16:creationId xmlns:a16="http://schemas.microsoft.com/office/drawing/2014/main" id="{B33507ED-31B7-5C4E-8ABD-ACDF87AD8E8A}"/>
              </a:ext>
            </a:extLst>
          </p:cNvPr>
          <p:cNvSpPr>
            <a:spLocks noGrp="1"/>
          </p:cNvSpPr>
          <p:nvPr>
            <p:ph idx="1"/>
          </p:nvPr>
        </p:nvSpPr>
        <p:spPr>
          <a:xfrm>
            <a:off x="713017" y="1886859"/>
            <a:ext cx="5148943" cy="4351338"/>
          </a:xfrm>
        </p:spPr>
        <p:txBody>
          <a:bodyPr>
            <a:normAutofit/>
          </a:bodyPr>
          <a:lstStyle/>
          <a:p>
            <a:pPr marL="0" indent="0">
              <a:buNone/>
            </a:pPr>
            <a:r>
              <a:rPr lang="x-none" sz="2000" b="1" dirty="0">
                <a:latin typeface="Times New Roman" charset="0"/>
                <a:ea typeface="Times New Roman" charset="0"/>
                <a:cs typeface="Times New Roman" charset="0"/>
              </a:rPr>
              <a:t>First Semester – 9 CH</a:t>
            </a:r>
          </a:p>
          <a:p>
            <a:pPr lvl="1"/>
            <a:r>
              <a:rPr lang="x-none" sz="2000" dirty="0">
                <a:latin typeface="Times New Roman" charset="0"/>
                <a:ea typeface="Times New Roman" charset="0"/>
                <a:cs typeface="Times New Roman" charset="0"/>
              </a:rPr>
              <a:t>Pathophysiology</a:t>
            </a:r>
          </a:p>
          <a:p>
            <a:pPr lvl="1"/>
            <a:r>
              <a:rPr lang="x-none" sz="2000" dirty="0">
                <a:latin typeface="Times New Roman" charset="0"/>
                <a:ea typeface="Times New Roman" charset="0"/>
                <a:cs typeface="Times New Roman" charset="0"/>
              </a:rPr>
              <a:t>Principles of Laboratory Management</a:t>
            </a:r>
          </a:p>
          <a:p>
            <a:pPr lvl="1"/>
            <a:r>
              <a:rPr lang="x-none" sz="2000" dirty="0">
                <a:latin typeface="Times New Roman" charset="0"/>
                <a:ea typeface="Times New Roman" charset="0"/>
                <a:cs typeface="Times New Roman" charset="0"/>
              </a:rPr>
              <a:t>Medical Laboratory Laws &amp; Ethics</a:t>
            </a:r>
          </a:p>
          <a:p>
            <a:pPr marL="0" indent="0">
              <a:buNone/>
            </a:pPr>
            <a:endParaRPr lang="x-none" sz="2000" dirty="0">
              <a:latin typeface="Times New Roman" charset="0"/>
              <a:ea typeface="Times New Roman" charset="0"/>
              <a:cs typeface="Times New Roman" charset="0"/>
            </a:endParaRPr>
          </a:p>
          <a:p>
            <a:pPr marL="0" indent="0">
              <a:buNone/>
            </a:pPr>
            <a:endParaRPr lang="x-none" sz="2000" dirty="0">
              <a:latin typeface="Times New Roman" charset="0"/>
              <a:ea typeface="Times New Roman" charset="0"/>
              <a:cs typeface="Times New Roman" charset="0"/>
            </a:endParaRPr>
          </a:p>
          <a:p>
            <a:pPr marL="0" indent="0">
              <a:buNone/>
            </a:pPr>
            <a:r>
              <a:rPr lang="x-none" sz="2000" b="1" dirty="0">
                <a:latin typeface="Times New Roman" charset="0"/>
                <a:ea typeface="Times New Roman" charset="0"/>
                <a:cs typeface="Times New Roman" charset="0"/>
              </a:rPr>
              <a:t>Second Semester – 9 CH</a:t>
            </a:r>
          </a:p>
          <a:p>
            <a:pPr lvl="1"/>
            <a:r>
              <a:rPr lang="x-none" sz="2000" dirty="0">
                <a:latin typeface="Times New Roman" charset="0"/>
                <a:ea typeface="Times New Roman" charset="0"/>
                <a:cs typeface="Times New Roman" charset="0"/>
              </a:rPr>
              <a:t>Current Issues in Clinical Laboratory Sciences</a:t>
            </a:r>
          </a:p>
          <a:p>
            <a:pPr lvl="1"/>
            <a:r>
              <a:rPr lang="x-none" sz="2000" dirty="0">
                <a:latin typeface="Times New Roman" charset="0"/>
                <a:ea typeface="Times New Roman" charset="0"/>
                <a:cs typeface="Times New Roman" charset="0"/>
              </a:rPr>
              <a:t>Research Methods in Biomedical Sciences</a:t>
            </a:r>
          </a:p>
          <a:p>
            <a:pPr lvl="1"/>
            <a:r>
              <a:rPr lang="x-none" sz="2000" dirty="0">
                <a:latin typeface="Times New Roman" charset="0"/>
                <a:ea typeface="Times New Roman" charset="0"/>
                <a:cs typeface="Times New Roman" charset="0"/>
              </a:rPr>
              <a:t>Molecular Diagnostics</a:t>
            </a:r>
          </a:p>
          <a:p>
            <a:pPr marL="457200" lvl="1" indent="0">
              <a:buNone/>
            </a:pPr>
            <a:endParaRPr lang="x-none" sz="2000" dirty="0">
              <a:latin typeface="Helvetica Neue" panose="02000503000000020004" pitchFamily="2" charset="0"/>
              <a:ea typeface="Helvetica Neue" panose="02000503000000020004" pitchFamily="2" charset="0"/>
              <a:cs typeface="Helvetica Neue" panose="02000503000000020004" pitchFamily="2" charset="0"/>
            </a:endParaRPr>
          </a:p>
          <a:p>
            <a:pPr lvl="1"/>
            <a:endParaRPr lang="x-none" sz="2000" dirty="0">
              <a:latin typeface="Helvetica Neue" panose="02000503000000020004" pitchFamily="2" charset="0"/>
              <a:ea typeface="Helvetica Neue" panose="02000503000000020004" pitchFamily="2" charset="0"/>
              <a:cs typeface="Helvetica Neue" panose="02000503000000020004" pitchFamily="2" charset="0"/>
            </a:endParaRPr>
          </a:p>
          <a:p>
            <a:pPr lvl="1"/>
            <a:endParaRPr lang="x-none" sz="2000" dirty="0">
              <a:latin typeface="Helvetica Neue" panose="02000503000000020004" pitchFamily="2" charset="0"/>
              <a:ea typeface="Helvetica Neue" panose="02000503000000020004" pitchFamily="2" charset="0"/>
              <a:cs typeface="Helvetica Neue" panose="02000503000000020004" pitchFamily="2" charset="0"/>
            </a:endParaRPr>
          </a:p>
          <a:p>
            <a:pPr lvl="1"/>
            <a:endParaRPr lang="x-none" sz="2000"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5" name="Content Placeholder 2">
            <a:extLst>
              <a:ext uri="{FF2B5EF4-FFF2-40B4-BE49-F238E27FC236}">
                <a16:creationId xmlns:a16="http://schemas.microsoft.com/office/drawing/2014/main" id="{14E3DE83-17A6-C040-B026-182BBBB61F64}"/>
              </a:ext>
            </a:extLst>
          </p:cNvPr>
          <p:cNvSpPr txBox="1">
            <a:spLocks/>
          </p:cNvSpPr>
          <p:nvPr/>
        </p:nvSpPr>
        <p:spPr>
          <a:xfrm>
            <a:off x="6531429" y="1886859"/>
            <a:ext cx="5148943"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x-none" sz="2000" b="1" dirty="0">
                <a:latin typeface="Times New Roman" charset="0"/>
                <a:ea typeface="Times New Roman" charset="0"/>
                <a:cs typeface="Times New Roman" charset="0"/>
              </a:rPr>
              <a:t>Third Semester – 9 CH</a:t>
            </a:r>
          </a:p>
          <a:p>
            <a:pPr lvl="1"/>
            <a:r>
              <a:rPr lang="x-none" sz="2000" dirty="0">
                <a:latin typeface="Times New Roman" charset="0"/>
                <a:ea typeface="Times New Roman" charset="0"/>
                <a:cs typeface="Times New Roman" charset="0"/>
              </a:rPr>
              <a:t>Elective – Immunology &amp; Serology</a:t>
            </a:r>
          </a:p>
          <a:p>
            <a:pPr lvl="1"/>
            <a:r>
              <a:rPr lang="x-none" sz="2000" dirty="0">
                <a:latin typeface="Times New Roman" charset="0"/>
                <a:ea typeface="Times New Roman" charset="0"/>
                <a:cs typeface="Times New Roman" charset="0"/>
              </a:rPr>
              <a:t>Eelective - Oncology</a:t>
            </a:r>
          </a:p>
          <a:p>
            <a:pPr lvl="1"/>
            <a:r>
              <a:rPr lang="x-none" sz="2000" dirty="0">
                <a:latin typeface="Times New Roman" charset="0"/>
                <a:ea typeface="Times New Roman" charset="0"/>
                <a:cs typeface="Times New Roman" charset="0"/>
              </a:rPr>
              <a:t>Thesis I</a:t>
            </a:r>
          </a:p>
          <a:p>
            <a:pPr marL="0" indent="0">
              <a:buFont typeface="Arial" panose="020B0604020202020204" pitchFamily="34" charset="0"/>
              <a:buNone/>
            </a:pPr>
            <a:endParaRPr lang="x-none" sz="2000" dirty="0">
              <a:latin typeface="Times New Roman" charset="0"/>
              <a:ea typeface="Times New Roman" charset="0"/>
              <a:cs typeface="Times New Roman" charset="0"/>
            </a:endParaRPr>
          </a:p>
          <a:p>
            <a:pPr marL="0" indent="0">
              <a:buFont typeface="Arial" panose="020B0604020202020204" pitchFamily="34" charset="0"/>
              <a:buNone/>
            </a:pPr>
            <a:endParaRPr lang="x-none" sz="2000" dirty="0">
              <a:latin typeface="Times New Roman" charset="0"/>
              <a:ea typeface="Times New Roman" charset="0"/>
              <a:cs typeface="Times New Roman" charset="0"/>
            </a:endParaRPr>
          </a:p>
          <a:p>
            <a:pPr marL="0" indent="0">
              <a:buFont typeface="Arial" panose="020B0604020202020204" pitchFamily="34" charset="0"/>
              <a:buNone/>
            </a:pPr>
            <a:r>
              <a:rPr lang="x-none" sz="2000" b="1" dirty="0">
                <a:latin typeface="Times New Roman" charset="0"/>
                <a:ea typeface="Times New Roman" charset="0"/>
                <a:cs typeface="Times New Roman" charset="0"/>
              </a:rPr>
              <a:t>Fourth Semester – 9 CH</a:t>
            </a:r>
          </a:p>
          <a:p>
            <a:pPr lvl="1"/>
            <a:r>
              <a:rPr lang="x-none" sz="2000" dirty="0">
                <a:latin typeface="Times New Roman" charset="0"/>
                <a:ea typeface="Times New Roman" charset="0"/>
                <a:cs typeface="Times New Roman" charset="0"/>
              </a:rPr>
              <a:t>Elective</a:t>
            </a:r>
          </a:p>
          <a:p>
            <a:pPr lvl="1"/>
            <a:r>
              <a:rPr lang="x-none" sz="2000" dirty="0">
                <a:latin typeface="Times New Roman" charset="0"/>
                <a:ea typeface="Times New Roman" charset="0"/>
                <a:cs typeface="Times New Roman" charset="0"/>
              </a:rPr>
              <a:t>Elective</a:t>
            </a:r>
          </a:p>
          <a:p>
            <a:pPr lvl="1"/>
            <a:r>
              <a:rPr lang="x-none" sz="2000" dirty="0">
                <a:latin typeface="Times New Roman" charset="0"/>
                <a:ea typeface="Times New Roman" charset="0"/>
                <a:cs typeface="Times New Roman" charset="0"/>
              </a:rPr>
              <a:t>Thesis II</a:t>
            </a:r>
          </a:p>
          <a:p>
            <a:pPr marL="457200" lvl="1" indent="0">
              <a:buFont typeface="Arial" panose="020B0604020202020204" pitchFamily="34" charset="0"/>
              <a:buNone/>
            </a:pPr>
            <a:endParaRPr lang="x-none" sz="2000" dirty="0">
              <a:latin typeface="Helvetica Neue" panose="02000503000000020004" pitchFamily="2" charset="0"/>
              <a:ea typeface="Helvetica Neue" panose="02000503000000020004" pitchFamily="2" charset="0"/>
              <a:cs typeface="Helvetica Neue" panose="02000503000000020004" pitchFamily="2" charset="0"/>
            </a:endParaRPr>
          </a:p>
          <a:p>
            <a:pPr lvl="1"/>
            <a:endParaRPr lang="x-none" sz="2000" dirty="0">
              <a:latin typeface="Helvetica Neue" panose="02000503000000020004" pitchFamily="2" charset="0"/>
              <a:ea typeface="Helvetica Neue" panose="02000503000000020004" pitchFamily="2" charset="0"/>
              <a:cs typeface="Helvetica Neue" panose="02000503000000020004" pitchFamily="2" charset="0"/>
            </a:endParaRPr>
          </a:p>
          <a:p>
            <a:pPr lvl="1"/>
            <a:endParaRPr lang="x-none" sz="2000" dirty="0">
              <a:latin typeface="Helvetica Neue" panose="02000503000000020004" pitchFamily="2" charset="0"/>
              <a:ea typeface="Helvetica Neue" panose="02000503000000020004" pitchFamily="2" charset="0"/>
              <a:cs typeface="Helvetica Neue" panose="02000503000000020004" pitchFamily="2" charset="0"/>
            </a:endParaRPr>
          </a:p>
          <a:p>
            <a:pPr marL="457200" lvl="1" indent="0">
              <a:buNone/>
            </a:pPr>
            <a:endParaRPr lang="x-none" sz="2000" dirty="0">
              <a:latin typeface="Helvetica Neue" panose="02000503000000020004" pitchFamily="2" charset="0"/>
              <a:ea typeface="Helvetica Neue" panose="02000503000000020004" pitchFamily="2" charset="0"/>
              <a:cs typeface="Helvetica Neue" panose="02000503000000020004" pitchFamily="2" charset="0"/>
            </a:endParaRPr>
          </a:p>
        </p:txBody>
      </p:sp>
      <p:cxnSp>
        <p:nvCxnSpPr>
          <p:cNvPr id="7" name="Straight Connector 6">
            <a:extLst>
              <a:ext uri="{FF2B5EF4-FFF2-40B4-BE49-F238E27FC236}">
                <a16:creationId xmlns:a16="http://schemas.microsoft.com/office/drawing/2014/main" id="{3E7DC30E-9BEC-D349-92BC-0C354796A270}"/>
              </a:ext>
            </a:extLst>
          </p:cNvPr>
          <p:cNvCxnSpPr/>
          <p:nvPr/>
        </p:nvCxnSpPr>
        <p:spPr>
          <a:xfrm>
            <a:off x="6085116" y="1573328"/>
            <a:ext cx="0" cy="4702629"/>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7421712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A51BF-9AFB-A747-936B-A00B1B3AB5D6}"/>
              </a:ext>
            </a:extLst>
          </p:cNvPr>
          <p:cNvSpPr>
            <a:spLocks noGrp="1"/>
          </p:cNvSpPr>
          <p:nvPr>
            <p:ph type="title"/>
          </p:nvPr>
        </p:nvSpPr>
        <p:spPr>
          <a:xfrm>
            <a:off x="838198" y="157390"/>
            <a:ext cx="10515600" cy="1325563"/>
          </a:xfrm>
        </p:spPr>
        <p:txBody>
          <a:bodyPr>
            <a:normAutofit/>
          </a:bodyPr>
          <a:lstStyle/>
          <a:p>
            <a:pPr algn="ctr"/>
            <a:r>
              <a:rPr lang="x-none" sz="3500" b="1" dirty="0">
                <a:latin typeface="Times New Roman" charset="0"/>
                <a:ea typeface="Times New Roman" charset="0"/>
                <a:cs typeface="Times New Roman" charset="0"/>
              </a:rPr>
              <a:t>Graduate Assistantship</a:t>
            </a:r>
            <a:br>
              <a:rPr lang="x-none" sz="3500" b="1" dirty="0">
                <a:latin typeface="Times New Roman" charset="0"/>
                <a:ea typeface="Times New Roman" charset="0"/>
                <a:cs typeface="Times New Roman" charset="0"/>
              </a:rPr>
            </a:br>
            <a:endParaRPr lang="x-none" sz="3500" b="1" dirty="0">
              <a:latin typeface="Times New Roman" charset="0"/>
              <a:ea typeface="Times New Roman" charset="0"/>
              <a:cs typeface="Times New Roman" charset="0"/>
            </a:endParaRPr>
          </a:p>
        </p:txBody>
      </p:sp>
      <p:sp>
        <p:nvSpPr>
          <p:cNvPr id="3" name="Content Placeholder 2">
            <a:extLst>
              <a:ext uri="{FF2B5EF4-FFF2-40B4-BE49-F238E27FC236}">
                <a16:creationId xmlns:a16="http://schemas.microsoft.com/office/drawing/2014/main" id="{B33507ED-31B7-5C4E-8ABD-ACDF87AD8E8A}"/>
              </a:ext>
            </a:extLst>
          </p:cNvPr>
          <p:cNvSpPr>
            <a:spLocks noGrp="1"/>
          </p:cNvSpPr>
          <p:nvPr>
            <p:ph idx="1"/>
          </p:nvPr>
        </p:nvSpPr>
        <p:spPr>
          <a:xfrm>
            <a:off x="1426027" y="3222172"/>
            <a:ext cx="3363686" cy="3185998"/>
          </a:xfrm>
        </p:spPr>
        <p:txBody>
          <a:bodyPr>
            <a:normAutofit/>
          </a:bodyPr>
          <a:lstStyle/>
          <a:p>
            <a:pPr marL="0" indent="0" algn="ctr">
              <a:lnSpc>
                <a:spcPct val="150000"/>
              </a:lnSpc>
              <a:buNone/>
            </a:pPr>
            <a:r>
              <a:rPr lang="x-none" sz="1800" b="1" dirty="0">
                <a:latin typeface="Times New Roman" charset="0"/>
                <a:ea typeface="Times New Roman" charset="0"/>
                <a:cs typeface="Times New Roman" charset="0"/>
              </a:rPr>
              <a:t>Teaching Duties</a:t>
            </a:r>
          </a:p>
          <a:p>
            <a:pPr>
              <a:lnSpc>
                <a:spcPct val="150000"/>
              </a:lnSpc>
            </a:pPr>
            <a:r>
              <a:rPr lang="x-none" sz="1800" dirty="0">
                <a:latin typeface="Times New Roman" charset="0"/>
                <a:ea typeface="Times New Roman" charset="0"/>
                <a:cs typeface="Times New Roman" charset="0"/>
              </a:rPr>
              <a:t>Preparing undergraduate lab sessions</a:t>
            </a:r>
          </a:p>
          <a:p>
            <a:pPr>
              <a:lnSpc>
                <a:spcPct val="150000"/>
              </a:lnSpc>
            </a:pPr>
            <a:r>
              <a:rPr lang="x-none" sz="1800" dirty="0">
                <a:latin typeface="Times New Roman" charset="0"/>
                <a:ea typeface="Times New Roman" charset="0"/>
                <a:cs typeface="Times New Roman" charset="0"/>
              </a:rPr>
              <a:t>Preparing undergraduate lab examinations</a:t>
            </a:r>
          </a:p>
          <a:p>
            <a:pPr>
              <a:lnSpc>
                <a:spcPct val="150000"/>
              </a:lnSpc>
            </a:pPr>
            <a:r>
              <a:rPr lang="x-none" sz="1800" dirty="0">
                <a:latin typeface="Times New Roman" charset="0"/>
                <a:ea typeface="Times New Roman" charset="0"/>
                <a:cs typeface="Times New Roman" charset="0"/>
              </a:rPr>
              <a:t>Exam invigilation</a:t>
            </a:r>
          </a:p>
          <a:p>
            <a:pPr>
              <a:lnSpc>
                <a:spcPct val="150000"/>
              </a:lnSpc>
            </a:pPr>
            <a:endParaRPr lang="x-none" sz="1800" dirty="0">
              <a:latin typeface="Helvetica Neue" panose="02000503000000020004" pitchFamily="2" charset="0"/>
              <a:ea typeface="Helvetica Neue" panose="02000503000000020004" pitchFamily="2" charset="0"/>
              <a:cs typeface="Helvetica Neue" panose="02000503000000020004" pitchFamily="2" charset="0"/>
            </a:endParaRPr>
          </a:p>
          <a:p>
            <a:pPr>
              <a:lnSpc>
                <a:spcPct val="150000"/>
              </a:lnSpc>
            </a:pPr>
            <a:endParaRPr lang="x-none" sz="1800" dirty="0">
              <a:latin typeface="Helvetica Neue" panose="02000503000000020004" pitchFamily="2" charset="0"/>
              <a:ea typeface="Helvetica Neue" panose="02000503000000020004" pitchFamily="2" charset="0"/>
              <a:cs typeface="Helvetica Neue" panose="02000503000000020004" pitchFamily="2" charset="0"/>
            </a:endParaRPr>
          </a:p>
          <a:p>
            <a:pPr>
              <a:lnSpc>
                <a:spcPct val="150000"/>
              </a:lnSpc>
            </a:pPr>
            <a:endParaRPr lang="x-none" sz="1800" dirty="0">
              <a:latin typeface="Helvetica Neue" panose="02000503000000020004" pitchFamily="2" charset="0"/>
              <a:ea typeface="Helvetica Neue" panose="02000503000000020004" pitchFamily="2" charset="0"/>
              <a:cs typeface="Helvetica Neue" panose="02000503000000020004" pitchFamily="2" charset="0"/>
            </a:endParaRPr>
          </a:p>
          <a:p>
            <a:pPr marL="457200" lvl="1" indent="0">
              <a:lnSpc>
                <a:spcPct val="150000"/>
              </a:lnSpc>
              <a:buNone/>
            </a:pPr>
            <a:endParaRPr lang="x-none" sz="1800" b="1" dirty="0">
              <a:latin typeface="Helvetica Neue" panose="02000503000000020004" pitchFamily="2" charset="0"/>
              <a:ea typeface="Helvetica Neue" panose="02000503000000020004" pitchFamily="2" charset="0"/>
              <a:cs typeface="Helvetica Neue" panose="02000503000000020004" pitchFamily="2" charset="0"/>
            </a:endParaRPr>
          </a:p>
          <a:p>
            <a:pPr lvl="1">
              <a:lnSpc>
                <a:spcPct val="150000"/>
              </a:lnSpc>
            </a:pPr>
            <a:endParaRPr lang="x-none" sz="1800" b="1" dirty="0">
              <a:latin typeface="Helvetica Neue" panose="02000503000000020004" pitchFamily="2" charset="0"/>
              <a:ea typeface="Helvetica Neue" panose="02000503000000020004" pitchFamily="2" charset="0"/>
              <a:cs typeface="Helvetica Neue" panose="02000503000000020004" pitchFamily="2" charset="0"/>
            </a:endParaRPr>
          </a:p>
          <a:p>
            <a:pPr lvl="1">
              <a:lnSpc>
                <a:spcPct val="150000"/>
              </a:lnSpc>
            </a:pPr>
            <a:endParaRPr lang="x-none" sz="1800" b="1" dirty="0">
              <a:latin typeface="Helvetica Neue" panose="02000503000000020004" pitchFamily="2" charset="0"/>
              <a:ea typeface="Helvetica Neue" panose="02000503000000020004" pitchFamily="2" charset="0"/>
              <a:cs typeface="Helvetica Neue" panose="02000503000000020004" pitchFamily="2" charset="0"/>
            </a:endParaRPr>
          </a:p>
          <a:p>
            <a:pPr lvl="1">
              <a:lnSpc>
                <a:spcPct val="150000"/>
              </a:lnSpc>
            </a:pPr>
            <a:endParaRPr lang="x-none" sz="1800" b="1"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5" name="Content Placeholder 2">
            <a:extLst>
              <a:ext uri="{FF2B5EF4-FFF2-40B4-BE49-F238E27FC236}">
                <a16:creationId xmlns:a16="http://schemas.microsoft.com/office/drawing/2014/main" id="{14E3DE83-17A6-C040-B026-182BBBB61F64}"/>
              </a:ext>
            </a:extLst>
          </p:cNvPr>
          <p:cNvSpPr txBox="1">
            <a:spLocks/>
          </p:cNvSpPr>
          <p:nvPr/>
        </p:nvSpPr>
        <p:spPr>
          <a:xfrm>
            <a:off x="7473040" y="3222172"/>
            <a:ext cx="3048002" cy="305537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50000"/>
              </a:lnSpc>
              <a:buFont typeface="Arial" panose="020B0604020202020204" pitchFamily="34" charset="0"/>
              <a:buNone/>
            </a:pPr>
            <a:r>
              <a:rPr lang="x-none" sz="1800" b="1" dirty="0">
                <a:latin typeface="Times New Roman" charset="0"/>
                <a:ea typeface="Times New Roman" charset="0"/>
                <a:cs typeface="Times New Roman" charset="0"/>
              </a:rPr>
              <a:t>Research Duties</a:t>
            </a:r>
          </a:p>
          <a:p>
            <a:pPr>
              <a:lnSpc>
                <a:spcPct val="150000"/>
              </a:lnSpc>
            </a:pPr>
            <a:r>
              <a:rPr lang="x-none" sz="1800" dirty="0">
                <a:latin typeface="Times New Roman" charset="0"/>
                <a:ea typeface="Times New Roman" charset="0"/>
                <a:cs typeface="Times New Roman" charset="0"/>
              </a:rPr>
              <a:t>Undergraduate graduation projects</a:t>
            </a:r>
          </a:p>
          <a:p>
            <a:pPr>
              <a:lnSpc>
                <a:spcPct val="150000"/>
              </a:lnSpc>
            </a:pPr>
            <a:r>
              <a:rPr lang="x-none" sz="1800" dirty="0">
                <a:latin typeface="Times New Roman" charset="0"/>
                <a:ea typeface="Times New Roman" charset="0"/>
                <a:cs typeface="Times New Roman" charset="0"/>
              </a:rPr>
              <a:t>UREP projects</a:t>
            </a:r>
          </a:p>
          <a:p>
            <a:pPr>
              <a:lnSpc>
                <a:spcPct val="150000"/>
              </a:lnSpc>
            </a:pPr>
            <a:r>
              <a:rPr lang="x-none" sz="1800" dirty="0">
                <a:latin typeface="Times New Roman" charset="0"/>
                <a:ea typeface="Times New Roman" charset="0"/>
                <a:cs typeface="Times New Roman" charset="0"/>
              </a:rPr>
              <a:t>Writing reviews &amp; articles</a:t>
            </a:r>
          </a:p>
          <a:p>
            <a:pPr>
              <a:lnSpc>
                <a:spcPct val="150000"/>
              </a:lnSpc>
            </a:pPr>
            <a:r>
              <a:rPr lang="x-none" sz="1800" dirty="0">
                <a:latin typeface="Times New Roman" charset="0"/>
                <a:ea typeface="Times New Roman" charset="0"/>
                <a:cs typeface="Times New Roman" charset="0"/>
              </a:rPr>
              <a:t>Thesis</a:t>
            </a:r>
          </a:p>
          <a:p>
            <a:pPr marL="457200" lvl="1" indent="0" algn="ctr">
              <a:lnSpc>
                <a:spcPct val="150000"/>
              </a:lnSpc>
              <a:buFont typeface="Arial" panose="020B0604020202020204" pitchFamily="34" charset="0"/>
              <a:buNone/>
            </a:pPr>
            <a:endParaRPr lang="x-none" sz="1800" b="1" dirty="0">
              <a:latin typeface="Helvetica Neue" panose="02000503000000020004" pitchFamily="2" charset="0"/>
              <a:ea typeface="Helvetica Neue" panose="02000503000000020004" pitchFamily="2" charset="0"/>
              <a:cs typeface="Helvetica Neue" panose="02000503000000020004" pitchFamily="2" charset="0"/>
            </a:endParaRPr>
          </a:p>
          <a:p>
            <a:pPr lvl="1" algn="ctr">
              <a:lnSpc>
                <a:spcPct val="150000"/>
              </a:lnSpc>
            </a:pPr>
            <a:endParaRPr lang="x-none" sz="1800" b="1" dirty="0">
              <a:latin typeface="Helvetica Neue" panose="02000503000000020004" pitchFamily="2" charset="0"/>
              <a:ea typeface="Helvetica Neue" panose="02000503000000020004" pitchFamily="2" charset="0"/>
              <a:cs typeface="Helvetica Neue" panose="02000503000000020004" pitchFamily="2" charset="0"/>
            </a:endParaRPr>
          </a:p>
          <a:p>
            <a:pPr lvl="1" algn="ctr">
              <a:lnSpc>
                <a:spcPct val="150000"/>
              </a:lnSpc>
            </a:pPr>
            <a:endParaRPr lang="x-none" sz="1800" b="1" dirty="0">
              <a:latin typeface="Helvetica Neue" panose="02000503000000020004" pitchFamily="2" charset="0"/>
              <a:ea typeface="Helvetica Neue" panose="02000503000000020004" pitchFamily="2" charset="0"/>
              <a:cs typeface="Helvetica Neue" panose="02000503000000020004" pitchFamily="2" charset="0"/>
            </a:endParaRPr>
          </a:p>
          <a:p>
            <a:pPr marL="457200" lvl="1" indent="0" algn="ctr">
              <a:lnSpc>
                <a:spcPct val="150000"/>
              </a:lnSpc>
              <a:buNone/>
            </a:pPr>
            <a:endParaRPr lang="x-none" sz="1800" b="1" dirty="0">
              <a:latin typeface="Helvetica Neue" panose="02000503000000020004" pitchFamily="2" charset="0"/>
              <a:ea typeface="Helvetica Neue" panose="02000503000000020004" pitchFamily="2" charset="0"/>
              <a:cs typeface="Helvetica Neue" panose="02000503000000020004" pitchFamily="2" charset="0"/>
            </a:endParaRPr>
          </a:p>
        </p:txBody>
      </p:sp>
      <p:grpSp>
        <p:nvGrpSpPr>
          <p:cNvPr id="16" name="Group 15">
            <a:extLst>
              <a:ext uri="{FF2B5EF4-FFF2-40B4-BE49-F238E27FC236}">
                <a16:creationId xmlns:a16="http://schemas.microsoft.com/office/drawing/2014/main" id="{08D0BD60-5017-264F-8E37-E78FDE7EE6EA}"/>
              </a:ext>
            </a:extLst>
          </p:cNvPr>
          <p:cNvGrpSpPr/>
          <p:nvPr/>
        </p:nvGrpSpPr>
        <p:grpSpPr>
          <a:xfrm>
            <a:off x="3107870" y="1113843"/>
            <a:ext cx="5889172" cy="1952414"/>
            <a:chOff x="3107870" y="1113843"/>
            <a:chExt cx="5889172" cy="1952414"/>
          </a:xfrm>
        </p:grpSpPr>
        <p:grpSp>
          <p:nvGrpSpPr>
            <p:cNvPr id="15" name="Group 14">
              <a:extLst>
                <a:ext uri="{FF2B5EF4-FFF2-40B4-BE49-F238E27FC236}">
                  <a16:creationId xmlns:a16="http://schemas.microsoft.com/office/drawing/2014/main" id="{C25F9849-3524-464A-AE67-8DC0566E8EDE}"/>
                </a:ext>
              </a:extLst>
            </p:cNvPr>
            <p:cNvGrpSpPr/>
            <p:nvPr/>
          </p:nvGrpSpPr>
          <p:grpSpPr>
            <a:xfrm>
              <a:off x="3107870" y="1625375"/>
              <a:ext cx="5889172" cy="1440882"/>
              <a:chOff x="3107870" y="1625375"/>
              <a:chExt cx="5889172" cy="1440882"/>
            </a:xfrm>
          </p:grpSpPr>
          <p:cxnSp>
            <p:nvCxnSpPr>
              <p:cNvPr id="6" name="Straight Connector 5">
                <a:extLst>
                  <a:ext uri="{FF2B5EF4-FFF2-40B4-BE49-F238E27FC236}">
                    <a16:creationId xmlns:a16="http://schemas.microsoft.com/office/drawing/2014/main" id="{7CA036B4-CD34-FD41-9D92-8E4AE4B4E777}"/>
                  </a:ext>
                </a:extLst>
              </p:cNvPr>
              <p:cNvCxnSpPr>
                <a:cxnSpLocks/>
              </p:cNvCxnSpPr>
              <p:nvPr/>
            </p:nvCxnSpPr>
            <p:spPr>
              <a:xfrm>
                <a:off x="6096000" y="1625375"/>
                <a:ext cx="0" cy="529998"/>
              </a:xfrm>
              <a:prstGeom prst="line">
                <a:avLst/>
              </a:prstGeom>
            </p:spPr>
            <p:style>
              <a:lnRef idx="2">
                <a:schemeClr val="dk1"/>
              </a:lnRef>
              <a:fillRef idx="0">
                <a:schemeClr val="dk1"/>
              </a:fillRef>
              <a:effectRef idx="1">
                <a:schemeClr val="dk1"/>
              </a:effectRef>
              <a:fontRef idx="minor">
                <a:schemeClr val="tx1"/>
              </a:fontRef>
            </p:style>
          </p:cxnSp>
          <p:cxnSp>
            <p:nvCxnSpPr>
              <p:cNvPr id="9" name="Straight Connector 8">
                <a:extLst>
                  <a:ext uri="{FF2B5EF4-FFF2-40B4-BE49-F238E27FC236}">
                    <a16:creationId xmlns:a16="http://schemas.microsoft.com/office/drawing/2014/main" id="{FDD5D5EF-1D48-A648-85FC-75AE04FD9A7D}"/>
                  </a:ext>
                </a:extLst>
              </p:cNvPr>
              <p:cNvCxnSpPr>
                <a:cxnSpLocks/>
              </p:cNvCxnSpPr>
              <p:nvPr/>
            </p:nvCxnSpPr>
            <p:spPr>
              <a:xfrm>
                <a:off x="3107871" y="2166258"/>
                <a:ext cx="5889171" cy="0"/>
              </a:xfrm>
              <a:prstGeom prst="line">
                <a:avLst/>
              </a:prstGeom>
            </p:spPr>
            <p:style>
              <a:lnRef idx="2">
                <a:schemeClr val="dk1"/>
              </a:lnRef>
              <a:fillRef idx="0">
                <a:schemeClr val="dk1"/>
              </a:fillRef>
              <a:effectRef idx="1">
                <a:schemeClr val="dk1"/>
              </a:effectRef>
              <a:fontRef idx="minor">
                <a:schemeClr val="tx1"/>
              </a:fontRef>
            </p:style>
          </p:cxnSp>
          <p:cxnSp>
            <p:nvCxnSpPr>
              <p:cNvPr id="11" name="Straight Arrow Connector 10">
                <a:extLst>
                  <a:ext uri="{FF2B5EF4-FFF2-40B4-BE49-F238E27FC236}">
                    <a16:creationId xmlns:a16="http://schemas.microsoft.com/office/drawing/2014/main" id="{41A1F732-E606-5D45-94BD-FBF054058134}"/>
                  </a:ext>
                </a:extLst>
              </p:cNvPr>
              <p:cNvCxnSpPr/>
              <p:nvPr/>
            </p:nvCxnSpPr>
            <p:spPr>
              <a:xfrm>
                <a:off x="3107870" y="2166257"/>
                <a:ext cx="0" cy="90000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2" name="Straight Arrow Connector 11">
                <a:extLst>
                  <a:ext uri="{FF2B5EF4-FFF2-40B4-BE49-F238E27FC236}">
                    <a16:creationId xmlns:a16="http://schemas.microsoft.com/office/drawing/2014/main" id="{7BC2AF6C-C8BE-114B-8091-DA09024210DA}"/>
                  </a:ext>
                </a:extLst>
              </p:cNvPr>
              <p:cNvCxnSpPr/>
              <p:nvPr/>
            </p:nvCxnSpPr>
            <p:spPr>
              <a:xfrm>
                <a:off x="8997041" y="2166257"/>
                <a:ext cx="0" cy="90000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grpSp>
        <p:sp>
          <p:nvSpPr>
            <p:cNvPr id="14" name="TextBox 13">
              <a:extLst>
                <a:ext uri="{FF2B5EF4-FFF2-40B4-BE49-F238E27FC236}">
                  <a16:creationId xmlns:a16="http://schemas.microsoft.com/office/drawing/2014/main" id="{806EA588-0E46-EC48-8F5E-F025BA1AEA99}"/>
                </a:ext>
              </a:extLst>
            </p:cNvPr>
            <p:cNvSpPr txBox="1"/>
            <p:nvPr/>
          </p:nvSpPr>
          <p:spPr>
            <a:xfrm>
              <a:off x="5094514" y="1113843"/>
              <a:ext cx="2002969" cy="477054"/>
            </a:xfrm>
            <a:prstGeom prst="rect">
              <a:avLst/>
            </a:prstGeom>
            <a:noFill/>
          </p:spPr>
          <p:txBody>
            <a:bodyPr wrap="square" rtlCol="0">
              <a:spAutoFit/>
            </a:bodyPr>
            <a:lstStyle/>
            <a:p>
              <a:pPr algn="ctr"/>
              <a:r>
                <a:rPr lang="x-none" sz="2500" b="1" dirty="0">
                  <a:latin typeface="Times New Roman" charset="0"/>
                  <a:ea typeface="Times New Roman" charset="0"/>
                  <a:cs typeface="Times New Roman" charset="0"/>
                </a:rPr>
                <a:t>GTRA</a:t>
              </a:r>
              <a:endParaRPr lang="x-none" sz="2500" dirty="0">
                <a:latin typeface="Times New Roman" charset="0"/>
                <a:ea typeface="Times New Roman" charset="0"/>
                <a:cs typeface="Times New Roman" charset="0"/>
              </a:endParaRPr>
            </a:p>
          </p:txBody>
        </p:sp>
      </p:grpSp>
    </p:spTree>
    <p:extLst>
      <p:ext uri="{BB962C8B-B14F-4D97-AF65-F5344CB8AC3E}">
        <p14:creationId xmlns:p14="http://schemas.microsoft.com/office/powerpoint/2010/main" val="10878660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158135"/>
            <a:ext cx="10515600" cy="4351338"/>
          </a:xfrm>
        </p:spPr>
        <p:txBody>
          <a:bodyPr>
            <a:normAutofit fontScale="85000" lnSpcReduction="10000"/>
          </a:bodyPr>
          <a:lstStyle/>
          <a:p>
            <a:pPr marL="0" indent="0" algn="ctr">
              <a:lnSpc>
                <a:spcPct val="120000"/>
              </a:lnSpc>
              <a:buNone/>
            </a:pPr>
            <a:r>
              <a:rPr lang="en-US" sz="8000" b="1" dirty="0">
                <a:solidFill>
                  <a:schemeClr val="tx1">
                    <a:lumMod val="95000"/>
                    <a:lumOff val="5000"/>
                  </a:schemeClr>
                </a:solidFill>
                <a:latin typeface="Times New Roman" charset="0"/>
                <a:ea typeface="Times New Roman" charset="0"/>
                <a:cs typeface="Times New Roman" charset="0"/>
              </a:rPr>
              <a:t>Master of Science in Genetic Counselling (MSc) </a:t>
            </a:r>
          </a:p>
          <a:p>
            <a:pPr marL="0" indent="0" algn="ctr">
              <a:buNone/>
            </a:pPr>
            <a:r>
              <a:rPr lang="en-US" sz="8000" dirty="0">
                <a:solidFill>
                  <a:schemeClr val="tx1">
                    <a:lumMod val="95000"/>
                    <a:lumOff val="5000"/>
                  </a:schemeClr>
                </a:solidFill>
                <a:latin typeface="Times New Roman" charset="0"/>
                <a:ea typeface="Times New Roman" charset="0"/>
                <a:cs typeface="Times New Roman" charset="0"/>
              </a:rPr>
              <a:t/>
            </a:r>
            <a:br>
              <a:rPr lang="en-US" sz="8000" dirty="0">
                <a:solidFill>
                  <a:schemeClr val="tx1">
                    <a:lumMod val="95000"/>
                    <a:lumOff val="5000"/>
                  </a:schemeClr>
                </a:solidFill>
                <a:latin typeface="Times New Roman" charset="0"/>
                <a:ea typeface="Times New Roman" charset="0"/>
                <a:cs typeface="Times New Roman" charset="0"/>
              </a:rPr>
            </a:br>
            <a:endParaRPr lang="en-US" sz="8000" dirty="0">
              <a:solidFill>
                <a:schemeClr val="tx1">
                  <a:lumMod val="95000"/>
                  <a:lumOff val="5000"/>
                </a:schemeClr>
              </a:solidFill>
              <a:latin typeface="Times New Roman" charset="0"/>
              <a:ea typeface="Times New Roman" charset="0"/>
              <a:cs typeface="Times New Roman" charset="0"/>
            </a:endParaRPr>
          </a:p>
          <a:p>
            <a:endParaRPr lang="en-US" dirty="0"/>
          </a:p>
        </p:txBody>
      </p:sp>
    </p:spTree>
    <p:extLst>
      <p:ext uri="{BB962C8B-B14F-4D97-AF65-F5344CB8AC3E}">
        <p14:creationId xmlns:p14="http://schemas.microsoft.com/office/powerpoint/2010/main" val="1587940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838200" y="365125"/>
            <a:ext cx="10515600" cy="1325563"/>
          </a:xfrm>
        </p:spPr>
        <p:txBody>
          <a:bodyPr>
            <a:normAutofit/>
          </a:bodyPr>
          <a:lstStyle/>
          <a:p>
            <a:r>
              <a:rPr lang="en-US" sz="6000" b="1" u="sng" dirty="0">
                <a:solidFill>
                  <a:srgbClr val="9779D3"/>
                </a:solidFill>
                <a:latin typeface="Times New Roman" charset="0"/>
                <a:ea typeface="Times New Roman" charset="0"/>
                <a:cs typeface="Times New Roman" charset="0"/>
              </a:rPr>
              <a:t>Program Mission</a:t>
            </a:r>
          </a:p>
        </p:txBody>
      </p:sp>
      <p:sp>
        <p:nvSpPr>
          <p:cNvPr id="9" name="Content Placeholder 2"/>
          <p:cNvSpPr>
            <a:spLocks noGrp="1"/>
          </p:cNvSpPr>
          <p:nvPr>
            <p:ph idx="1"/>
          </p:nvPr>
        </p:nvSpPr>
        <p:spPr>
          <a:xfrm>
            <a:off x="838200" y="1980974"/>
            <a:ext cx="10515600" cy="4351338"/>
          </a:xfrm>
        </p:spPr>
        <p:txBody>
          <a:bodyPr>
            <a:normAutofit/>
          </a:bodyPr>
          <a:lstStyle/>
          <a:p>
            <a:pPr marL="0" indent="0">
              <a:lnSpc>
                <a:spcPct val="150000"/>
              </a:lnSpc>
              <a:buNone/>
            </a:pPr>
            <a:r>
              <a:rPr lang="en-US" dirty="0">
                <a:latin typeface="Times New Roman" charset="0"/>
                <a:ea typeface="Times New Roman" charset="0"/>
                <a:cs typeface="Times New Roman" charset="0"/>
              </a:rPr>
              <a:t>To provide the healthcare sector in Qatar and the region with motivated, </a:t>
            </a:r>
            <a:r>
              <a:rPr lang="en-US" b="1" dirty="0">
                <a:latin typeface="Times New Roman" charset="0"/>
                <a:ea typeface="Times New Roman" charset="0"/>
                <a:cs typeface="Times New Roman" charset="0"/>
              </a:rPr>
              <a:t>competent genetic counsellors </a:t>
            </a:r>
            <a:r>
              <a:rPr lang="en-US" dirty="0">
                <a:latin typeface="Times New Roman" charset="0"/>
                <a:ea typeface="Times New Roman" charset="0"/>
                <a:cs typeface="Times New Roman" charset="0"/>
              </a:rPr>
              <a:t>that have the requisite knowledge, skills and experience to meet the needs of an expanding landscape in genetics and genomics.  </a:t>
            </a:r>
          </a:p>
          <a:p>
            <a:endParaRPr lang="en-US" dirty="0"/>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34611910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b="1" u="sng" dirty="0">
                <a:solidFill>
                  <a:srgbClr val="9779D3"/>
                </a:solidFill>
                <a:latin typeface="Times New Roman" charset="0"/>
                <a:ea typeface="Times New Roman" charset="0"/>
                <a:cs typeface="Times New Roman" charset="0"/>
              </a:rPr>
              <a:t>Program Information</a:t>
            </a:r>
          </a:p>
        </p:txBody>
      </p:sp>
      <p:sp>
        <p:nvSpPr>
          <p:cNvPr id="5" name="Content Placeholder 2"/>
          <p:cNvSpPr txBox="1">
            <a:spLocks/>
          </p:cNvSpPr>
          <p:nvPr/>
        </p:nvSpPr>
        <p:spPr>
          <a:xfrm>
            <a:off x="990600" y="1843088"/>
            <a:ext cx="10515600" cy="477111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60000"/>
              </a:lnSpc>
            </a:pPr>
            <a:r>
              <a:rPr lang="en-US" dirty="0">
                <a:latin typeface="Times New Roman" charset="0"/>
                <a:ea typeface="Times New Roman" charset="0"/>
                <a:cs typeface="Times New Roman" charset="0"/>
              </a:rPr>
              <a:t>Master in Genetic counselling</a:t>
            </a:r>
          </a:p>
          <a:p>
            <a:pPr>
              <a:lnSpc>
                <a:spcPct val="160000"/>
              </a:lnSpc>
            </a:pPr>
            <a:r>
              <a:rPr lang="en-US" dirty="0">
                <a:latin typeface="Times New Roman" charset="0"/>
                <a:ea typeface="Times New Roman" charset="0"/>
                <a:cs typeface="Times New Roman" charset="0"/>
              </a:rPr>
              <a:t>Offered by the Biomedical Sciences Department at CHS</a:t>
            </a:r>
          </a:p>
          <a:p>
            <a:pPr>
              <a:lnSpc>
                <a:spcPct val="160000"/>
              </a:lnSpc>
            </a:pPr>
            <a:r>
              <a:rPr lang="en-US" dirty="0">
                <a:latin typeface="Times New Roman" charset="0"/>
                <a:ea typeface="Times New Roman" charset="0"/>
                <a:cs typeface="Times New Roman" charset="0"/>
              </a:rPr>
              <a:t>Offered for students </a:t>
            </a:r>
            <a:r>
              <a:rPr lang="en-US" b="1" dirty="0">
                <a:latin typeface="Times New Roman" charset="0"/>
                <a:ea typeface="Times New Roman" charset="0"/>
                <a:cs typeface="Times New Roman" charset="0"/>
              </a:rPr>
              <a:t>(both males and females) </a:t>
            </a:r>
            <a:r>
              <a:rPr lang="en-US" dirty="0">
                <a:latin typeface="Times New Roman" charset="0"/>
                <a:ea typeface="Times New Roman" charset="0"/>
                <a:cs typeface="Times New Roman" charset="0"/>
              </a:rPr>
              <a:t>holding BSc degree in Health related fields </a:t>
            </a:r>
          </a:p>
          <a:p>
            <a:pPr>
              <a:lnSpc>
                <a:spcPct val="160000"/>
              </a:lnSpc>
            </a:pPr>
            <a:r>
              <a:rPr lang="en-US" dirty="0">
                <a:latin typeface="Times New Roman" charset="0"/>
                <a:ea typeface="Times New Roman" charset="0"/>
                <a:cs typeface="Times New Roman" charset="0"/>
              </a:rPr>
              <a:t>Expected number of enrolled students per year is </a:t>
            </a:r>
            <a:r>
              <a:rPr lang="en-US" b="1" dirty="0">
                <a:latin typeface="Times New Roman" charset="0"/>
                <a:ea typeface="Times New Roman" charset="0"/>
                <a:cs typeface="Times New Roman" charset="0"/>
              </a:rPr>
              <a:t>3-4 students</a:t>
            </a:r>
          </a:p>
          <a:p>
            <a:pPr>
              <a:lnSpc>
                <a:spcPct val="160000"/>
              </a:lnSpc>
            </a:pPr>
            <a:r>
              <a:rPr lang="en-US" dirty="0">
                <a:latin typeface="Times New Roman" charset="0"/>
                <a:ea typeface="Times New Roman" charset="0"/>
                <a:cs typeface="Times New Roman" charset="0"/>
              </a:rPr>
              <a:t>Course duration: </a:t>
            </a:r>
            <a:r>
              <a:rPr lang="en-US" b="1" dirty="0">
                <a:solidFill>
                  <a:srgbClr val="6EBE4A"/>
                </a:solidFill>
                <a:latin typeface="Times New Roman" charset="0"/>
                <a:ea typeface="Times New Roman" charset="0"/>
                <a:cs typeface="Times New Roman" charset="0"/>
              </a:rPr>
              <a:t>2 years (46 CH)</a:t>
            </a:r>
          </a:p>
          <a:p>
            <a:pPr marL="0" indent="0">
              <a:lnSpc>
                <a:spcPct val="160000"/>
              </a:lnSpc>
              <a:buFont typeface="Arial"/>
              <a:buNone/>
            </a:pPr>
            <a:endParaRPr lang="en-US" dirty="0"/>
          </a:p>
          <a:p>
            <a:pPr marL="0" indent="0">
              <a:lnSpc>
                <a:spcPct val="160000"/>
              </a:lnSpc>
              <a:buFont typeface="Arial"/>
              <a:buNone/>
            </a:pPr>
            <a:endParaRPr lang="en-US" dirty="0"/>
          </a:p>
          <a:p>
            <a:pPr>
              <a:lnSpc>
                <a:spcPct val="160000"/>
              </a:lnSpc>
            </a:pPr>
            <a:endParaRPr lang="en-US" dirty="0"/>
          </a:p>
          <a:p>
            <a:pPr>
              <a:lnSpc>
                <a:spcPct val="160000"/>
              </a:lnSpc>
            </a:pPr>
            <a:endParaRPr lang="en-US" dirty="0"/>
          </a:p>
        </p:txBody>
      </p:sp>
    </p:spTree>
    <p:extLst>
      <p:ext uri="{BB962C8B-B14F-4D97-AF65-F5344CB8AC3E}">
        <p14:creationId xmlns:p14="http://schemas.microsoft.com/office/powerpoint/2010/main" val="21741319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u="sng" dirty="0">
                <a:solidFill>
                  <a:srgbClr val="9779D3"/>
                </a:solidFill>
                <a:latin typeface="Times New Roman" charset="0"/>
                <a:ea typeface="Times New Roman" charset="0"/>
                <a:cs typeface="Times New Roman" charset="0"/>
              </a:rPr>
              <a:t>Admission criteria</a:t>
            </a:r>
          </a:p>
        </p:txBody>
      </p:sp>
      <p:sp>
        <p:nvSpPr>
          <p:cNvPr id="4" name="Content Placeholder 2"/>
          <p:cNvSpPr>
            <a:spLocks noGrp="1"/>
          </p:cNvSpPr>
          <p:nvPr>
            <p:ph idx="1"/>
          </p:nvPr>
        </p:nvSpPr>
        <p:spPr>
          <a:xfrm>
            <a:off x="838199" y="1825625"/>
            <a:ext cx="10903857" cy="4909004"/>
          </a:xfrm>
        </p:spPr>
        <p:txBody>
          <a:bodyPr>
            <a:normAutofit fontScale="92500"/>
          </a:bodyPr>
          <a:lstStyle/>
          <a:p>
            <a:pPr lvl="0">
              <a:lnSpc>
                <a:spcPct val="150000"/>
              </a:lnSpc>
            </a:pPr>
            <a:r>
              <a:rPr lang="en-AU" dirty="0">
                <a:latin typeface="Times New Roman" charset="0"/>
                <a:ea typeface="Times New Roman" charset="0"/>
                <a:cs typeface="Times New Roman" charset="0"/>
              </a:rPr>
              <a:t>Bachelor Degree in a</a:t>
            </a:r>
            <a:r>
              <a:rPr lang="en-AU" b="1" dirty="0">
                <a:solidFill>
                  <a:srgbClr val="9677D2"/>
                </a:solidFill>
                <a:latin typeface="Times New Roman" charset="0"/>
                <a:ea typeface="Times New Roman" charset="0"/>
                <a:cs typeface="Times New Roman" charset="0"/>
              </a:rPr>
              <a:t> health-related </a:t>
            </a:r>
            <a:r>
              <a:rPr lang="en-AU" dirty="0">
                <a:latin typeface="Times New Roman" charset="0"/>
                <a:ea typeface="Times New Roman" charset="0"/>
                <a:cs typeface="Times New Roman" charset="0"/>
              </a:rPr>
              <a:t>field with a minimum GPA of </a:t>
            </a:r>
            <a:r>
              <a:rPr lang="en-AU" b="1" dirty="0">
                <a:latin typeface="Times New Roman" charset="0"/>
                <a:ea typeface="Times New Roman" charset="0"/>
                <a:cs typeface="Times New Roman" charset="0"/>
              </a:rPr>
              <a:t>2.8 out of 4.0 or equivalent.</a:t>
            </a:r>
          </a:p>
          <a:p>
            <a:pPr lvl="0">
              <a:lnSpc>
                <a:spcPct val="150000"/>
              </a:lnSpc>
            </a:pPr>
            <a:r>
              <a:rPr lang="en-AU" dirty="0">
                <a:latin typeface="Times New Roman" charset="0"/>
                <a:ea typeface="Times New Roman" charset="0"/>
                <a:cs typeface="Times New Roman" charset="0"/>
              </a:rPr>
              <a:t>Minimum score of </a:t>
            </a:r>
            <a:r>
              <a:rPr lang="en-AU" b="1" dirty="0">
                <a:latin typeface="Times New Roman" charset="0"/>
                <a:ea typeface="Times New Roman" charset="0"/>
                <a:cs typeface="Times New Roman" charset="0"/>
              </a:rPr>
              <a:t>620 TOEFL </a:t>
            </a:r>
            <a:r>
              <a:rPr lang="en-AU" dirty="0">
                <a:latin typeface="Times New Roman" charset="0"/>
                <a:ea typeface="Times New Roman" charset="0"/>
                <a:cs typeface="Times New Roman" charset="0"/>
              </a:rPr>
              <a:t>or equivalent test (e.g. </a:t>
            </a:r>
            <a:r>
              <a:rPr lang="en-AU" b="1" dirty="0">
                <a:latin typeface="Times New Roman" charset="0"/>
                <a:ea typeface="Times New Roman" charset="0"/>
                <a:cs typeface="Times New Roman" charset="0"/>
              </a:rPr>
              <a:t>IELTS score of 6.0</a:t>
            </a:r>
            <a:r>
              <a:rPr lang="en-AU" dirty="0">
                <a:latin typeface="Times New Roman" charset="0"/>
                <a:ea typeface="Times New Roman" charset="0"/>
                <a:cs typeface="Times New Roman" charset="0"/>
              </a:rPr>
              <a:t>), OR earned a previous degree from an accredited institution of higher education in a Program where </a:t>
            </a:r>
            <a:r>
              <a:rPr lang="en-AU" b="1" dirty="0">
                <a:latin typeface="Times New Roman" charset="0"/>
                <a:ea typeface="Times New Roman" charset="0"/>
                <a:cs typeface="Times New Roman" charset="0"/>
              </a:rPr>
              <a:t>English was the language of instruction</a:t>
            </a:r>
            <a:r>
              <a:rPr lang="en-AU" dirty="0">
                <a:latin typeface="Times New Roman" charset="0"/>
                <a:ea typeface="Times New Roman" charset="0"/>
                <a:cs typeface="Times New Roman" charset="0"/>
              </a:rPr>
              <a:t>.</a:t>
            </a:r>
            <a:endParaRPr lang="en-US" dirty="0">
              <a:latin typeface="Times New Roman" charset="0"/>
              <a:ea typeface="Times New Roman" charset="0"/>
              <a:cs typeface="Times New Roman" charset="0"/>
            </a:endParaRPr>
          </a:p>
          <a:p>
            <a:pPr lvl="0">
              <a:lnSpc>
                <a:spcPct val="150000"/>
              </a:lnSpc>
            </a:pPr>
            <a:r>
              <a:rPr lang="en-AU" dirty="0">
                <a:latin typeface="Times New Roman" charset="0"/>
                <a:ea typeface="Times New Roman" charset="0"/>
                <a:cs typeface="Times New Roman" charset="0"/>
              </a:rPr>
              <a:t>Successfully completing an </a:t>
            </a:r>
            <a:r>
              <a:rPr lang="en-AU" b="1" dirty="0">
                <a:latin typeface="Times New Roman" charset="0"/>
                <a:ea typeface="Times New Roman" charset="0"/>
                <a:cs typeface="Times New Roman" charset="0"/>
              </a:rPr>
              <a:t>interview</a:t>
            </a:r>
            <a:r>
              <a:rPr lang="en-AU" dirty="0">
                <a:latin typeface="Times New Roman" charset="0"/>
                <a:ea typeface="Times New Roman" charset="0"/>
                <a:cs typeface="Times New Roman" charset="0"/>
              </a:rPr>
              <a:t> with satisfactory performance</a:t>
            </a:r>
            <a:endParaRPr lang="en-US" dirty="0">
              <a:latin typeface="Times New Roman" charset="0"/>
              <a:ea typeface="Times New Roman" charset="0"/>
              <a:cs typeface="Times New Roman" charset="0"/>
            </a:endParaRPr>
          </a:p>
          <a:p>
            <a:pPr lvl="0">
              <a:lnSpc>
                <a:spcPct val="150000"/>
              </a:lnSpc>
            </a:pPr>
            <a:r>
              <a:rPr lang="en-AU" b="1" dirty="0">
                <a:latin typeface="Times New Roman" charset="0"/>
                <a:ea typeface="Times New Roman" charset="0"/>
                <a:cs typeface="Times New Roman" charset="0"/>
              </a:rPr>
              <a:t>Desired: experience (voluntary work) at a hospital or a counselling centre.</a:t>
            </a:r>
            <a:endParaRPr lang="en-US" b="1" dirty="0">
              <a:latin typeface="Times New Roman" charset="0"/>
              <a:ea typeface="Times New Roman" charset="0"/>
              <a:cs typeface="Times New Roman" charset="0"/>
            </a:endParaRPr>
          </a:p>
        </p:txBody>
      </p:sp>
    </p:spTree>
    <p:extLst>
      <p:ext uri="{BB962C8B-B14F-4D97-AF65-F5344CB8AC3E}">
        <p14:creationId xmlns:p14="http://schemas.microsoft.com/office/powerpoint/2010/main" val="29255414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u="sng" dirty="0">
                <a:solidFill>
                  <a:srgbClr val="9779D3"/>
                </a:solidFill>
                <a:latin typeface="Times New Roman" charset="0"/>
                <a:ea typeface="Times New Roman" charset="0"/>
                <a:cs typeface="Times New Roman" charset="0"/>
              </a:rPr>
              <a:t>Admission</a:t>
            </a:r>
          </a:p>
        </p:txBody>
      </p:sp>
      <p:sp>
        <p:nvSpPr>
          <p:cNvPr id="3" name="Content Placeholder 2"/>
          <p:cNvSpPr>
            <a:spLocks noGrp="1"/>
          </p:cNvSpPr>
          <p:nvPr>
            <p:ph idx="1"/>
          </p:nvPr>
        </p:nvSpPr>
        <p:spPr/>
        <p:txBody>
          <a:bodyPr/>
          <a:lstStyle/>
          <a:p>
            <a:pPr>
              <a:lnSpc>
                <a:spcPct val="150000"/>
              </a:lnSpc>
            </a:pPr>
            <a:r>
              <a:rPr lang="en-US" sz="3600" dirty="0">
                <a:latin typeface="Times New Roman" charset="0"/>
                <a:ea typeface="Times New Roman" charset="0"/>
                <a:cs typeface="Times New Roman" charset="0"/>
              </a:rPr>
              <a:t>2018/2019: </a:t>
            </a:r>
            <a:r>
              <a:rPr lang="en-US" sz="3600" b="1" dirty="0">
                <a:latin typeface="Times New Roman" charset="0"/>
                <a:ea typeface="Times New Roman" charset="0"/>
                <a:cs typeface="Times New Roman" charset="0"/>
              </a:rPr>
              <a:t>2 students</a:t>
            </a:r>
          </a:p>
          <a:p>
            <a:pPr>
              <a:lnSpc>
                <a:spcPct val="150000"/>
              </a:lnSpc>
            </a:pPr>
            <a:r>
              <a:rPr lang="en-US" sz="3600" dirty="0">
                <a:latin typeface="Times New Roman" charset="0"/>
                <a:ea typeface="Times New Roman" charset="0"/>
                <a:cs typeface="Times New Roman" charset="0"/>
              </a:rPr>
              <a:t>2019/2020: </a:t>
            </a:r>
            <a:r>
              <a:rPr lang="en-US" sz="3600" b="1" dirty="0">
                <a:latin typeface="Times New Roman" charset="0"/>
                <a:ea typeface="Times New Roman" charset="0"/>
                <a:cs typeface="Times New Roman" charset="0"/>
              </a:rPr>
              <a:t>3 students</a:t>
            </a:r>
          </a:p>
          <a:p>
            <a:pPr>
              <a:lnSpc>
                <a:spcPct val="150000"/>
              </a:lnSpc>
            </a:pPr>
            <a:r>
              <a:rPr lang="en-US" sz="3600" dirty="0">
                <a:latin typeface="Times New Roman" charset="0"/>
                <a:ea typeface="Times New Roman" charset="0"/>
                <a:cs typeface="Times New Roman" charset="0"/>
              </a:rPr>
              <a:t>2020/2021: </a:t>
            </a:r>
            <a:r>
              <a:rPr lang="en-US" sz="3600" b="1" dirty="0">
                <a:latin typeface="Times New Roman" charset="0"/>
                <a:ea typeface="Times New Roman" charset="0"/>
                <a:cs typeface="Times New Roman" charset="0"/>
              </a:rPr>
              <a:t>2 students</a:t>
            </a:r>
          </a:p>
          <a:p>
            <a:endParaRPr lang="en-US" dirty="0"/>
          </a:p>
          <a:p>
            <a:pPr marL="0" indent="0">
              <a:buNone/>
            </a:pPr>
            <a:endParaRPr lang="en-US" dirty="0"/>
          </a:p>
        </p:txBody>
      </p:sp>
    </p:spTree>
    <p:extLst>
      <p:ext uri="{BB962C8B-B14F-4D97-AF65-F5344CB8AC3E}">
        <p14:creationId xmlns:p14="http://schemas.microsoft.com/office/powerpoint/2010/main" val="20997250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937637" y="305508"/>
            <a:ext cx="10515600" cy="1325563"/>
          </a:xfrm>
        </p:spPr>
        <p:txBody>
          <a:bodyPr>
            <a:normAutofit/>
          </a:bodyPr>
          <a:lstStyle/>
          <a:p>
            <a:r>
              <a:rPr lang="en-US" sz="6000" b="1" u="sng" dirty="0">
                <a:solidFill>
                  <a:srgbClr val="9779D3"/>
                </a:solidFill>
                <a:latin typeface="Times New Roman" charset="0"/>
                <a:ea typeface="Times New Roman" charset="0"/>
                <a:cs typeface="Times New Roman" charset="0"/>
              </a:rPr>
              <a:t>Degree requirement</a:t>
            </a:r>
          </a:p>
        </p:txBody>
      </p:sp>
      <p:sp>
        <p:nvSpPr>
          <p:cNvPr id="10" name="Rectangle 9"/>
          <p:cNvSpPr/>
          <p:nvPr/>
        </p:nvSpPr>
        <p:spPr>
          <a:xfrm>
            <a:off x="937637" y="3379018"/>
            <a:ext cx="8746189" cy="923330"/>
          </a:xfrm>
          <a:prstGeom prst="rect">
            <a:avLst/>
          </a:prstGeom>
        </p:spPr>
        <p:txBody>
          <a:bodyPr wrap="square">
            <a:spAutoFit/>
          </a:bodyPr>
          <a:lstStyle/>
          <a:p>
            <a:endParaRPr lang="en-US" dirty="0">
              <a:latin typeface="Calibri" panose="020F0502020204030204" pitchFamily="34" charset="0"/>
              <a:cs typeface="Arial" panose="020B0604020202020204" pitchFamily="34" charset="0"/>
            </a:endParaRPr>
          </a:p>
          <a:p>
            <a:endParaRPr lang="en-US" dirty="0">
              <a:latin typeface="Calibri" panose="020F0502020204030204" pitchFamily="34" charset="0"/>
              <a:cs typeface="Arial" panose="020B0604020202020204" pitchFamily="34" charset="0"/>
            </a:endParaRPr>
          </a:p>
          <a:p>
            <a:r>
              <a:rPr lang="en-US" dirty="0">
                <a:latin typeface="Calibri" panose="020F0502020204030204" pitchFamily="34" charset="0"/>
                <a:cs typeface="Arial" panose="020B0604020202020204" pitchFamily="34" charset="0"/>
              </a:rPr>
              <a:t>	</a:t>
            </a:r>
            <a:endParaRPr lang="en-US" dirty="0"/>
          </a:p>
        </p:txBody>
      </p:sp>
      <p:graphicFrame>
        <p:nvGraphicFramePr>
          <p:cNvPr id="2" name="Table 1"/>
          <p:cNvGraphicFramePr>
            <a:graphicFrameLocks noGrp="1"/>
          </p:cNvGraphicFramePr>
          <p:nvPr/>
        </p:nvGraphicFramePr>
        <p:xfrm>
          <a:off x="1567542" y="2613259"/>
          <a:ext cx="9492342" cy="1820333"/>
        </p:xfrm>
        <a:graphic>
          <a:graphicData uri="http://schemas.openxmlformats.org/drawingml/2006/table">
            <a:tbl>
              <a:tblPr firstRow="1" bandRow="1">
                <a:tableStyleId>{F2DE63D5-997A-4646-A377-4702673A728D}</a:tableStyleId>
              </a:tblPr>
              <a:tblGrid>
                <a:gridCol w="3164114">
                  <a:extLst>
                    <a:ext uri="{9D8B030D-6E8A-4147-A177-3AD203B41FA5}">
                      <a16:colId xmlns:a16="http://schemas.microsoft.com/office/drawing/2014/main" val="20000"/>
                    </a:ext>
                  </a:extLst>
                </a:gridCol>
                <a:gridCol w="3018972">
                  <a:extLst>
                    <a:ext uri="{9D8B030D-6E8A-4147-A177-3AD203B41FA5}">
                      <a16:colId xmlns:a16="http://schemas.microsoft.com/office/drawing/2014/main" val="20001"/>
                    </a:ext>
                  </a:extLst>
                </a:gridCol>
                <a:gridCol w="3309256">
                  <a:extLst>
                    <a:ext uri="{9D8B030D-6E8A-4147-A177-3AD203B41FA5}">
                      <a16:colId xmlns:a16="http://schemas.microsoft.com/office/drawing/2014/main" val="20002"/>
                    </a:ext>
                  </a:extLst>
                </a:gridCol>
              </a:tblGrid>
              <a:tr h="670649">
                <a:tc>
                  <a:txBody>
                    <a:bodyPr/>
                    <a:lstStyle/>
                    <a:p>
                      <a:pPr algn="ctr"/>
                      <a:r>
                        <a:rPr lang="en-US" dirty="0">
                          <a:latin typeface="Times New Roman" charset="0"/>
                          <a:ea typeface="Times New Roman" charset="0"/>
                          <a:cs typeface="Times New Roman" charset="0"/>
                        </a:rPr>
                        <a:t>Curriculum component</a:t>
                      </a:r>
                    </a:p>
                  </a:txBody>
                  <a:tcPr/>
                </a:tc>
                <a:tc>
                  <a:txBody>
                    <a:bodyPr/>
                    <a:lstStyle/>
                    <a:p>
                      <a:pPr algn="ctr"/>
                      <a:r>
                        <a:rPr lang="en-US" dirty="0">
                          <a:latin typeface="Times New Roman" charset="0"/>
                          <a:ea typeface="Times New Roman" charset="0"/>
                          <a:cs typeface="Times New Roman" charset="0"/>
                        </a:rPr>
                        <a:t>Number</a:t>
                      </a:r>
                      <a:r>
                        <a:rPr lang="en-US" baseline="0" dirty="0">
                          <a:latin typeface="Times New Roman" charset="0"/>
                          <a:ea typeface="Times New Roman" charset="0"/>
                          <a:cs typeface="Times New Roman" charset="0"/>
                        </a:rPr>
                        <a:t> of Courses</a:t>
                      </a:r>
                      <a:endParaRPr lang="en-US" dirty="0">
                        <a:latin typeface="Times New Roman" charset="0"/>
                        <a:ea typeface="Times New Roman" charset="0"/>
                        <a:cs typeface="Times New Roman" charset="0"/>
                      </a:endParaRPr>
                    </a:p>
                  </a:txBody>
                  <a:tcPr/>
                </a:tc>
                <a:tc>
                  <a:txBody>
                    <a:bodyPr/>
                    <a:lstStyle/>
                    <a:p>
                      <a:pPr algn="ctr"/>
                      <a:r>
                        <a:rPr lang="en-US" dirty="0">
                          <a:latin typeface="Times New Roman" charset="0"/>
                          <a:ea typeface="Times New Roman" charset="0"/>
                          <a:cs typeface="Times New Roman" charset="0"/>
                        </a:rPr>
                        <a:t>Total Number of Credit</a:t>
                      </a:r>
                      <a:r>
                        <a:rPr lang="en-US" baseline="0" dirty="0">
                          <a:latin typeface="Times New Roman" charset="0"/>
                          <a:ea typeface="Times New Roman" charset="0"/>
                          <a:cs typeface="Times New Roman" charset="0"/>
                        </a:rPr>
                        <a:t> Hours</a:t>
                      </a:r>
                      <a:endParaRPr lang="en-US" dirty="0">
                        <a:latin typeface="Times New Roman" charset="0"/>
                        <a:ea typeface="Times New Roman" charset="0"/>
                        <a:cs typeface="Times New Roman" charset="0"/>
                      </a:endParaRPr>
                    </a:p>
                  </a:txBody>
                  <a:tcPr/>
                </a:tc>
                <a:extLst>
                  <a:ext uri="{0D108BD9-81ED-4DB2-BD59-A6C34878D82A}">
                    <a16:rowId xmlns:a16="http://schemas.microsoft.com/office/drawing/2014/main" val="10000"/>
                  </a:ext>
                </a:extLst>
              </a:tr>
              <a:tr h="383228">
                <a:tc>
                  <a:txBody>
                    <a:bodyPr/>
                    <a:lstStyle/>
                    <a:p>
                      <a:r>
                        <a:rPr lang="en-US" b="1" dirty="0">
                          <a:latin typeface="Times New Roman" charset="0"/>
                          <a:ea typeface="Times New Roman" charset="0"/>
                          <a:cs typeface="Times New Roman" charset="0"/>
                        </a:rPr>
                        <a:t>Required Courses in Major</a:t>
                      </a:r>
                    </a:p>
                  </a:txBody>
                  <a:tcPr/>
                </a:tc>
                <a:tc>
                  <a:txBody>
                    <a:bodyPr/>
                    <a:lstStyle/>
                    <a:p>
                      <a:pPr algn="ctr"/>
                      <a:r>
                        <a:rPr lang="en-US" dirty="0">
                          <a:latin typeface="Times New Roman" charset="0"/>
                          <a:ea typeface="Times New Roman" charset="0"/>
                          <a:cs typeface="Times New Roman" charset="0"/>
                        </a:rPr>
                        <a:t>15</a:t>
                      </a:r>
                    </a:p>
                  </a:txBody>
                  <a:tcPr/>
                </a:tc>
                <a:tc>
                  <a:txBody>
                    <a:bodyPr/>
                    <a:lstStyle/>
                    <a:p>
                      <a:pPr algn="ctr"/>
                      <a:r>
                        <a:rPr lang="en-US" dirty="0">
                          <a:latin typeface="Times New Roman" charset="0"/>
                          <a:ea typeface="Times New Roman" charset="0"/>
                          <a:cs typeface="Times New Roman" charset="0"/>
                        </a:rPr>
                        <a:t>43</a:t>
                      </a:r>
                    </a:p>
                  </a:txBody>
                  <a:tcPr/>
                </a:tc>
                <a:extLst>
                  <a:ext uri="{0D108BD9-81ED-4DB2-BD59-A6C34878D82A}">
                    <a16:rowId xmlns:a16="http://schemas.microsoft.com/office/drawing/2014/main" val="10001"/>
                  </a:ext>
                </a:extLst>
              </a:tr>
              <a:tr h="383228">
                <a:tc>
                  <a:txBody>
                    <a:bodyPr/>
                    <a:lstStyle/>
                    <a:p>
                      <a:r>
                        <a:rPr lang="en-US" b="1" dirty="0">
                          <a:latin typeface="Times New Roman" charset="0"/>
                          <a:ea typeface="Times New Roman" charset="0"/>
                          <a:cs typeface="Times New Roman" charset="0"/>
                        </a:rPr>
                        <a:t>Elective Courses</a:t>
                      </a:r>
                      <a:r>
                        <a:rPr lang="en-US" b="1" baseline="0" dirty="0">
                          <a:latin typeface="Times New Roman" charset="0"/>
                          <a:ea typeface="Times New Roman" charset="0"/>
                          <a:cs typeface="Times New Roman" charset="0"/>
                        </a:rPr>
                        <a:t> in Major</a:t>
                      </a:r>
                      <a:endParaRPr lang="en-US" b="1" dirty="0">
                        <a:latin typeface="Times New Roman" charset="0"/>
                        <a:ea typeface="Times New Roman" charset="0"/>
                        <a:cs typeface="Times New Roman" charset="0"/>
                      </a:endParaRPr>
                    </a:p>
                  </a:txBody>
                  <a:tcPr/>
                </a:tc>
                <a:tc>
                  <a:txBody>
                    <a:bodyPr/>
                    <a:lstStyle/>
                    <a:p>
                      <a:pPr algn="ctr"/>
                      <a:r>
                        <a:rPr lang="en-US" dirty="0">
                          <a:latin typeface="Times New Roman" charset="0"/>
                          <a:ea typeface="Times New Roman" charset="0"/>
                          <a:cs typeface="Times New Roman" charset="0"/>
                        </a:rPr>
                        <a:t>1</a:t>
                      </a:r>
                    </a:p>
                  </a:txBody>
                  <a:tcPr/>
                </a:tc>
                <a:tc>
                  <a:txBody>
                    <a:bodyPr/>
                    <a:lstStyle/>
                    <a:p>
                      <a:pPr algn="ctr"/>
                      <a:r>
                        <a:rPr lang="en-US" dirty="0">
                          <a:latin typeface="Times New Roman" charset="0"/>
                          <a:ea typeface="Times New Roman" charset="0"/>
                          <a:cs typeface="Times New Roman" charset="0"/>
                        </a:rPr>
                        <a:t>3</a:t>
                      </a:r>
                    </a:p>
                  </a:txBody>
                  <a:tcPr/>
                </a:tc>
                <a:extLst>
                  <a:ext uri="{0D108BD9-81ED-4DB2-BD59-A6C34878D82A}">
                    <a16:rowId xmlns:a16="http://schemas.microsoft.com/office/drawing/2014/main" val="10002"/>
                  </a:ext>
                </a:extLst>
              </a:tr>
              <a:tr h="383228">
                <a:tc>
                  <a:txBody>
                    <a:bodyPr/>
                    <a:lstStyle/>
                    <a:p>
                      <a:pPr algn="r"/>
                      <a:r>
                        <a:rPr lang="en-US" dirty="0">
                          <a:latin typeface="Times New Roman" charset="0"/>
                          <a:ea typeface="Times New Roman" charset="0"/>
                          <a:cs typeface="Times New Roman" charset="0"/>
                        </a:rPr>
                        <a:t>Total</a:t>
                      </a:r>
                    </a:p>
                  </a:txBody>
                  <a:tcPr/>
                </a:tc>
                <a:tc>
                  <a:txBody>
                    <a:bodyPr/>
                    <a:lstStyle/>
                    <a:p>
                      <a:pPr algn="ctr"/>
                      <a:r>
                        <a:rPr lang="en-US" dirty="0">
                          <a:latin typeface="Times New Roman" charset="0"/>
                          <a:ea typeface="Times New Roman" charset="0"/>
                          <a:cs typeface="Times New Roman" charset="0"/>
                        </a:rPr>
                        <a:t>16</a:t>
                      </a:r>
                    </a:p>
                  </a:txBody>
                  <a:tcPr/>
                </a:tc>
                <a:tc>
                  <a:txBody>
                    <a:bodyPr/>
                    <a:lstStyle/>
                    <a:p>
                      <a:pPr algn="ctr"/>
                      <a:r>
                        <a:rPr lang="en-US" dirty="0">
                          <a:latin typeface="Times New Roman" charset="0"/>
                          <a:ea typeface="Times New Roman" charset="0"/>
                          <a:cs typeface="Times New Roman" charset="0"/>
                        </a:rPr>
                        <a:t>46</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7264542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796221" y="0"/>
            <a:ext cx="10515600" cy="1325563"/>
          </a:xfrm>
        </p:spPr>
        <p:txBody>
          <a:bodyPr>
            <a:normAutofit/>
          </a:bodyPr>
          <a:lstStyle/>
          <a:p>
            <a:r>
              <a:rPr lang="en-US" sz="5400" b="1" u="sng" dirty="0">
                <a:solidFill>
                  <a:srgbClr val="9779D3"/>
                </a:solidFill>
                <a:latin typeface="Times New Roman" charset="0"/>
                <a:ea typeface="Times New Roman" charset="0"/>
                <a:cs typeface="Times New Roman" charset="0"/>
              </a:rPr>
              <a:t>Study Plan</a:t>
            </a:r>
          </a:p>
        </p:txBody>
      </p:sp>
      <p:sp>
        <p:nvSpPr>
          <p:cNvPr id="3" name="TextBox 2"/>
          <p:cNvSpPr txBox="1"/>
          <p:nvPr/>
        </p:nvSpPr>
        <p:spPr>
          <a:xfrm>
            <a:off x="5792446" y="4246915"/>
            <a:ext cx="1956620" cy="137160"/>
          </a:xfrm>
          <a:prstGeom prst="rect">
            <a:avLst/>
          </a:prstGeom>
          <a:solidFill>
            <a:schemeClr val="bg1"/>
          </a:solidFill>
        </p:spPr>
        <p:txBody>
          <a:bodyPr wrap="square" rtlCol="0">
            <a:spAutoFit/>
          </a:bodyPr>
          <a:lstStyle/>
          <a:p>
            <a:endParaRPr lang="en-US" dirty="0"/>
          </a:p>
        </p:txBody>
      </p:sp>
      <p:graphicFrame>
        <p:nvGraphicFramePr>
          <p:cNvPr id="7" name="Table 6"/>
          <p:cNvGraphicFramePr>
            <a:graphicFrameLocks noGrp="1"/>
          </p:cNvGraphicFramePr>
          <p:nvPr/>
        </p:nvGraphicFramePr>
        <p:xfrm>
          <a:off x="174238" y="1180302"/>
          <a:ext cx="6022038" cy="5638437"/>
        </p:xfrm>
        <a:graphic>
          <a:graphicData uri="http://schemas.openxmlformats.org/drawingml/2006/table">
            <a:tbl>
              <a:tblPr>
                <a:tableStyleId>{5C22544A-7EE6-4342-B048-85BDC9FD1C3A}</a:tableStyleId>
              </a:tblPr>
              <a:tblGrid>
                <a:gridCol w="816959">
                  <a:extLst>
                    <a:ext uri="{9D8B030D-6E8A-4147-A177-3AD203B41FA5}">
                      <a16:colId xmlns:a16="http://schemas.microsoft.com/office/drawing/2014/main" val="2044876894"/>
                    </a:ext>
                  </a:extLst>
                </a:gridCol>
                <a:gridCol w="1296064">
                  <a:extLst>
                    <a:ext uri="{9D8B030D-6E8A-4147-A177-3AD203B41FA5}">
                      <a16:colId xmlns:a16="http://schemas.microsoft.com/office/drawing/2014/main" val="2880100596"/>
                    </a:ext>
                  </a:extLst>
                </a:gridCol>
                <a:gridCol w="3277577">
                  <a:extLst>
                    <a:ext uri="{9D8B030D-6E8A-4147-A177-3AD203B41FA5}">
                      <a16:colId xmlns:a16="http://schemas.microsoft.com/office/drawing/2014/main" val="20002"/>
                    </a:ext>
                  </a:extLst>
                </a:gridCol>
                <a:gridCol w="631438">
                  <a:extLst>
                    <a:ext uri="{9D8B030D-6E8A-4147-A177-3AD203B41FA5}">
                      <a16:colId xmlns:a16="http://schemas.microsoft.com/office/drawing/2014/main" val="1942306088"/>
                    </a:ext>
                  </a:extLst>
                </a:gridCol>
              </a:tblGrid>
              <a:tr h="342980">
                <a:tc gridSpan="4">
                  <a:txBody>
                    <a:bodyPr/>
                    <a:lstStyle/>
                    <a:p>
                      <a:pPr marL="0" marR="0" fontAlgn="ctr">
                        <a:lnSpc>
                          <a:spcPct val="120000"/>
                        </a:lnSpc>
                        <a:spcBef>
                          <a:spcPts val="0"/>
                        </a:spcBef>
                        <a:spcAft>
                          <a:spcPts val="0"/>
                        </a:spcAft>
                      </a:pPr>
                      <a:r>
                        <a:rPr lang="en-US" sz="1400" b="1" dirty="0">
                          <a:effectLst/>
                          <a:latin typeface="Times New Roman" charset="0"/>
                          <a:ea typeface="Times New Roman" charset="0"/>
                          <a:cs typeface="Times New Roman" charset="0"/>
                        </a:rPr>
                        <a:t>FIRST YEAR (25 Credit</a:t>
                      </a:r>
                      <a:r>
                        <a:rPr lang="en-US" sz="1400" b="1" baseline="0" dirty="0">
                          <a:effectLst/>
                          <a:latin typeface="Times New Roman" charset="0"/>
                          <a:ea typeface="Times New Roman" charset="0"/>
                          <a:cs typeface="Times New Roman" charset="0"/>
                        </a:rPr>
                        <a:t> hours)</a:t>
                      </a:r>
                      <a:endParaRPr lang="en-US" sz="1400" b="1" dirty="0">
                        <a:effectLst/>
                        <a:latin typeface="Times New Roman" charset="0"/>
                        <a:ea typeface="Times New Roman" charset="0"/>
                        <a:cs typeface="Times New Roman" charset="0"/>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EBE4A"/>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66750476"/>
                  </a:ext>
                </a:extLst>
              </a:tr>
              <a:tr h="588523">
                <a:tc>
                  <a:txBody>
                    <a:bodyPr/>
                    <a:lstStyle/>
                    <a:p>
                      <a:pPr marL="0" marR="0" fontAlgn="ctr">
                        <a:lnSpc>
                          <a:spcPct val="120000"/>
                        </a:lnSpc>
                        <a:spcBef>
                          <a:spcPts val="0"/>
                        </a:spcBef>
                        <a:spcAft>
                          <a:spcPts val="0"/>
                        </a:spcAft>
                      </a:pPr>
                      <a:r>
                        <a:rPr lang="en-US" sz="1400" b="1" dirty="0">
                          <a:effectLst/>
                          <a:latin typeface="Times New Roman" charset="0"/>
                          <a:ea typeface="Times New Roman" charset="0"/>
                          <a:cs typeface="Times New Roman" charset="0"/>
                        </a:rPr>
                        <a:t>Term </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EBE4A"/>
                    </a:solidFill>
                  </a:tcPr>
                </a:tc>
                <a:tc>
                  <a:txBody>
                    <a:bodyPr/>
                    <a:lstStyle/>
                    <a:p>
                      <a:pPr marL="0" marR="0" fontAlgn="ctr">
                        <a:lnSpc>
                          <a:spcPct val="120000"/>
                        </a:lnSpc>
                        <a:spcBef>
                          <a:spcPts val="0"/>
                        </a:spcBef>
                        <a:spcAft>
                          <a:spcPts val="0"/>
                        </a:spcAft>
                      </a:pPr>
                      <a:r>
                        <a:rPr lang="en-US" sz="1400" b="1" dirty="0">
                          <a:effectLst/>
                          <a:latin typeface="Times New Roman" charset="0"/>
                          <a:ea typeface="Times New Roman" charset="0"/>
                          <a:cs typeface="Times New Roman" charset="0"/>
                        </a:rPr>
                        <a:t>Course # </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EBE4A"/>
                    </a:solidFill>
                  </a:tcPr>
                </a:tc>
                <a:tc>
                  <a:txBody>
                    <a:bodyPr/>
                    <a:lstStyle/>
                    <a:p>
                      <a:pPr marL="0" marR="0" fontAlgn="ctr">
                        <a:lnSpc>
                          <a:spcPct val="120000"/>
                        </a:lnSpc>
                        <a:spcBef>
                          <a:spcPts val="0"/>
                        </a:spcBef>
                        <a:spcAft>
                          <a:spcPts val="0"/>
                        </a:spcAft>
                      </a:pPr>
                      <a:r>
                        <a:rPr lang="en-US" sz="1400" b="1" dirty="0">
                          <a:effectLst/>
                          <a:latin typeface="Times New Roman" charset="0"/>
                          <a:ea typeface="Times New Roman" charset="0"/>
                          <a:cs typeface="Times New Roman" charset="0"/>
                        </a:rPr>
                        <a:t>Course Title </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EBE4A"/>
                    </a:solidFill>
                  </a:tcPr>
                </a:tc>
                <a:tc>
                  <a:txBody>
                    <a:bodyPr/>
                    <a:lstStyle/>
                    <a:p>
                      <a:pPr marL="0" marR="0" fontAlgn="ctr">
                        <a:lnSpc>
                          <a:spcPct val="120000"/>
                        </a:lnSpc>
                        <a:spcBef>
                          <a:spcPts val="0"/>
                        </a:spcBef>
                        <a:spcAft>
                          <a:spcPts val="0"/>
                        </a:spcAft>
                      </a:pPr>
                      <a:r>
                        <a:rPr lang="en-US" sz="1400" b="1" dirty="0">
                          <a:effectLst/>
                          <a:latin typeface="Times New Roman" charset="0"/>
                          <a:ea typeface="Times New Roman" charset="0"/>
                          <a:cs typeface="Times New Roman" charset="0"/>
                        </a:rPr>
                        <a:t>Cr </a:t>
                      </a:r>
                      <a:r>
                        <a:rPr lang="en-US" sz="1400" b="1" dirty="0" err="1">
                          <a:effectLst/>
                          <a:latin typeface="Times New Roman" charset="0"/>
                          <a:ea typeface="Times New Roman" charset="0"/>
                          <a:cs typeface="Times New Roman" charset="0"/>
                        </a:rPr>
                        <a:t>Hrs</a:t>
                      </a:r>
                      <a:endParaRPr lang="en-US" sz="1400" b="1" dirty="0">
                        <a:effectLst/>
                        <a:latin typeface="Times New Roman" charset="0"/>
                        <a:ea typeface="Times New Roman" charset="0"/>
                        <a:cs typeface="Times New Roman" charset="0"/>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EBE4A"/>
                    </a:solidFill>
                  </a:tcPr>
                </a:tc>
                <a:extLst>
                  <a:ext uri="{0D108BD9-81ED-4DB2-BD59-A6C34878D82A}">
                    <a16:rowId xmlns:a16="http://schemas.microsoft.com/office/drawing/2014/main" val="1035716474"/>
                  </a:ext>
                </a:extLst>
              </a:tr>
              <a:tr h="350595">
                <a:tc rowSpan="4">
                  <a:txBody>
                    <a:bodyPr/>
                    <a:lstStyle/>
                    <a:p>
                      <a:pPr marL="0" marR="0" fontAlgn="ctr">
                        <a:lnSpc>
                          <a:spcPct val="120000"/>
                        </a:lnSpc>
                        <a:spcBef>
                          <a:spcPts val="0"/>
                        </a:spcBef>
                        <a:spcAft>
                          <a:spcPts val="0"/>
                        </a:spcAft>
                      </a:pPr>
                      <a:r>
                        <a:rPr lang="en-US" sz="1400" b="1" dirty="0">
                          <a:effectLst/>
                          <a:latin typeface="Times New Roman" charset="0"/>
                          <a:ea typeface="Times New Roman" charset="0"/>
                          <a:cs typeface="Times New Roman" charset="0"/>
                        </a:rPr>
                        <a:t>Fall</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fontAlgn="ctr">
                        <a:lnSpc>
                          <a:spcPct val="120000"/>
                        </a:lnSpc>
                        <a:spcBef>
                          <a:spcPts val="0"/>
                        </a:spcBef>
                        <a:spcAft>
                          <a:spcPts val="0"/>
                        </a:spcAft>
                      </a:pPr>
                      <a:r>
                        <a:rPr lang="en-US" sz="1400" dirty="0">
                          <a:effectLst/>
                          <a:latin typeface="Times New Roman" charset="0"/>
                          <a:ea typeface="Times New Roman" charset="0"/>
                          <a:cs typeface="Times New Roman" charset="0"/>
                        </a:rPr>
                        <a:t>GENC 621</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1000"/>
                        </a:spcAft>
                      </a:pPr>
                      <a:r>
                        <a:rPr lang="en-US" sz="1400" dirty="0">
                          <a:effectLst/>
                          <a:latin typeface="Times New Roman" charset="0"/>
                          <a:ea typeface="Times New Roman" charset="0"/>
                          <a:cs typeface="Times New Roman" charset="0"/>
                        </a:rPr>
                        <a:t>Genetic Counselling Practicum I </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fontAlgn="ctr">
                        <a:lnSpc>
                          <a:spcPct val="120000"/>
                        </a:lnSpc>
                        <a:spcBef>
                          <a:spcPts val="0"/>
                        </a:spcBef>
                        <a:spcAft>
                          <a:spcPts val="0"/>
                        </a:spcAft>
                      </a:pPr>
                      <a:r>
                        <a:rPr lang="en-US" sz="1400">
                          <a:effectLst/>
                          <a:latin typeface="Times New Roman" charset="0"/>
                          <a:ea typeface="Times New Roman" charset="0"/>
                          <a:cs typeface="Times New Roman" charset="0"/>
                        </a:rPr>
                        <a:t>3</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61124426"/>
                  </a:ext>
                </a:extLst>
              </a:tr>
              <a:tr h="342980">
                <a:tc vMerge="1">
                  <a:txBody>
                    <a:bodyPr/>
                    <a:lstStyle/>
                    <a:p>
                      <a:endParaRPr lang="en-US"/>
                    </a:p>
                  </a:txBody>
                  <a:tcPr/>
                </a:tc>
                <a:tc>
                  <a:txBody>
                    <a:bodyPr/>
                    <a:lstStyle/>
                    <a:p>
                      <a:pPr marL="0" marR="0" fontAlgn="ctr">
                        <a:lnSpc>
                          <a:spcPct val="120000"/>
                        </a:lnSpc>
                        <a:spcBef>
                          <a:spcPts val="0"/>
                        </a:spcBef>
                        <a:spcAft>
                          <a:spcPts val="0"/>
                        </a:spcAft>
                      </a:pPr>
                      <a:r>
                        <a:rPr lang="de-DE" sz="1400" dirty="0">
                          <a:effectLst/>
                          <a:latin typeface="Times New Roman" charset="0"/>
                          <a:ea typeface="Times New Roman" charset="0"/>
                          <a:cs typeface="Times New Roman" charset="0"/>
                        </a:rPr>
                        <a:t>GENC 610</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1000"/>
                        </a:spcAft>
                      </a:pPr>
                      <a:r>
                        <a:rPr lang="en-US" sz="1400" dirty="0">
                          <a:effectLst/>
                          <a:latin typeface="Times New Roman" charset="0"/>
                          <a:ea typeface="Times New Roman" charset="0"/>
                          <a:cs typeface="Times New Roman" charset="0"/>
                        </a:rPr>
                        <a:t>Principles of Genetic Counselling </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fontAlgn="ctr">
                        <a:lnSpc>
                          <a:spcPct val="120000"/>
                        </a:lnSpc>
                        <a:spcBef>
                          <a:spcPts val="0"/>
                        </a:spcBef>
                        <a:spcAft>
                          <a:spcPts val="0"/>
                        </a:spcAft>
                      </a:pPr>
                      <a:r>
                        <a:rPr lang="en-US" sz="1400">
                          <a:effectLst/>
                          <a:latin typeface="Times New Roman" charset="0"/>
                          <a:ea typeface="Times New Roman" charset="0"/>
                          <a:cs typeface="Times New Roman" charset="0"/>
                        </a:rPr>
                        <a:t>3</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895949"/>
                  </a:ext>
                </a:extLst>
              </a:tr>
              <a:tr h="342980">
                <a:tc vMerge="1">
                  <a:txBody>
                    <a:bodyPr/>
                    <a:lstStyle/>
                    <a:p>
                      <a:endParaRPr lang="en-US"/>
                    </a:p>
                  </a:txBody>
                  <a:tcPr/>
                </a:tc>
                <a:tc>
                  <a:txBody>
                    <a:bodyPr/>
                    <a:lstStyle/>
                    <a:p>
                      <a:pPr marL="0" marR="0" fontAlgn="ctr">
                        <a:lnSpc>
                          <a:spcPct val="120000"/>
                        </a:lnSpc>
                        <a:spcBef>
                          <a:spcPts val="0"/>
                        </a:spcBef>
                        <a:spcAft>
                          <a:spcPts val="0"/>
                        </a:spcAft>
                      </a:pPr>
                      <a:r>
                        <a:rPr lang="de-DE" sz="1400" dirty="0">
                          <a:effectLst/>
                          <a:latin typeface="Times New Roman" charset="0"/>
                          <a:ea typeface="Times New Roman" charset="0"/>
                          <a:cs typeface="Times New Roman" charset="0"/>
                        </a:rPr>
                        <a:t>GENC 611 </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1000"/>
                        </a:spcAft>
                      </a:pPr>
                      <a:r>
                        <a:rPr lang="en-US" sz="1400" dirty="0">
                          <a:effectLst/>
                          <a:latin typeface="Times New Roman" charset="0"/>
                          <a:ea typeface="Times New Roman" charset="0"/>
                          <a:cs typeface="Times New Roman" charset="0"/>
                        </a:rPr>
                        <a:t>Cytogenetics &amp; Developmental Biology </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fontAlgn="ctr">
                        <a:lnSpc>
                          <a:spcPct val="120000"/>
                        </a:lnSpc>
                        <a:spcBef>
                          <a:spcPts val="0"/>
                        </a:spcBef>
                        <a:spcAft>
                          <a:spcPts val="0"/>
                        </a:spcAft>
                      </a:pPr>
                      <a:r>
                        <a:rPr lang="en-US" sz="1400" dirty="0">
                          <a:effectLst/>
                          <a:latin typeface="Times New Roman" charset="0"/>
                          <a:ea typeface="Times New Roman" charset="0"/>
                          <a:cs typeface="Times New Roman" charset="0"/>
                        </a:rPr>
                        <a:t>2</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12210504"/>
                  </a:ext>
                </a:extLst>
              </a:tr>
              <a:tr h="342980">
                <a:tc vMerge="1">
                  <a:txBody>
                    <a:bodyPr/>
                    <a:lstStyle/>
                    <a:p>
                      <a:endParaRPr lang="en-US"/>
                    </a:p>
                  </a:txBody>
                  <a:tcPr/>
                </a:tc>
                <a:tc>
                  <a:txBody>
                    <a:bodyPr/>
                    <a:lstStyle/>
                    <a:p>
                      <a:pPr marL="0" marR="0" fontAlgn="ctr">
                        <a:lnSpc>
                          <a:spcPct val="120000"/>
                        </a:lnSpc>
                        <a:spcBef>
                          <a:spcPts val="0"/>
                        </a:spcBef>
                        <a:spcAft>
                          <a:spcPts val="0"/>
                        </a:spcAft>
                      </a:pPr>
                      <a:r>
                        <a:rPr lang="de-DE" sz="1400" dirty="0">
                          <a:effectLst/>
                          <a:latin typeface="Times New Roman" charset="0"/>
                          <a:ea typeface="Times New Roman" charset="0"/>
                          <a:cs typeface="Times New Roman" charset="0"/>
                        </a:rPr>
                        <a:t>GENC 612 </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1000"/>
                        </a:spcAft>
                      </a:pPr>
                      <a:r>
                        <a:rPr lang="en-US" sz="1400" dirty="0">
                          <a:effectLst/>
                          <a:latin typeface="Times New Roman" charset="0"/>
                          <a:ea typeface="Times New Roman" charset="0"/>
                          <a:cs typeface="Times New Roman" charset="0"/>
                        </a:rPr>
                        <a:t>Medical &amp; Human Genetics I </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fontAlgn="ctr">
                        <a:lnSpc>
                          <a:spcPct val="120000"/>
                        </a:lnSpc>
                        <a:spcBef>
                          <a:spcPts val="0"/>
                        </a:spcBef>
                        <a:spcAft>
                          <a:spcPts val="0"/>
                        </a:spcAft>
                      </a:pPr>
                      <a:r>
                        <a:rPr lang="en-US" sz="1400" dirty="0">
                          <a:effectLst/>
                          <a:latin typeface="Times New Roman" charset="0"/>
                          <a:ea typeface="Times New Roman" charset="0"/>
                          <a:cs typeface="Times New Roman" charset="0"/>
                        </a:rPr>
                        <a:t>3</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03030853"/>
                  </a:ext>
                </a:extLst>
              </a:tr>
              <a:tr h="342980">
                <a:tc gridSpan="3">
                  <a:txBody>
                    <a:bodyPr/>
                    <a:lstStyle/>
                    <a:p>
                      <a:pPr marL="0" marR="0" algn="r" fontAlgn="ctr">
                        <a:lnSpc>
                          <a:spcPct val="120000"/>
                        </a:lnSpc>
                        <a:spcBef>
                          <a:spcPts val="0"/>
                        </a:spcBef>
                        <a:spcAft>
                          <a:spcPts val="0"/>
                        </a:spcAft>
                      </a:pPr>
                      <a:r>
                        <a:rPr lang="en-US" sz="1400" b="1" dirty="0">
                          <a:effectLst/>
                          <a:latin typeface="Times New Roman" charset="0"/>
                          <a:ea typeface="Times New Roman" charset="0"/>
                          <a:cs typeface="Times New Roman" charset="0"/>
                        </a:rPr>
                        <a:t>    Total</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a:txBody>
                    <a:bodyPr/>
                    <a:lstStyle/>
                    <a:p>
                      <a:pPr marL="0" marR="0" rtl="0" fontAlgn="ctr">
                        <a:lnSpc>
                          <a:spcPct val="120000"/>
                        </a:lnSpc>
                        <a:spcBef>
                          <a:spcPts val="0"/>
                        </a:spcBef>
                        <a:spcAft>
                          <a:spcPts val="0"/>
                        </a:spcAft>
                      </a:pPr>
                      <a:r>
                        <a:rPr lang="en-US" sz="1400" b="1" dirty="0">
                          <a:effectLst/>
                          <a:latin typeface="Times New Roman" charset="0"/>
                          <a:ea typeface="Times New Roman" charset="0"/>
                          <a:cs typeface="Times New Roman" charset="0"/>
                        </a:rPr>
                        <a:t>11 CH</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50819598"/>
                  </a:ext>
                </a:extLst>
              </a:tr>
              <a:tr h="342980">
                <a:tc rowSpan="4">
                  <a:txBody>
                    <a:bodyPr/>
                    <a:lstStyle/>
                    <a:p>
                      <a:pPr marL="0" marR="0" fontAlgn="ctr">
                        <a:lnSpc>
                          <a:spcPct val="120000"/>
                        </a:lnSpc>
                        <a:spcBef>
                          <a:spcPts val="0"/>
                        </a:spcBef>
                        <a:spcAft>
                          <a:spcPts val="0"/>
                        </a:spcAft>
                      </a:pPr>
                      <a:r>
                        <a:rPr lang="en-US" sz="1400" b="1" dirty="0">
                          <a:effectLst/>
                          <a:latin typeface="Times New Roman" charset="0"/>
                          <a:ea typeface="Times New Roman" charset="0"/>
                          <a:cs typeface="Times New Roman" charset="0"/>
                        </a:rPr>
                        <a:t>Spring</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fontAlgn="ctr">
                        <a:lnSpc>
                          <a:spcPct val="120000"/>
                        </a:lnSpc>
                        <a:spcBef>
                          <a:spcPts val="0"/>
                        </a:spcBef>
                        <a:spcAft>
                          <a:spcPts val="0"/>
                        </a:spcAft>
                      </a:pPr>
                      <a:r>
                        <a:rPr lang="da-DK" sz="1400" dirty="0">
                          <a:effectLst/>
                          <a:latin typeface="Times New Roman" charset="0"/>
                          <a:ea typeface="Times New Roman" charset="0"/>
                          <a:cs typeface="Times New Roman" charset="0"/>
                        </a:rPr>
                        <a:t>BIOM 515 </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1000"/>
                        </a:spcAft>
                      </a:pPr>
                      <a:r>
                        <a:rPr lang="en-US" sz="1400" dirty="0">
                          <a:effectLst/>
                          <a:latin typeface="Times New Roman" charset="0"/>
                          <a:ea typeface="Times New Roman" charset="0"/>
                          <a:cs typeface="Times New Roman" charset="0"/>
                        </a:rPr>
                        <a:t>Molecular Diagnostic </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fontAlgn="ctr">
                        <a:lnSpc>
                          <a:spcPct val="120000"/>
                        </a:lnSpc>
                        <a:spcBef>
                          <a:spcPts val="0"/>
                        </a:spcBef>
                        <a:spcAft>
                          <a:spcPts val="0"/>
                        </a:spcAft>
                      </a:pPr>
                      <a:r>
                        <a:rPr lang="en-US" sz="1400" dirty="0">
                          <a:effectLst/>
                          <a:latin typeface="Times New Roman" charset="0"/>
                          <a:ea typeface="Times New Roman" charset="0"/>
                          <a:cs typeface="Times New Roman" charset="0"/>
                        </a:rPr>
                        <a:t>3</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87901793"/>
                  </a:ext>
                </a:extLst>
              </a:tr>
              <a:tr h="342980">
                <a:tc vMerge="1">
                  <a:txBody>
                    <a:bodyPr/>
                    <a:lstStyle/>
                    <a:p>
                      <a:endParaRPr lang="en-US"/>
                    </a:p>
                  </a:txBody>
                  <a:tcPr/>
                </a:tc>
                <a:tc>
                  <a:txBody>
                    <a:bodyPr/>
                    <a:lstStyle/>
                    <a:p>
                      <a:pPr marL="0" marR="0" fontAlgn="ctr">
                        <a:lnSpc>
                          <a:spcPct val="120000"/>
                        </a:lnSpc>
                        <a:spcBef>
                          <a:spcPts val="0"/>
                        </a:spcBef>
                        <a:spcAft>
                          <a:spcPts val="0"/>
                        </a:spcAft>
                      </a:pPr>
                      <a:r>
                        <a:rPr lang="de-DE" sz="1400" dirty="0">
                          <a:effectLst/>
                          <a:latin typeface="Times New Roman" charset="0"/>
                          <a:ea typeface="Times New Roman" charset="0"/>
                          <a:cs typeface="Times New Roman" charset="0"/>
                        </a:rPr>
                        <a:t>GENC 622 </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1000"/>
                        </a:spcAft>
                      </a:pPr>
                      <a:r>
                        <a:rPr lang="en-US" sz="1400" dirty="0">
                          <a:effectLst/>
                          <a:latin typeface="Times New Roman" charset="0"/>
                          <a:ea typeface="Times New Roman" charset="0"/>
                          <a:cs typeface="Times New Roman" charset="0"/>
                        </a:rPr>
                        <a:t>Genetic Counselling Practicum II </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fontAlgn="ctr">
                        <a:lnSpc>
                          <a:spcPct val="120000"/>
                        </a:lnSpc>
                        <a:spcBef>
                          <a:spcPts val="0"/>
                        </a:spcBef>
                        <a:spcAft>
                          <a:spcPts val="0"/>
                        </a:spcAft>
                      </a:pPr>
                      <a:r>
                        <a:rPr lang="en-US" sz="1400" dirty="0">
                          <a:effectLst/>
                          <a:latin typeface="Times New Roman" charset="0"/>
                          <a:ea typeface="Times New Roman" charset="0"/>
                          <a:cs typeface="Times New Roman" charset="0"/>
                        </a:rPr>
                        <a:t>2</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2053819"/>
                  </a:ext>
                </a:extLst>
              </a:tr>
              <a:tr h="342980">
                <a:tc vMerge="1">
                  <a:txBody>
                    <a:bodyPr/>
                    <a:lstStyle/>
                    <a:p>
                      <a:endParaRPr lang="en-US"/>
                    </a:p>
                  </a:txBody>
                  <a:tcPr/>
                </a:tc>
                <a:tc>
                  <a:txBody>
                    <a:bodyPr/>
                    <a:lstStyle/>
                    <a:p>
                      <a:pPr marL="0" marR="0" fontAlgn="ctr">
                        <a:lnSpc>
                          <a:spcPct val="120000"/>
                        </a:lnSpc>
                        <a:spcBef>
                          <a:spcPts val="0"/>
                        </a:spcBef>
                        <a:spcAft>
                          <a:spcPts val="0"/>
                        </a:spcAft>
                      </a:pPr>
                      <a:r>
                        <a:rPr lang="da-DK" sz="1400" dirty="0">
                          <a:effectLst/>
                          <a:latin typeface="Times New Roman" charset="0"/>
                          <a:ea typeface="Times New Roman" charset="0"/>
                          <a:cs typeface="Times New Roman" charset="0"/>
                        </a:rPr>
                        <a:t>BIOM 540 </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1000"/>
                        </a:spcAft>
                      </a:pPr>
                      <a:r>
                        <a:rPr lang="en-US" sz="1400" dirty="0">
                          <a:effectLst/>
                          <a:latin typeface="Times New Roman" charset="0"/>
                          <a:ea typeface="Times New Roman" charset="0"/>
                          <a:cs typeface="Times New Roman" charset="0"/>
                        </a:rPr>
                        <a:t>Research Methods in Biomedical Sciences </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fontAlgn="ctr">
                        <a:lnSpc>
                          <a:spcPct val="120000"/>
                        </a:lnSpc>
                        <a:spcBef>
                          <a:spcPts val="0"/>
                        </a:spcBef>
                        <a:spcAft>
                          <a:spcPts val="0"/>
                        </a:spcAft>
                      </a:pPr>
                      <a:r>
                        <a:rPr lang="en-US" sz="1400" dirty="0">
                          <a:effectLst/>
                          <a:latin typeface="Times New Roman" charset="0"/>
                          <a:ea typeface="Times New Roman" charset="0"/>
                          <a:cs typeface="Times New Roman" charset="0"/>
                        </a:rPr>
                        <a:t>3</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81611047"/>
                  </a:ext>
                </a:extLst>
              </a:tr>
              <a:tr h="342980">
                <a:tc vMerge="1">
                  <a:txBody>
                    <a:bodyPr/>
                    <a:lstStyle/>
                    <a:p>
                      <a:endParaRPr lang="en-US"/>
                    </a:p>
                  </a:txBody>
                  <a:tcPr/>
                </a:tc>
                <a:tc>
                  <a:txBody>
                    <a:bodyPr/>
                    <a:lstStyle/>
                    <a:p>
                      <a:pPr marL="0" marR="0" fontAlgn="ctr">
                        <a:lnSpc>
                          <a:spcPct val="120000"/>
                        </a:lnSpc>
                        <a:spcBef>
                          <a:spcPts val="0"/>
                        </a:spcBef>
                        <a:spcAft>
                          <a:spcPts val="0"/>
                        </a:spcAft>
                      </a:pPr>
                      <a:r>
                        <a:rPr lang="de-DE" sz="1400" dirty="0">
                          <a:effectLst/>
                          <a:latin typeface="Times New Roman" charset="0"/>
                          <a:ea typeface="Times New Roman" charset="0"/>
                          <a:cs typeface="Times New Roman" charset="0"/>
                        </a:rPr>
                        <a:t>GENC 613 </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1000"/>
                        </a:spcAft>
                      </a:pPr>
                      <a:r>
                        <a:rPr lang="en-US" sz="1400" dirty="0">
                          <a:effectLst/>
                          <a:latin typeface="Times New Roman" charset="0"/>
                          <a:ea typeface="Times New Roman" charset="0"/>
                          <a:cs typeface="Times New Roman" charset="0"/>
                        </a:rPr>
                        <a:t>Medical &amp; Human Genetics II </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fontAlgn="ctr">
                        <a:lnSpc>
                          <a:spcPct val="120000"/>
                        </a:lnSpc>
                        <a:spcBef>
                          <a:spcPts val="0"/>
                        </a:spcBef>
                        <a:spcAft>
                          <a:spcPts val="0"/>
                        </a:spcAft>
                      </a:pPr>
                      <a:r>
                        <a:rPr lang="en-US" sz="1400" dirty="0">
                          <a:effectLst/>
                          <a:latin typeface="Times New Roman" charset="0"/>
                          <a:ea typeface="Times New Roman" charset="0"/>
                          <a:cs typeface="Times New Roman" charset="0"/>
                        </a:rPr>
                        <a:t>3</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70072799"/>
                  </a:ext>
                </a:extLst>
              </a:tr>
              <a:tr h="342980">
                <a:tc gridSpan="3">
                  <a:txBody>
                    <a:bodyPr/>
                    <a:lstStyle/>
                    <a:p>
                      <a:pPr marL="0" marR="0" algn="r" fontAlgn="ctr">
                        <a:lnSpc>
                          <a:spcPct val="120000"/>
                        </a:lnSpc>
                        <a:spcBef>
                          <a:spcPts val="0"/>
                        </a:spcBef>
                        <a:spcAft>
                          <a:spcPts val="0"/>
                        </a:spcAft>
                      </a:pPr>
                      <a:r>
                        <a:rPr lang="en-US" sz="1400" b="1" dirty="0">
                          <a:effectLst/>
                          <a:latin typeface="Times New Roman" charset="0"/>
                          <a:ea typeface="Times New Roman" charset="0"/>
                          <a:cs typeface="Times New Roman" charset="0"/>
                        </a:rPr>
                        <a:t>Total</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fontAlgn="ctr">
                        <a:lnSpc>
                          <a:spcPct val="120000"/>
                        </a:lnSpc>
                        <a:spcBef>
                          <a:spcPts val="0"/>
                        </a:spcBef>
                        <a:spcAft>
                          <a:spcPts val="0"/>
                        </a:spcAft>
                      </a:pPr>
                      <a:endParaRPr lang="de-DE" sz="1400" dirty="0">
                        <a:effectLst/>
                        <a:latin typeface="Times New Roman" charset="0"/>
                        <a:ea typeface="Times New Roman" charset="0"/>
                        <a:cs typeface="Times New Roman" charset="0"/>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a:txBody>
                    <a:bodyPr/>
                    <a:lstStyle/>
                    <a:p>
                      <a:pPr marL="0" marR="0" indent="0" algn="l" defTabSz="914400" rtl="0" eaLnBrk="1" fontAlgn="ctr" latinLnBrk="0" hangingPunct="1">
                        <a:lnSpc>
                          <a:spcPct val="120000"/>
                        </a:lnSpc>
                        <a:spcBef>
                          <a:spcPts val="0"/>
                        </a:spcBef>
                        <a:spcAft>
                          <a:spcPts val="0"/>
                        </a:spcAft>
                        <a:buClrTx/>
                        <a:buSzTx/>
                        <a:buFontTx/>
                        <a:buNone/>
                        <a:tabLst/>
                        <a:defRPr/>
                      </a:pPr>
                      <a:r>
                        <a:rPr lang="en-US" sz="1400" b="1" dirty="0">
                          <a:effectLst/>
                          <a:latin typeface="Times New Roman" charset="0"/>
                          <a:ea typeface="Times New Roman" charset="0"/>
                          <a:cs typeface="Times New Roman" charset="0"/>
                        </a:rPr>
                        <a:t>11 CH</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1"/>
                  </a:ext>
                </a:extLst>
              </a:tr>
              <a:tr h="733189">
                <a:tc>
                  <a:txBody>
                    <a:bodyPr/>
                    <a:lstStyle/>
                    <a:p>
                      <a:pPr marL="0" marR="0" indent="0" algn="l" defTabSz="914400" rtl="0" eaLnBrk="1" fontAlgn="ctr" latinLnBrk="0" hangingPunct="1">
                        <a:lnSpc>
                          <a:spcPct val="120000"/>
                        </a:lnSpc>
                        <a:spcBef>
                          <a:spcPts val="0"/>
                        </a:spcBef>
                        <a:spcAft>
                          <a:spcPts val="0"/>
                        </a:spcAft>
                        <a:buClrTx/>
                        <a:buSzTx/>
                        <a:buFontTx/>
                        <a:buNone/>
                        <a:tabLst/>
                        <a:defRPr/>
                      </a:pPr>
                      <a:r>
                        <a:rPr lang="en-US" sz="1400" b="1" dirty="0">
                          <a:effectLst/>
                          <a:latin typeface="Times New Roman" charset="0"/>
                          <a:ea typeface="Times New Roman" charset="0"/>
                          <a:cs typeface="Times New Roman" charset="0"/>
                        </a:rPr>
                        <a:t>Summer</a:t>
                      </a:r>
                    </a:p>
                    <a:p>
                      <a:pPr marL="0" marR="0" indent="0" algn="l" defTabSz="914400" rtl="0" eaLnBrk="1" fontAlgn="ctr" latinLnBrk="0" hangingPunct="1">
                        <a:lnSpc>
                          <a:spcPct val="120000"/>
                        </a:lnSpc>
                        <a:spcBef>
                          <a:spcPts val="0"/>
                        </a:spcBef>
                        <a:spcAft>
                          <a:spcPts val="0"/>
                        </a:spcAft>
                        <a:buClrTx/>
                        <a:buSzTx/>
                        <a:buFontTx/>
                        <a:buNone/>
                        <a:tabLst/>
                        <a:defRPr/>
                      </a:pPr>
                      <a:r>
                        <a:rPr lang="en-US" sz="1400" b="1" dirty="0">
                          <a:effectLst/>
                          <a:latin typeface="Times New Roman" charset="0"/>
                          <a:ea typeface="Times New Roman" charset="0"/>
                          <a:cs typeface="Times New Roman" charset="0"/>
                        </a:rPr>
                        <a:t>(6 weeks)</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BAE9"/>
                    </a:solidFill>
                  </a:tcPr>
                </a:tc>
                <a:tc>
                  <a:txBody>
                    <a:bodyPr/>
                    <a:lstStyle/>
                    <a:p>
                      <a:pPr marL="0" marR="0" algn="l" defTabSz="914400" rtl="0" eaLnBrk="1" fontAlgn="ctr" latinLnBrk="0" hangingPunct="1">
                        <a:lnSpc>
                          <a:spcPct val="120000"/>
                        </a:lnSpc>
                        <a:spcBef>
                          <a:spcPts val="0"/>
                        </a:spcBef>
                        <a:spcAft>
                          <a:spcPts val="0"/>
                        </a:spcAft>
                      </a:pPr>
                      <a:r>
                        <a:rPr lang="de-DE" sz="1400" kern="1200" dirty="0">
                          <a:solidFill>
                            <a:schemeClr val="dk1"/>
                          </a:solidFill>
                          <a:effectLst/>
                          <a:latin typeface="Times New Roman" charset="0"/>
                          <a:ea typeface="Times New Roman" charset="0"/>
                          <a:cs typeface="Times New Roman" charset="0"/>
                        </a:rPr>
                        <a:t>GENC 640 </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BAE9"/>
                    </a:solidFill>
                  </a:tcPr>
                </a:tc>
                <a:tc>
                  <a:txBody>
                    <a:bodyPr/>
                    <a:lstStyle/>
                    <a:p>
                      <a:r>
                        <a:rPr lang="en-US" sz="1400" kern="1200" dirty="0">
                          <a:solidFill>
                            <a:schemeClr val="dk1"/>
                          </a:solidFill>
                          <a:effectLst/>
                          <a:latin typeface="Times New Roman" charset="0"/>
                          <a:ea typeface="Times New Roman" charset="0"/>
                          <a:cs typeface="Times New Roman" charset="0"/>
                        </a:rPr>
                        <a:t>Clinical Practice I </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BAE9"/>
                    </a:solidFill>
                  </a:tcPr>
                </a:tc>
                <a:tc>
                  <a:txBody>
                    <a:bodyPr/>
                    <a:lstStyle/>
                    <a:p>
                      <a:pPr marL="0" marR="0" indent="0" algn="l" defTabSz="914400" rtl="0" eaLnBrk="1" fontAlgn="ctr" latinLnBrk="0" hangingPunct="1">
                        <a:lnSpc>
                          <a:spcPct val="120000"/>
                        </a:lnSpc>
                        <a:spcBef>
                          <a:spcPts val="0"/>
                        </a:spcBef>
                        <a:spcAft>
                          <a:spcPts val="0"/>
                        </a:spcAft>
                        <a:buClrTx/>
                        <a:buSzTx/>
                        <a:buFontTx/>
                        <a:buNone/>
                        <a:tabLst/>
                        <a:defRPr/>
                      </a:pPr>
                      <a:r>
                        <a:rPr lang="en-US" sz="1400" b="1" dirty="0">
                          <a:effectLst/>
                          <a:latin typeface="Times New Roman" charset="0"/>
                          <a:ea typeface="Times New Roman" charset="0"/>
                          <a:cs typeface="Times New Roman" charset="0"/>
                        </a:rPr>
                        <a:t>3 CH</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BAE9"/>
                    </a:solidFill>
                  </a:tcPr>
                </a:tc>
                <a:extLst>
                  <a:ext uri="{0D108BD9-81ED-4DB2-BD59-A6C34878D82A}">
                    <a16:rowId xmlns:a16="http://schemas.microsoft.com/office/drawing/2014/main" val="1191568650"/>
                  </a:ext>
                </a:extLst>
              </a:tr>
              <a:tr h="342980">
                <a:tc gridSpan="3">
                  <a:txBody>
                    <a:bodyPr/>
                    <a:lstStyle/>
                    <a:p>
                      <a:pPr marL="0" marR="0" indent="0" algn="r" defTabSz="914400" rtl="0" eaLnBrk="1" fontAlgn="ctr" latinLnBrk="0" hangingPunct="1">
                        <a:lnSpc>
                          <a:spcPct val="120000"/>
                        </a:lnSpc>
                        <a:spcBef>
                          <a:spcPts val="0"/>
                        </a:spcBef>
                        <a:spcAft>
                          <a:spcPts val="0"/>
                        </a:spcAft>
                        <a:buClrTx/>
                        <a:buSzTx/>
                        <a:buFontTx/>
                        <a:buNone/>
                        <a:tabLst/>
                        <a:defRPr/>
                      </a:pPr>
                      <a:r>
                        <a:rPr lang="en-US" sz="1400" b="1" dirty="0">
                          <a:effectLst/>
                          <a:latin typeface="Times New Roman" charset="0"/>
                          <a:ea typeface="Times New Roman" charset="0"/>
                          <a:cs typeface="Times New Roman" charset="0"/>
                        </a:rPr>
                        <a:t>Total</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a:txBody>
                    <a:bodyPr/>
                    <a:lstStyle/>
                    <a:p>
                      <a:pPr marL="0" marR="0" indent="0" algn="l" defTabSz="914400" rtl="0" eaLnBrk="1" fontAlgn="ctr" latinLnBrk="0" hangingPunct="1">
                        <a:lnSpc>
                          <a:spcPct val="120000"/>
                        </a:lnSpc>
                        <a:spcBef>
                          <a:spcPts val="0"/>
                        </a:spcBef>
                        <a:spcAft>
                          <a:spcPts val="0"/>
                        </a:spcAft>
                        <a:buClrTx/>
                        <a:buSzTx/>
                        <a:buFontTx/>
                        <a:buNone/>
                        <a:tabLst/>
                        <a:defRPr/>
                      </a:pPr>
                      <a:r>
                        <a:rPr lang="tr-TR" sz="1400" b="1" kern="1200" dirty="0">
                          <a:solidFill>
                            <a:schemeClr val="dk1"/>
                          </a:solidFill>
                          <a:effectLst/>
                          <a:latin typeface="Times New Roman" charset="0"/>
                          <a:ea typeface="Times New Roman" charset="0"/>
                          <a:cs typeface="Times New Roman" charset="0"/>
                        </a:rPr>
                        <a:t>3 CH</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3"/>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409667710"/>
              </p:ext>
            </p:extLst>
          </p:nvPr>
        </p:nvGraphicFramePr>
        <p:xfrm>
          <a:off x="6318337" y="795311"/>
          <a:ext cx="5702825" cy="4904028"/>
        </p:xfrm>
        <a:graphic>
          <a:graphicData uri="http://schemas.openxmlformats.org/drawingml/2006/table">
            <a:tbl>
              <a:tblPr>
                <a:tableStyleId>{5C22544A-7EE6-4342-B048-85BDC9FD1C3A}</a:tableStyleId>
              </a:tblPr>
              <a:tblGrid>
                <a:gridCol w="942853">
                  <a:extLst>
                    <a:ext uri="{9D8B030D-6E8A-4147-A177-3AD203B41FA5}">
                      <a16:colId xmlns:a16="http://schemas.microsoft.com/office/drawing/2014/main" val="3418896806"/>
                    </a:ext>
                  </a:extLst>
                </a:gridCol>
                <a:gridCol w="1331708">
                  <a:extLst>
                    <a:ext uri="{9D8B030D-6E8A-4147-A177-3AD203B41FA5}">
                      <a16:colId xmlns:a16="http://schemas.microsoft.com/office/drawing/2014/main" val="20001"/>
                    </a:ext>
                  </a:extLst>
                </a:gridCol>
                <a:gridCol w="2817246">
                  <a:extLst>
                    <a:ext uri="{9D8B030D-6E8A-4147-A177-3AD203B41FA5}">
                      <a16:colId xmlns:a16="http://schemas.microsoft.com/office/drawing/2014/main" val="20002"/>
                    </a:ext>
                  </a:extLst>
                </a:gridCol>
                <a:gridCol w="611018">
                  <a:extLst>
                    <a:ext uri="{9D8B030D-6E8A-4147-A177-3AD203B41FA5}">
                      <a16:colId xmlns:a16="http://schemas.microsoft.com/office/drawing/2014/main" val="2480010716"/>
                    </a:ext>
                  </a:extLst>
                </a:gridCol>
              </a:tblGrid>
              <a:tr h="0">
                <a:tc gridSpan="4">
                  <a:txBody>
                    <a:bodyPr/>
                    <a:lstStyle/>
                    <a:p>
                      <a:pPr marL="0" marR="0" fontAlgn="ctr">
                        <a:lnSpc>
                          <a:spcPct val="120000"/>
                        </a:lnSpc>
                        <a:spcBef>
                          <a:spcPts val="0"/>
                        </a:spcBef>
                        <a:spcAft>
                          <a:spcPts val="0"/>
                        </a:spcAft>
                      </a:pPr>
                      <a:r>
                        <a:rPr lang="en-US" sz="1400" b="1" kern="1200" dirty="0">
                          <a:solidFill>
                            <a:schemeClr val="dk1"/>
                          </a:solidFill>
                          <a:effectLst/>
                          <a:latin typeface="Times New Roman" charset="0"/>
                          <a:ea typeface="Times New Roman" charset="0"/>
                          <a:cs typeface="Times New Roman" charset="0"/>
                        </a:rPr>
                        <a:t>SECOND YEAR</a:t>
                      </a:r>
                    </a:p>
                  </a:txBody>
                  <a:tcPr marL="47426" marR="47426" marT="47426" marB="474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EBE4A"/>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20094689"/>
                  </a:ext>
                </a:extLst>
              </a:tr>
              <a:tr h="539120">
                <a:tc>
                  <a:txBody>
                    <a:bodyPr/>
                    <a:lstStyle/>
                    <a:p>
                      <a:pPr marL="0" marR="0" fontAlgn="ctr">
                        <a:lnSpc>
                          <a:spcPct val="120000"/>
                        </a:lnSpc>
                        <a:spcBef>
                          <a:spcPts val="0"/>
                        </a:spcBef>
                        <a:spcAft>
                          <a:spcPts val="0"/>
                        </a:spcAft>
                      </a:pPr>
                      <a:r>
                        <a:rPr lang="en-US" sz="1400" b="1" kern="1200" dirty="0">
                          <a:solidFill>
                            <a:schemeClr val="dk1"/>
                          </a:solidFill>
                          <a:effectLst/>
                          <a:latin typeface="Times New Roman" charset="0"/>
                          <a:ea typeface="Times New Roman" charset="0"/>
                          <a:cs typeface="Times New Roman" charset="0"/>
                        </a:rPr>
                        <a:t>Term </a:t>
                      </a:r>
                    </a:p>
                  </a:txBody>
                  <a:tcPr marL="47426" marR="47426" marT="47426" marB="474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EBE4A"/>
                    </a:solidFill>
                  </a:tcPr>
                </a:tc>
                <a:tc>
                  <a:txBody>
                    <a:bodyPr/>
                    <a:lstStyle/>
                    <a:p>
                      <a:pPr marL="0" marR="0" fontAlgn="ctr">
                        <a:lnSpc>
                          <a:spcPct val="120000"/>
                        </a:lnSpc>
                        <a:spcBef>
                          <a:spcPts val="0"/>
                        </a:spcBef>
                        <a:spcAft>
                          <a:spcPts val="0"/>
                        </a:spcAft>
                      </a:pPr>
                      <a:r>
                        <a:rPr lang="en-US" sz="1400" b="1" kern="1200" dirty="0">
                          <a:solidFill>
                            <a:schemeClr val="dk1"/>
                          </a:solidFill>
                          <a:effectLst/>
                          <a:latin typeface="Times New Roman" charset="0"/>
                          <a:ea typeface="Times New Roman" charset="0"/>
                          <a:cs typeface="Times New Roman" charset="0"/>
                        </a:rPr>
                        <a:t>Course # </a:t>
                      </a:r>
                    </a:p>
                  </a:txBody>
                  <a:tcPr marL="47426" marR="47426" marT="47426" marB="474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EBE4A"/>
                    </a:solidFill>
                  </a:tcPr>
                </a:tc>
                <a:tc>
                  <a:txBody>
                    <a:bodyPr/>
                    <a:lstStyle/>
                    <a:p>
                      <a:pPr marL="0" marR="0" fontAlgn="ctr">
                        <a:lnSpc>
                          <a:spcPct val="120000"/>
                        </a:lnSpc>
                        <a:spcBef>
                          <a:spcPts val="0"/>
                        </a:spcBef>
                        <a:spcAft>
                          <a:spcPts val="0"/>
                        </a:spcAft>
                      </a:pPr>
                      <a:r>
                        <a:rPr lang="en-US" sz="1400" b="1" kern="1200">
                          <a:solidFill>
                            <a:schemeClr val="dk1"/>
                          </a:solidFill>
                          <a:effectLst/>
                          <a:latin typeface="Times New Roman" charset="0"/>
                          <a:ea typeface="Times New Roman" charset="0"/>
                          <a:cs typeface="Times New Roman" charset="0"/>
                        </a:rPr>
                        <a:t>Course Title </a:t>
                      </a:r>
                    </a:p>
                  </a:txBody>
                  <a:tcPr marL="47426" marR="47426" marT="47426" marB="474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EBE4A"/>
                    </a:solidFill>
                  </a:tcPr>
                </a:tc>
                <a:tc>
                  <a:txBody>
                    <a:bodyPr/>
                    <a:lstStyle/>
                    <a:p>
                      <a:pPr marL="0" marR="0" fontAlgn="ctr">
                        <a:lnSpc>
                          <a:spcPct val="120000"/>
                        </a:lnSpc>
                        <a:spcBef>
                          <a:spcPts val="0"/>
                        </a:spcBef>
                        <a:spcAft>
                          <a:spcPts val="0"/>
                        </a:spcAft>
                      </a:pPr>
                      <a:r>
                        <a:rPr lang="en-US" sz="1400" b="1" kern="1200" dirty="0">
                          <a:solidFill>
                            <a:schemeClr val="dk1"/>
                          </a:solidFill>
                          <a:effectLst/>
                          <a:latin typeface="Times New Roman" charset="0"/>
                          <a:ea typeface="Times New Roman" charset="0"/>
                          <a:cs typeface="Times New Roman" charset="0"/>
                        </a:rPr>
                        <a:t>Cr </a:t>
                      </a:r>
                      <a:r>
                        <a:rPr lang="en-US" sz="1400" b="1" kern="1200" dirty="0" err="1">
                          <a:solidFill>
                            <a:schemeClr val="dk1"/>
                          </a:solidFill>
                          <a:effectLst/>
                          <a:latin typeface="Times New Roman" charset="0"/>
                          <a:ea typeface="Times New Roman" charset="0"/>
                          <a:cs typeface="Times New Roman" charset="0"/>
                        </a:rPr>
                        <a:t>Hrs</a:t>
                      </a:r>
                      <a:endParaRPr lang="en-US" sz="1400" b="1" kern="1200" dirty="0">
                        <a:solidFill>
                          <a:schemeClr val="dk1"/>
                        </a:solidFill>
                        <a:effectLst/>
                        <a:latin typeface="Times New Roman" charset="0"/>
                        <a:ea typeface="Times New Roman" charset="0"/>
                        <a:cs typeface="Times New Roman" charset="0"/>
                      </a:endParaRPr>
                    </a:p>
                  </a:txBody>
                  <a:tcPr marL="47426" marR="47426" marT="47426" marB="474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EBE4A"/>
                    </a:solidFill>
                  </a:tcPr>
                </a:tc>
                <a:extLst>
                  <a:ext uri="{0D108BD9-81ED-4DB2-BD59-A6C34878D82A}">
                    <a16:rowId xmlns:a16="http://schemas.microsoft.com/office/drawing/2014/main" val="2561604255"/>
                  </a:ext>
                </a:extLst>
              </a:tr>
              <a:tr h="502738">
                <a:tc rowSpan="3">
                  <a:txBody>
                    <a:bodyPr/>
                    <a:lstStyle/>
                    <a:p>
                      <a:pPr marL="0" marR="0" fontAlgn="ctr">
                        <a:lnSpc>
                          <a:spcPct val="120000"/>
                        </a:lnSpc>
                        <a:spcBef>
                          <a:spcPts val="0"/>
                        </a:spcBef>
                        <a:spcAft>
                          <a:spcPts val="0"/>
                        </a:spcAft>
                      </a:pPr>
                      <a:r>
                        <a:rPr lang="en-US" sz="1400" b="1" kern="1200" dirty="0">
                          <a:solidFill>
                            <a:schemeClr val="dk1"/>
                          </a:solidFill>
                          <a:effectLst/>
                          <a:latin typeface="Times New Roman" charset="0"/>
                          <a:ea typeface="Times New Roman" charset="0"/>
                          <a:cs typeface="Times New Roman" charset="0"/>
                        </a:rPr>
                        <a:t>Fall</a:t>
                      </a:r>
                    </a:p>
                  </a:txBody>
                  <a:tcPr marL="47426" marR="47426" marT="47426" marB="474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pPr>
                      <a:r>
                        <a:rPr lang="de-DE" sz="1400" kern="1200" dirty="0">
                          <a:solidFill>
                            <a:schemeClr val="dk1"/>
                          </a:solidFill>
                          <a:effectLst/>
                          <a:latin typeface="Times New Roman" charset="0"/>
                          <a:ea typeface="Times New Roman" charset="0"/>
                          <a:cs typeface="Times New Roman" charset="0"/>
                        </a:rPr>
                        <a:t>GENC 620 </a:t>
                      </a:r>
                    </a:p>
                  </a:txBody>
                  <a:tcPr marL="47426" marR="47426" marT="47426" marB="474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1000"/>
                        </a:spcAft>
                      </a:pPr>
                      <a:r>
                        <a:rPr lang="en-US" sz="1400" kern="1200" dirty="0">
                          <a:solidFill>
                            <a:schemeClr val="dk1"/>
                          </a:solidFill>
                          <a:effectLst/>
                          <a:latin typeface="Times New Roman" charset="0"/>
                          <a:ea typeface="Times New Roman" charset="0"/>
                          <a:cs typeface="Times New Roman" charset="0"/>
                        </a:rPr>
                        <a:t>Advanced Principles of Genetic Counselling </a:t>
                      </a:r>
                    </a:p>
                  </a:txBody>
                  <a:tcPr marL="47426" marR="47426" marT="47426" marB="474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fontAlgn="ctr">
                        <a:lnSpc>
                          <a:spcPct val="120000"/>
                        </a:lnSpc>
                        <a:spcBef>
                          <a:spcPts val="0"/>
                        </a:spcBef>
                        <a:spcAft>
                          <a:spcPts val="0"/>
                        </a:spcAft>
                      </a:pPr>
                      <a:r>
                        <a:rPr lang="en-US" sz="1400" kern="1200">
                          <a:solidFill>
                            <a:schemeClr val="dk1"/>
                          </a:solidFill>
                          <a:effectLst/>
                          <a:latin typeface="Times New Roman" charset="0"/>
                          <a:ea typeface="Times New Roman" charset="0"/>
                          <a:cs typeface="Times New Roman" charset="0"/>
                        </a:rPr>
                        <a:t>3</a:t>
                      </a:r>
                    </a:p>
                  </a:txBody>
                  <a:tcPr marL="47426" marR="47426" marT="47426" marB="474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20501258"/>
                  </a:ext>
                </a:extLst>
              </a:tr>
              <a:tr h="311688">
                <a:tc vMerge="1">
                  <a:txBody>
                    <a:bodyPr/>
                    <a:lstStyle/>
                    <a:p>
                      <a:endParaRPr lang="en-US"/>
                    </a:p>
                  </a:txBody>
                  <a:tcPr/>
                </a:tc>
                <a:tc>
                  <a:txBody>
                    <a:bodyPr/>
                    <a:lstStyle/>
                    <a:p>
                      <a:pPr marL="0" marR="0">
                        <a:lnSpc>
                          <a:spcPct val="115000"/>
                        </a:lnSpc>
                        <a:spcBef>
                          <a:spcPts val="0"/>
                        </a:spcBef>
                        <a:spcAft>
                          <a:spcPts val="0"/>
                        </a:spcAft>
                      </a:pPr>
                      <a:r>
                        <a:rPr lang="da-DK" sz="1400" kern="1200" dirty="0">
                          <a:solidFill>
                            <a:schemeClr val="dk1"/>
                          </a:solidFill>
                          <a:effectLst/>
                          <a:latin typeface="Times New Roman" charset="0"/>
                          <a:ea typeface="Times New Roman" charset="0"/>
                          <a:cs typeface="Times New Roman" charset="0"/>
                        </a:rPr>
                        <a:t>BIOM 550 </a:t>
                      </a:r>
                    </a:p>
                  </a:txBody>
                  <a:tcPr marL="47426" marR="47426" marT="47426" marB="474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1000"/>
                        </a:spcAft>
                      </a:pPr>
                      <a:r>
                        <a:rPr lang="en-US" sz="1400" kern="1200" dirty="0">
                          <a:solidFill>
                            <a:schemeClr val="dk1"/>
                          </a:solidFill>
                          <a:effectLst/>
                          <a:latin typeface="Times New Roman" charset="0"/>
                          <a:ea typeface="Times New Roman" charset="0"/>
                          <a:cs typeface="Times New Roman" charset="0"/>
                        </a:rPr>
                        <a:t>Medical Laboratory Laws &amp; Ethics </a:t>
                      </a:r>
                    </a:p>
                  </a:txBody>
                  <a:tcPr marL="47426" marR="47426" marT="47426" marB="474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fontAlgn="ctr">
                        <a:lnSpc>
                          <a:spcPct val="120000"/>
                        </a:lnSpc>
                        <a:spcBef>
                          <a:spcPts val="0"/>
                        </a:spcBef>
                        <a:spcAft>
                          <a:spcPts val="0"/>
                        </a:spcAft>
                      </a:pPr>
                      <a:r>
                        <a:rPr lang="en-US" sz="1400" kern="1200">
                          <a:solidFill>
                            <a:schemeClr val="dk1"/>
                          </a:solidFill>
                          <a:effectLst/>
                          <a:latin typeface="Times New Roman" charset="0"/>
                          <a:ea typeface="Times New Roman" charset="0"/>
                          <a:cs typeface="Times New Roman" charset="0"/>
                        </a:rPr>
                        <a:t>3</a:t>
                      </a:r>
                    </a:p>
                  </a:txBody>
                  <a:tcPr marL="47426" marR="47426" marT="47426" marB="474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15908513"/>
                  </a:ext>
                </a:extLst>
              </a:tr>
              <a:tr h="311688">
                <a:tc vMerge="1">
                  <a:txBody>
                    <a:bodyPr/>
                    <a:lstStyle/>
                    <a:p>
                      <a:endParaRPr lang="en-US"/>
                    </a:p>
                  </a:txBody>
                  <a:tcPr/>
                </a:tc>
                <a:tc>
                  <a:txBody>
                    <a:bodyPr/>
                    <a:lstStyle/>
                    <a:p>
                      <a:pPr marL="0" marR="0">
                        <a:lnSpc>
                          <a:spcPct val="115000"/>
                        </a:lnSpc>
                        <a:spcBef>
                          <a:spcPts val="0"/>
                        </a:spcBef>
                        <a:spcAft>
                          <a:spcPts val="0"/>
                        </a:spcAft>
                      </a:pPr>
                      <a:r>
                        <a:rPr lang="de-DE" sz="1400" kern="1200" dirty="0">
                          <a:solidFill>
                            <a:schemeClr val="dk1"/>
                          </a:solidFill>
                          <a:effectLst/>
                          <a:latin typeface="Times New Roman" charset="0"/>
                          <a:ea typeface="Times New Roman" charset="0"/>
                          <a:cs typeface="Times New Roman" charset="0"/>
                        </a:rPr>
                        <a:t>GENC 650 </a:t>
                      </a:r>
                    </a:p>
                  </a:txBody>
                  <a:tcPr marL="47426" marR="47426" marT="47426" marB="474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BAE9"/>
                    </a:solidFill>
                  </a:tcPr>
                </a:tc>
                <a:tc>
                  <a:txBody>
                    <a:bodyPr/>
                    <a:lstStyle/>
                    <a:p>
                      <a:pPr marL="0" marR="0">
                        <a:lnSpc>
                          <a:spcPct val="115000"/>
                        </a:lnSpc>
                        <a:spcBef>
                          <a:spcPts val="0"/>
                        </a:spcBef>
                        <a:spcAft>
                          <a:spcPts val="1000"/>
                        </a:spcAft>
                      </a:pPr>
                      <a:r>
                        <a:rPr lang="en-US" sz="1400" kern="1200" dirty="0">
                          <a:solidFill>
                            <a:schemeClr val="dk1"/>
                          </a:solidFill>
                          <a:effectLst/>
                          <a:latin typeface="Times New Roman" charset="0"/>
                          <a:ea typeface="Times New Roman" charset="0"/>
                          <a:cs typeface="Times New Roman" charset="0"/>
                        </a:rPr>
                        <a:t>Clinical Practice II </a:t>
                      </a:r>
                    </a:p>
                  </a:txBody>
                  <a:tcPr marL="47426" marR="47426" marT="47426" marB="474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BAE9"/>
                    </a:solidFill>
                  </a:tcPr>
                </a:tc>
                <a:tc>
                  <a:txBody>
                    <a:bodyPr/>
                    <a:lstStyle/>
                    <a:p>
                      <a:pPr marL="0" marR="0" fontAlgn="ctr">
                        <a:lnSpc>
                          <a:spcPct val="120000"/>
                        </a:lnSpc>
                        <a:spcBef>
                          <a:spcPts val="0"/>
                        </a:spcBef>
                        <a:spcAft>
                          <a:spcPts val="0"/>
                        </a:spcAft>
                      </a:pPr>
                      <a:r>
                        <a:rPr lang="en-US" sz="1400" kern="1200" dirty="0">
                          <a:solidFill>
                            <a:schemeClr val="dk1"/>
                          </a:solidFill>
                          <a:effectLst/>
                          <a:latin typeface="Times New Roman" charset="0"/>
                          <a:ea typeface="Times New Roman" charset="0"/>
                          <a:cs typeface="Times New Roman" charset="0"/>
                        </a:rPr>
                        <a:t>4</a:t>
                      </a:r>
                    </a:p>
                  </a:txBody>
                  <a:tcPr marL="47426" marR="47426" marT="47426" marB="474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BAE9"/>
                    </a:solidFill>
                  </a:tcPr>
                </a:tc>
                <a:extLst>
                  <a:ext uri="{0D108BD9-81ED-4DB2-BD59-A6C34878D82A}">
                    <a16:rowId xmlns:a16="http://schemas.microsoft.com/office/drawing/2014/main" val="1621821139"/>
                  </a:ext>
                </a:extLst>
              </a:tr>
              <a:tr h="311688">
                <a:tc gridSpan="3">
                  <a:txBody>
                    <a:bodyPr/>
                    <a:lstStyle/>
                    <a:p>
                      <a:pPr marL="0" marR="0" algn="r" rtl="0" fontAlgn="ctr">
                        <a:lnSpc>
                          <a:spcPct val="120000"/>
                        </a:lnSpc>
                        <a:spcBef>
                          <a:spcPts val="0"/>
                        </a:spcBef>
                        <a:spcAft>
                          <a:spcPts val="0"/>
                        </a:spcAft>
                      </a:pPr>
                      <a:r>
                        <a:rPr lang="en-US" sz="1400" b="1" kern="1200" dirty="0">
                          <a:solidFill>
                            <a:schemeClr val="dk1"/>
                          </a:solidFill>
                          <a:effectLst/>
                          <a:latin typeface="Times New Roman" charset="0"/>
                          <a:ea typeface="Times New Roman" charset="0"/>
                          <a:cs typeface="Times New Roman" charset="0"/>
                        </a:rPr>
                        <a:t>    Total</a:t>
                      </a:r>
                    </a:p>
                  </a:txBody>
                  <a:tcPr marL="47426" marR="47426" marT="47426" marB="474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a:txBody>
                    <a:bodyPr/>
                    <a:lstStyle/>
                    <a:p>
                      <a:pPr marL="0" marR="0" rtl="0" fontAlgn="ctr">
                        <a:lnSpc>
                          <a:spcPct val="120000"/>
                        </a:lnSpc>
                        <a:spcBef>
                          <a:spcPts val="0"/>
                        </a:spcBef>
                        <a:spcAft>
                          <a:spcPts val="0"/>
                        </a:spcAft>
                      </a:pPr>
                      <a:r>
                        <a:rPr lang="en-US" sz="1400" b="1" kern="1200" dirty="0">
                          <a:solidFill>
                            <a:schemeClr val="dk1"/>
                          </a:solidFill>
                          <a:effectLst/>
                          <a:latin typeface="Times New Roman" charset="0"/>
                          <a:ea typeface="Times New Roman" charset="0"/>
                          <a:cs typeface="Times New Roman" charset="0"/>
                        </a:rPr>
                        <a:t>10</a:t>
                      </a:r>
                    </a:p>
                  </a:txBody>
                  <a:tcPr marL="47426" marR="47426" marT="47426" marB="474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49702033"/>
                  </a:ext>
                </a:extLst>
              </a:tr>
              <a:tr h="337443">
                <a:tc rowSpan="4">
                  <a:txBody>
                    <a:bodyPr/>
                    <a:lstStyle/>
                    <a:p>
                      <a:pPr marL="0" marR="0" fontAlgn="ctr">
                        <a:lnSpc>
                          <a:spcPct val="120000"/>
                        </a:lnSpc>
                        <a:spcBef>
                          <a:spcPts val="0"/>
                        </a:spcBef>
                        <a:spcAft>
                          <a:spcPts val="0"/>
                        </a:spcAft>
                      </a:pPr>
                      <a:r>
                        <a:rPr lang="en-US" sz="1400" b="1" kern="1200" dirty="0">
                          <a:solidFill>
                            <a:schemeClr val="dk1"/>
                          </a:solidFill>
                          <a:effectLst/>
                          <a:latin typeface="Times New Roman" charset="0"/>
                          <a:ea typeface="Times New Roman" charset="0"/>
                          <a:cs typeface="Times New Roman" charset="0"/>
                        </a:rPr>
                        <a:t>Spring</a:t>
                      </a:r>
                    </a:p>
                  </a:txBody>
                  <a:tcPr marL="47426" marR="47426" marT="47426" marB="474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pPr>
                      <a:r>
                        <a:rPr lang="de-DE" sz="1400" kern="1200" dirty="0">
                          <a:solidFill>
                            <a:schemeClr val="dk1"/>
                          </a:solidFill>
                          <a:effectLst/>
                          <a:latin typeface="Times New Roman" charset="0"/>
                          <a:ea typeface="Times New Roman" charset="0"/>
                          <a:cs typeface="Times New Roman" charset="0"/>
                        </a:rPr>
                        <a:t>GENC 615 </a:t>
                      </a:r>
                    </a:p>
                  </a:txBody>
                  <a:tcPr marL="47426" marR="47426" marT="47426" marB="474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1000"/>
                        </a:spcAft>
                      </a:pPr>
                      <a:r>
                        <a:rPr lang="en-US" sz="1400" kern="1200" dirty="0">
                          <a:solidFill>
                            <a:schemeClr val="dk1"/>
                          </a:solidFill>
                          <a:effectLst/>
                          <a:latin typeface="Times New Roman" charset="0"/>
                          <a:ea typeface="Times New Roman" charset="0"/>
                          <a:cs typeface="Times New Roman" charset="0"/>
                        </a:rPr>
                        <a:t>Seminar in Genetic Counselling </a:t>
                      </a:r>
                    </a:p>
                  </a:txBody>
                  <a:tcPr marL="47426" marR="47426" marT="47426" marB="474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fontAlgn="ctr">
                        <a:lnSpc>
                          <a:spcPct val="120000"/>
                        </a:lnSpc>
                        <a:spcBef>
                          <a:spcPts val="0"/>
                        </a:spcBef>
                        <a:spcAft>
                          <a:spcPts val="0"/>
                        </a:spcAft>
                      </a:pPr>
                      <a:r>
                        <a:rPr lang="en-US" sz="1400" kern="1200" dirty="0">
                          <a:solidFill>
                            <a:schemeClr val="dk1"/>
                          </a:solidFill>
                          <a:effectLst/>
                          <a:latin typeface="Times New Roman" charset="0"/>
                          <a:ea typeface="Times New Roman" charset="0"/>
                          <a:cs typeface="Times New Roman" charset="0"/>
                        </a:rPr>
                        <a:t>1</a:t>
                      </a:r>
                    </a:p>
                  </a:txBody>
                  <a:tcPr marL="47426" marR="47426" marT="47426" marB="474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82512355"/>
                  </a:ext>
                </a:extLst>
              </a:tr>
              <a:tr h="311688">
                <a:tc vMerge="1">
                  <a:txBody>
                    <a:bodyPr/>
                    <a:lstStyle/>
                    <a:p>
                      <a:endParaRPr lang="en-US"/>
                    </a:p>
                  </a:txBody>
                  <a:tcPr/>
                </a:tc>
                <a:tc>
                  <a:txBody>
                    <a:bodyPr/>
                    <a:lstStyle/>
                    <a:p>
                      <a:pPr marL="0" marR="0">
                        <a:lnSpc>
                          <a:spcPct val="115000"/>
                        </a:lnSpc>
                        <a:spcBef>
                          <a:spcPts val="0"/>
                        </a:spcBef>
                        <a:spcAft>
                          <a:spcPts val="0"/>
                        </a:spcAft>
                      </a:pPr>
                      <a:r>
                        <a:rPr lang="de-DE" sz="1400" kern="1200" dirty="0">
                          <a:solidFill>
                            <a:schemeClr val="dk1"/>
                          </a:solidFill>
                          <a:effectLst/>
                          <a:latin typeface="Times New Roman" charset="0"/>
                          <a:ea typeface="Times New Roman" charset="0"/>
                          <a:cs typeface="Times New Roman" charset="0"/>
                        </a:rPr>
                        <a:t>GENC 620 </a:t>
                      </a:r>
                    </a:p>
                  </a:txBody>
                  <a:tcPr marL="47426" marR="47426" marT="47426" marB="474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BAE9"/>
                    </a:solidFill>
                  </a:tcPr>
                </a:tc>
                <a:tc>
                  <a:txBody>
                    <a:bodyPr/>
                    <a:lstStyle/>
                    <a:p>
                      <a:pPr marL="0" marR="0">
                        <a:lnSpc>
                          <a:spcPct val="115000"/>
                        </a:lnSpc>
                        <a:spcBef>
                          <a:spcPts val="0"/>
                        </a:spcBef>
                        <a:spcAft>
                          <a:spcPts val="1000"/>
                        </a:spcAft>
                      </a:pPr>
                      <a:r>
                        <a:rPr lang="en-US" sz="1400" kern="1200" dirty="0">
                          <a:solidFill>
                            <a:schemeClr val="dk1"/>
                          </a:solidFill>
                          <a:effectLst/>
                          <a:latin typeface="Times New Roman" charset="0"/>
                          <a:ea typeface="Times New Roman" charset="0"/>
                          <a:cs typeface="Times New Roman" charset="0"/>
                        </a:rPr>
                        <a:t>Clinical Practice III </a:t>
                      </a:r>
                    </a:p>
                  </a:txBody>
                  <a:tcPr marL="47426" marR="47426" marT="47426" marB="474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BAE9"/>
                    </a:solidFill>
                  </a:tcPr>
                </a:tc>
                <a:tc>
                  <a:txBody>
                    <a:bodyPr/>
                    <a:lstStyle/>
                    <a:p>
                      <a:pPr marL="0" marR="0" fontAlgn="ctr">
                        <a:lnSpc>
                          <a:spcPct val="120000"/>
                        </a:lnSpc>
                        <a:spcBef>
                          <a:spcPts val="0"/>
                        </a:spcBef>
                        <a:spcAft>
                          <a:spcPts val="0"/>
                        </a:spcAft>
                      </a:pPr>
                      <a:r>
                        <a:rPr lang="en-US" sz="1400" kern="1200" dirty="0">
                          <a:solidFill>
                            <a:schemeClr val="dk1"/>
                          </a:solidFill>
                          <a:effectLst/>
                          <a:latin typeface="Times New Roman" charset="0"/>
                          <a:ea typeface="Times New Roman" charset="0"/>
                          <a:cs typeface="Times New Roman" charset="0"/>
                        </a:rPr>
                        <a:t>4</a:t>
                      </a:r>
                    </a:p>
                  </a:txBody>
                  <a:tcPr marL="47426" marR="47426" marT="47426" marB="474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BAE9"/>
                    </a:solidFill>
                  </a:tcPr>
                </a:tc>
                <a:extLst>
                  <a:ext uri="{0D108BD9-81ED-4DB2-BD59-A6C34878D82A}">
                    <a16:rowId xmlns:a16="http://schemas.microsoft.com/office/drawing/2014/main" val="1010708895"/>
                  </a:ext>
                </a:extLst>
              </a:tr>
              <a:tr h="311688">
                <a:tc vMerge="1">
                  <a:txBody>
                    <a:bodyPr/>
                    <a:lstStyle/>
                    <a:p>
                      <a:endParaRPr lang="en-US"/>
                    </a:p>
                  </a:txBody>
                  <a:tcPr/>
                </a:tc>
                <a:tc>
                  <a:txBody>
                    <a:bodyPr/>
                    <a:lstStyle/>
                    <a:p>
                      <a:pPr marL="0" marR="0">
                        <a:lnSpc>
                          <a:spcPct val="115000"/>
                        </a:lnSpc>
                        <a:spcBef>
                          <a:spcPts val="0"/>
                        </a:spcBef>
                        <a:spcAft>
                          <a:spcPts val="0"/>
                        </a:spcAft>
                      </a:pPr>
                      <a:r>
                        <a:rPr lang="de-DE" sz="1400" kern="1200" dirty="0">
                          <a:solidFill>
                            <a:schemeClr val="dk1"/>
                          </a:solidFill>
                          <a:effectLst/>
                          <a:latin typeface="Times New Roman" charset="0"/>
                          <a:ea typeface="Times New Roman" charset="0"/>
                          <a:cs typeface="Times New Roman" charset="0"/>
                        </a:rPr>
                        <a:t>GENC 623</a:t>
                      </a:r>
                    </a:p>
                  </a:txBody>
                  <a:tcPr marL="47426" marR="47426" marT="47426" marB="474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1000"/>
                        </a:spcAft>
                      </a:pPr>
                      <a:r>
                        <a:rPr lang="en-US" sz="1400" kern="1200" dirty="0">
                          <a:solidFill>
                            <a:schemeClr val="dk1"/>
                          </a:solidFill>
                          <a:effectLst/>
                          <a:latin typeface="Times New Roman" charset="0"/>
                          <a:ea typeface="Times New Roman" charset="0"/>
                          <a:cs typeface="Times New Roman" charset="0"/>
                        </a:rPr>
                        <a:t>Research Project</a:t>
                      </a:r>
                    </a:p>
                  </a:txBody>
                  <a:tcPr marL="47426" marR="47426" marT="47426" marB="474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fontAlgn="ctr">
                        <a:lnSpc>
                          <a:spcPct val="120000"/>
                        </a:lnSpc>
                        <a:spcBef>
                          <a:spcPts val="0"/>
                        </a:spcBef>
                        <a:spcAft>
                          <a:spcPts val="0"/>
                        </a:spcAft>
                      </a:pPr>
                      <a:r>
                        <a:rPr lang="en-US" sz="1400" kern="1200" dirty="0">
                          <a:solidFill>
                            <a:schemeClr val="dk1"/>
                          </a:solidFill>
                          <a:effectLst/>
                          <a:latin typeface="Times New Roman" charset="0"/>
                          <a:ea typeface="Times New Roman" charset="0"/>
                          <a:cs typeface="Times New Roman" charset="0"/>
                        </a:rPr>
                        <a:t>3</a:t>
                      </a:r>
                    </a:p>
                  </a:txBody>
                  <a:tcPr marL="47426" marR="47426" marT="47426" marB="474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14875471"/>
                  </a:ext>
                </a:extLst>
              </a:tr>
              <a:tr h="311688">
                <a:tc vMerge="1">
                  <a:txBody>
                    <a:bodyPr/>
                    <a:lstStyle/>
                    <a:p>
                      <a:endParaRPr lang="en-US"/>
                    </a:p>
                  </a:txBody>
                  <a:tcPr/>
                </a:tc>
                <a:tc>
                  <a:txBody>
                    <a:bodyPr/>
                    <a:lstStyle/>
                    <a:p>
                      <a:pPr marL="0" marR="0">
                        <a:lnSpc>
                          <a:spcPct val="115000"/>
                        </a:lnSpc>
                        <a:spcBef>
                          <a:spcPts val="0"/>
                        </a:spcBef>
                        <a:spcAft>
                          <a:spcPts val="0"/>
                        </a:spcAft>
                      </a:pPr>
                      <a:r>
                        <a:rPr lang="de-DE" sz="1400" kern="1200" dirty="0">
                          <a:solidFill>
                            <a:schemeClr val="dk1"/>
                          </a:solidFill>
                          <a:effectLst/>
                          <a:latin typeface="Times New Roman" charset="0"/>
                          <a:ea typeface="Times New Roman" charset="0"/>
                          <a:cs typeface="Times New Roman" charset="0"/>
                        </a:rPr>
                        <a:t>XXX</a:t>
                      </a:r>
                    </a:p>
                  </a:txBody>
                  <a:tcPr marL="47426" marR="47426" marT="47426" marB="474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0000"/>
                        </a:lnSpc>
                        <a:spcBef>
                          <a:spcPts val="0"/>
                        </a:spcBef>
                        <a:spcAft>
                          <a:spcPts val="0"/>
                        </a:spcAft>
                      </a:pPr>
                      <a:r>
                        <a:rPr lang="en-US" sz="1400" kern="1200" dirty="0">
                          <a:solidFill>
                            <a:schemeClr val="dk1"/>
                          </a:solidFill>
                          <a:effectLst/>
                          <a:latin typeface="Times New Roman" charset="0"/>
                          <a:ea typeface="Times New Roman" charset="0"/>
                          <a:cs typeface="Times New Roman" charset="0"/>
                        </a:rPr>
                        <a:t>ELECTIVE</a:t>
                      </a:r>
                    </a:p>
                  </a:txBody>
                  <a:tcPr marL="47426" marR="47426" marT="47426" marB="474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fontAlgn="ctr">
                        <a:lnSpc>
                          <a:spcPct val="120000"/>
                        </a:lnSpc>
                        <a:spcBef>
                          <a:spcPts val="0"/>
                        </a:spcBef>
                        <a:spcAft>
                          <a:spcPts val="0"/>
                        </a:spcAft>
                      </a:pPr>
                      <a:r>
                        <a:rPr lang="en-US" sz="1400" kern="1200" dirty="0">
                          <a:solidFill>
                            <a:schemeClr val="dk1"/>
                          </a:solidFill>
                          <a:effectLst/>
                          <a:latin typeface="Times New Roman" charset="0"/>
                          <a:ea typeface="Times New Roman" charset="0"/>
                          <a:cs typeface="Times New Roman" charset="0"/>
                        </a:rPr>
                        <a:t>3</a:t>
                      </a:r>
                    </a:p>
                  </a:txBody>
                  <a:tcPr marL="47426" marR="47426" marT="47426" marB="474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01951902"/>
                  </a:ext>
                </a:extLst>
              </a:tr>
              <a:tr h="433104">
                <a:tc>
                  <a:txBody>
                    <a:bodyPr/>
                    <a:lstStyle/>
                    <a:p>
                      <a:pPr marL="0" marR="0" fontAlgn="ctr">
                        <a:lnSpc>
                          <a:spcPct val="120000"/>
                        </a:lnSpc>
                        <a:spcBef>
                          <a:spcPts val="0"/>
                        </a:spcBef>
                        <a:spcAft>
                          <a:spcPts val="0"/>
                        </a:spcAft>
                      </a:pPr>
                      <a:endParaRPr lang="en-US" sz="1400" b="1" kern="1200" dirty="0">
                        <a:solidFill>
                          <a:schemeClr val="dk1"/>
                        </a:solidFill>
                        <a:effectLst/>
                        <a:latin typeface="Times New Roman" charset="0"/>
                        <a:ea typeface="Times New Roman" charset="0"/>
                        <a:cs typeface="Times New Roman" charset="0"/>
                      </a:endParaRPr>
                    </a:p>
                  </a:txBody>
                  <a:tcPr marL="47426" marR="47426" marT="47426" marB="474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0000"/>
                        </a:lnSpc>
                        <a:spcBef>
                          <a:spcPts val="0"/>
                        </a:spcBef>
                        <a:spcAft>
                          <a:spcPts val="0"/>
                        </a:spcAft>
                      </a:pPr>
                      <a:r>
                        <a:rPr lang="en-US" sz="1400" kern="1200" dirty="0">
                          <a:solidFill>
                            <a:schemeClr val="dk1"/>
                          </a:solidFill>
                          <a:effectLst/>
                          <a:latin typeface="Times New Roman" charset="0"/>
                          <a:ea typeface="Times New Roman" charset="0"/>
                          <a:cs typeface="Times New Roman" charset="0"/>
                        </a:rPr>
                        <a:t>GENC 625</a:t>
                      </a:r>
                    </a:p>
                    <a:p>
                      <a:pPr marL="0" marR="0">
                        <a:lnSpc>
                          <a:spcPct val="115000"/>
                        </a:lnSpc>
                        <a:spcBef>
                          <a:spcPts val="0"/>
                        </a:spcBef>
                        <a:spcAft>
                          <a:spcPts val="0"/>
                        </a:spcAft>
                      </a:pPr>
                      <a:endParaRPr lang="de-DE" sz="1400" kern="1200" dirty="0">
                        <a:solidFill>
                          <a:schemeClr val="dk1"/>
                        </a:solidFill>
                        <a:effectLst/>
                        <a:latin typeface="Times New Roman" charset="0"/>
                        <a:ea typeface="Times New Roman" charset="0"/>
                        <a:cs typeface="Times New Roman" charset="0"/>
                      </a:endParaRPr>
                    </a:p>
                  </a:txBody>
                  <a:tcPr marL="47426" marR="47426" marT="47426" marB="474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0000"/>
                        </a:lnSpc>
                        <a:spcBef>
                          <a:spcPts val="0"/>
                        </a:spcBef>
                        <a:spcAft>
                          <a:spcPts val="0"/>
                        </a:spcAft>
                      </a:pPr>
                      <a:r>
                        <a:rPr lang="en-US" sz="1400" kern="1200" dirty="0">
                          <a:solidFill>
                            <a:schemeClr val="dk1"/>
                          </a:solidFill>
                          <a:effectLst/>
                          <a:latin typeface="Times New Roman" charset="0"/>
                          <a:ea typeface="Times New Roman" charset="0"/>
                          <a:cs typeface="Times New Roman" charset="0"/>
                        </a:rPr>
                        <a:t>Professional Development Exam </a:t>
                      </a:r>
                    </a:p>
                  </a:txBody>
                  <a:tcPr marL="47426" marR="47426" marT="47426" marB="474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fontAlgn="ctr">
                        <a:lnSpc>
                          <a:spcPct val="120000"/>
                        </a:lnSpc>
                        <a:spcBef>
                          <a:spcPts val="0"/>
                        </a:spcBef>
                        <a:spcAft>
                          <a:spcPts val="0"/>
                        </a:spcAft>
                      </a:pPr>
                      <a:endParaRPr lang="en-US" sz="1400" kern="1200" dirty="0">
                        <a:solidFill>
                          <a:schemeClr val="dk1"/>
                        </a:solidFill>
                        <a:effectLst/>
                        <a:latin typeface="Times New Roman" charset="0"/>
                        <a:ea typeface="Times New Roman" charset="0"/>
                        <a:cs typeface="Times New Roman" charset="0"/>
                      </a:endParaRPr>
                    </a:p>
                  </a:txBody>
                  <a:tcPr marL="47426" marR="47426" marT="47426" marB="474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311688">
                <a:tc gridSpan="3">
                  <a:txBody>
                    <a:bodyPr/>
                    <a:lstStyle/>
                    <a:p>
                      <a:pPr marL="0" marR="0" algn="r" rtl="0" fontAlgn="ctr">
                        <a:lnSpc>
                          <a:spcPct val="120000"/>
                        </a:lnSpc>
                        <a:spcBef>
                          <a:spcPts val="0"/>
                        </a:spcBef>
                        <a:spcAft>
                          <a:spcPts val="0"/>
                        </a:spcAft>
                      </a:pPr>
                      <a:r>
                        <a:rPr lang="en-US" sz="1400" b="1" kern="1200" dirty="0">
                          <a:solidFill>
                            <a:schemeClr val="dk1"/>
                          </a:solidFill>
                          <a:effectLst/>
                          <a:latin typeface="Times New Roman" charset="0"/>
                          <a:ea typeface="Times New Roman" charset="0"/>
                          <a:cs typeface="Times New Roman" charset="0"/>
                        </a:rPr>
                        <a:t>    Total</a:t>
                      </a:r>
                    </a:p>
                  </a:txBody>
                  <a:tcPr marL="47426" marR="47426" marT="47426" marB="474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a:txBody>
                    <a:bodyPr/>
                    <a:lstStyle/>
                    <a:p>
                      <a:pPr marL="0" marR="0" rtl="0" fontAlgn="ctr">
                        <a:lnSpc>
                          <a:spcPct val="120000"/>
                        </a:lnSpc>
                        <a:spcBef>
                          <a:spcPts val="0"/>
                        </a:spcBef>
                        <a:spcAft>
                          <a:spcPts val="0"/>
                        </a:spcAft>
                      </a:pPr>
                      <a:r>
                        <a:rPr lang="en-US" sz="1400" b="1" kern="1200" dirty="0">
                          <a:solidFill>
                            <a:schemeClr val="dk1"/>
                          </a:solidFill>
                          <a:effectLst/>
                          <a:latin typeface="Times New Roman" charset="0"/>
                          <a:ea typeface="Times New Roman" charset="0"/>
                          <a:cs typeface="Times New Roman" charset="0"/>
                        </a:rPr>
                        <a:t>11</a:t>
                      </a:r>
                    </a:p>
                  </a:txBody>
                  <a:tcPr marL="47426" marR="47426" marT="47426" marB="474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87896079"/>
                  </a:ext>
                </a:extLst>
              </a:tr>
            </a:tbl>
          </a:graphicData>
        </a:graphic>
      </p:graphicFrame>
      <p:sp>
        <p:nvSpPr>
          <p:cNvPr id="8" name="Rectangle 7"/>
          <p:cNvSpPr/>
          <p:nvPr/>
        </p:nvSpPr>
        <p:spPr>
          <a:xfrm>
            <a:off x="6318337" y="5761780"/>
            <a:ext cx="5615466" cy="1077218"/>
          </a:xfrm>
          <a:prstGeom prst="rect">
            <a:avLst/>
          </a:prstGeom>
        </p:spPr>
        <p:txBody>
          <a:bodyPr wrap="square">
            <a:spAutoFit/>
          </a:bodyPr>
          <a:lstStyle/>
          <a:p>
            <a:r>
              <a:rPr lang="en-US" sz="1600" b="1" dirty="0">
                <a:latin typeface="Times New Roman" charset="0"/>
                <a:ea typeface="Times New Roman" charset="0"/>
                <a:cs typeface="Times New Roman" charset="0"/>
              </a:rPr>
              <a:t>Electives: </a:t>
            </a:r>
            <a:r>
              <a:rPr lang="en-US" sz="1600" dirty="0">
                <a:latin typeface="Times New Roman" charset="0"/>
                <a:ea typeface="Times New Roman" charset="0"/>
                <a:cs typeface="Times New Roman" charset="0"/>
              </a:rPr>
              <a:t>Social and Behavioral Science (PH), Health Sciences, Management and Leadership (PH), Current Issues in Clinical, Laboratory Sciences (BM). Health Informatics (BM), Advanced Special Topics in Genetic Counselling </a:t>
            </a:r>
          </a:p>
        </p:txBody>
      </p:sp>
    </p:spTree>
    <p:extLst>
      <p:ext uri="{BB962C8B-B14F-4D97-AF65-F5344CB8AC3E}">
        <p14:creationId xmlns:p14="http://schemas.microsoft.com/office/powerpoint/2010/main" val="13342131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8545"/>
            <a:ext cx="10515600" cy="1325563"/>
          </a:xfrm>
        </p:spPr>
        <p:txBody>
          <a:bodyPr>
            <a:normAutofit/>
          </a:bodyPr>
          <a:lstStyle/>
          <a:p>
            <a:pPr algn="ctr"/>
            <a:r>
              <a:rPr lang="en-US" sz="3200" b="0" spc="5" dirty="0">
                <a:latin typeface="Times New Roman" panose="02020603050405020304" pitchFamily="18" charset="0"/>
                <a:cs typeface="Times New Roman" panose="02020603050405020304" pitchFamily="18" charset="0"/>
              </a:rPr>
              <a:t>PhD Biomedical Sciences </a:t>
            </a:r>
            <a:endParaRPr lang="en-US" sz="3100" b="0" dirty="0">
              <a:solidFill>
                <a:srgbClr val="C0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43919" y="991401"/>
            <a:ext cx="8076056" cy="5364949"/>
          </a:xfrm>
        </p:spPr>
        <p:txBody>
          <a:bodyPr>
            <a:normAutofit/>
          </a:bodyPr>
          <a:lstStyle/>
          <a:p>
            <a:pPr>
              <a:lnSpc>
                <a:spcPct val="200000"/>
              </a:lnSpc>
              <a:buClr>
                <a:srgbClr val="C00000"/>
              </a:buClr>
              <a:buSzPct val="125000"/>
              <a:buFont typeface="Wingdings" panose="05000000000000000000" pitchFamily="2" charset="2"/>
              <a:buChar char="§"/>
            </a:pPr>
            <a:r>
              <a:rPr lang="en-US" sz="2400" spc="5" dirty="0">
                <a:latin typeface="Times New Roman" panose="02020603050405020304" pitchFamily="18" charset="0"/>
                <a:ea typeface="Times New Roman" panose="02020603050405020304" pitchFamily="18" charset="0"/>
                <a:cs typeface="Times New Roman" panose="02020603050405020304" pitchFamily="18" charset="0"/>
              </a:rPr>
              <a:t>The first batch for PhD program was in 2018</a:t>
            </a:r>
            <a:r>
              <a:rPr lang="en-US" sz="2400" spc="5" dirty="0" smtClean="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spc="5" dirty="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20000"/>
              </a:lnSpc>
              <a:buClr>
                <a:srgbClr val="C00000"/>
              </a:buClr>
              <a:buSzPct val="125000"/>
              <a:buFont typeface="Wingdings" panose="05000000000000000000" pitchFamily="2" charset="2"/>
              <a:buChar char="§"/>
            </a:pPr>
            <a:r>
              <a:rPr lang="en-US" sz="2400" spc="5" dirty="0">
                <a:latin typeface="Times New Roman" panose="02020603050405020304" pitchFamily="18" charset="0"/>
                <a:ea typeface="Times New Roman" panose="02020603050405020304" pitchFamily="18" charset="0"/>
                <a:cs typeface="Times New Roman" panose="02020603050405020304" pitchFamily="18" charset="0"/>
              </a:rPr>
              <a:t>The duration of the curriculum and program of study is four years of total 60 credit hours.</a:t>
            </a:r>
          </a:p>
          <a:p>
            <a:pPr>
              <a:lnSpc>
                <a:spcPct val="120000"/>
              </a:lnSpc>
              <a:buClr>
                <a:srgbClr val="C00000"/>
              </a:buClr>
              <a:buSzPct val="125000"/>
              <a:buFont typeface="Wingdings" panose="05000000000000000000" pitchFamily="2" charset="2"/>
              <a:buChar char="§"/>
            </a:pPr>
            <a:r>
              <a:rPr lang="en-US" sz="2400" spc="5" dirty="0">
                <a:latin typeface="Times New Roman" panose="02020603050405020304" pitchFamily="18" charset="0"/>
                <a:ea typeface="Times New Roman" panose="02020603050405020304" pitchFamily="18" charset="0"/>
                <a:cs typeface="Times New Roman" panose="02020603050405020304" pitchFamily="18" charset="0"/>
              </a:rPr>
              <a:t>The curriculum will incorporate lectures, group projects, presentations, journal club and writing review articles.  </a:t>
            </a:r>
          </a:p>
          <a:p>
            <a:pPr>
              <a:lnSpc>
                <a:spcPct val="120000"/>
              </a:lnSpc>
              <a:buClr>
                <a:srgbClr val="C00000"/>
              </a:buClr>
              <a:buSzPct val="125000"/>
              <a:buFont typeface="Wingdings" panose="05000000000000000000" pitchFamily="2" charset="2"/>
              <a:buChar char="§"/>
            </a:pPr>
            <a:r>
              <a:rPr lang="en-US" sz="2400" spc="5" dirty="0">
                <a:latin typeface="Times New Roman" panose="02020603050405020304" pitchFamily="18" charset="0"/>
                <a:ea typeface="Times New Roman" panose="02020603050405020304" pitchFamily="18" charset="0"/>
                <a:cs typeface="Times New Roman" panose="02020603050405020304" pitchFamily="18" charset="0"/>
              </a:rPr>
              <a:t>All courses will be taught in English. </a:t>
            </a:r>
          </a:p>
          <a:p>
            <a:pPr marL="0" indent="0" algn="l">
              <a:buNone/>
            </a:pPr>
            <a:endParaRPr lang="en-US" sz="1800" dirty="0">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fld id="{8089D58D-1D4B-1747-9E22-82D481F9ABB7}" type="slidenum">
              <a:rPr lang="en-US">
                <a:solidFill>
                  <a:prstClr val="black">
                    <a:tint val="75000"/>
                  </a:prstClr>
                </a:solidFill>
                <a:latin typeface="Times New Roman" panose="02020603050405020304" pitchFamily="18" charset="0"/>
                <a:cs typeface="Times New Roman" panose="02020603050405020304" pitchFamily="18" charset="0"/>
              </a:rPr>
              <a:pPr/>
              <a:t>4</a:t>
            </a:fld>
            <a:endParaRPr lang="en-US">
              <a:solidFill>
                <a:prstClr val="black">
                  <a:tint val="75000"/>
                </a:prstClr>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86416" y="3469906"/>
            <a:ext cx="3173806" cy="2642178"/>
          </a:xfrm>
          <a:prstGeom prst="rect">
            <a:avLst/>
          </a:prstGeom>
        </p:spPr>
      </p:pic>
    </p:spTree>
    <p:extLst>
      <p:ext uri="{BB962C8B-B14F-4D97-AF65-F5344CB8AC3E}">
        <p14:creationId xmlns:p14="http://schemas.microsoft.com/office/powerpoint/2010/main" val="744736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u="sng" dirty="0">
                <a:solidFill>
                  <a:srgbClr val="9779D3"/>
                </a:solidFill>
                <a:latin typeface="Times New Roman" charset="0"/>
                <a:ea typeface="Times New Roman" charset="0"/>
                <a:cs typeface="Times New Roman" charset="0"/>
              </a:rPr>
              <a:t>Program Faculty - QU </a:t>
            </a:r>
          </a:p>
        </p:txBody>
      </p:sp>
      <p:sp>
        <p:nvSpPr>
          <p:cNvPr id="3" name="Content Placeholder 2"/>
          <p:cNvSpPr>
            <a:spLocks noGrp="1"/>
          </p:cNvSpPr>
          <p:nvPr>
            <p:ph idx="1"/>
          </p:nvPr>
        </p:nvSpPr>
        <p:spPr>
          <a:xfrm>
            <a:off x="838200" y="1963511"/>
            <a:ext cx="10515600" cy="4894489"/>
          </a:xfrm>
        </p:spPr>
        <p:txBody>
          <a:bodyPr>
            <a:normAutofit/>
          </a:bodyPr>
          <a:lstStyle/>
          <a:p>
            <a:r>
              <a:rPr lang="en-US" sz="3200" dirty="0">
                <a:latin typeface="Times New Roman" charset="0"/>
                <a:ea typeface="Times New Roman" charset="0"/>
                <a:cs typeface="Times New Roman" charset="0"/>
              </a:rPr>
              <a:t>Dr. Houssein Khodjet Elkhil</a:t>
            </a:r>
          </a:p>
          <a:p>
            <a:r>
              <a:rPr lang="en-US" sz="3200" dirty="0">
                <a:latin typeface="Times New Roman" charset="0"/>
                <a:ea typeface="Times New Roman" charset="0"/>
                <a:cs typeface="Times New Roman" charset="0"/>
              </a:rPr>
              <a:t>Dr. Hatem Zayed</a:t>
            </a:r>
          </a:p>
          <a:p>
            <a:r>
              <a:rPr lang="en-US" sz="3200" dirty="0">
                <a:latin typeface="Times New Roman" charset="0"/>
                <a:ea typeface="Times New Roman" charset="0"/>
                <a:cs typeface="Times New Roman" charset="0"/>
              </a:rPr>
              <a:t>Dr. Mashael Al-Shafai </a:t>
            </a:r>
          </a:p>
          <a:p>
            <a:pPr marL="0" indent="0">
              <a:buNone/>
            </a:pPr>
            <a:endParaRPr lang="en-US" sz="3200" dirty="0">
              <a:latin typeface="Times New Roman" charset="0"/>
              <a:ea typeface="Times New Roman" charset="0"/>
              <a:cs typeface="Times New Roman" charset="0"/>
            </a:endParaRPr>
          </a:p>
          <a:p>
            <a:r>
              <a:rPr lang="en-US" sz="3200" dirty="0">
                <a:latin typeface="Times New Roman" charset="0"/>
                <a:ea typeface="Times New Roman" charset="0"/>
                <a:cs typeface="Times New Roman" charset="0"/>
              </a:rPr>
              <a:t>Dr. Maha Al-Asmakh</a:t>
            </a:r>
          </a:p>
          <a:p>
            <a:r>
              <a:rPr lang="en-US" sz="3200" dirty="0">
                <a:latin typeface="Times New Roman" charset="0"/>
                <a:ea typeface="Times New Roman" charset="0"/>
                <a:cs typeface="Times New Roman" charset="0"/>
              </a:rPr>
              <a:t>Dr. Amal Al-Haidose </a:t>
            </a:r>
          </a:p>
        </p:txBody>
      </p:sp>
    </p:spTree>
    <p:extLst>
      <p:ext uri="{BB962C8B-B14F-4D97-AF65-F5344CB8AC3E}">
        <p14:creationId xmlns:p14="http://schemas.microsoft.com/office/powerpoint/2010/main" val="35341617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6051"/>
            <a:ext cx="10515600" cy="1325563"/>
          </a:xfrm>
        </p:spPr>
        <p:txBody>
          <a:bodyPr>
            <a:normAutofit/>
          </a:bodyPr>
          <a:lstStyle/>
          <a:p>
            <a:r>
              <a:rPr lang="en-US" sz="6000" b="1" u="sng" dirty="0">
                <a:solidFill>
                  <a:srgbClr val="9779D3"/>
                </a:solidFill>
                <a:latin typeface="Times New Roman" charset="0"/>
                <a:ea typeface="Times New Roman" charset="0"/>
                <a:cs typeface="Times New Roman" charset="0"/>
              </a:rPr>
              <a:t>Guest lecturers</a:t>
            </a:r>
          </a:p>
        </p:txBody>
      </p:sp>
      <p:graphicFrame>
        <p:nvGraphicFramePr>
          <p:cNvPr id="4" name="Content Placeholder 3"/>
          <p:cNvGraphicFramePr>
            <a:graphicFrameLocks noGrp="1"/>
          </p:cNvGraphicFramePr>
          <p:nvPr>
            <p:ph idx="1"/>
          </p:nvPr>
        </p:nvGraphicFramePr>
        <p:xfrm>
          <a:off x="948008" y="1411614"/>
          <a:ext cx="6512335" cy="5497626"/>
        </p:xfrm>
        <a:graphic>
          <a:graphicData uri="http://schemas.openxmlformats.org/drawingml/2006/table">
            <a:tbl>
              <a:tblPr firstRow="1" firstCol="1" bandRow="1">
                <a:tableStyleId>{1FECB4D8-DB02-4DC6-A0A2-4F2EBAE1DC90}</a:tableStyleId>
              </a:tblPr>
              <a:tblGrid>
                <a:gridCol w="2985364">
                  <a:extLst>
                    <a:ext uri="{9D8B030D-6E8A-4147-A177-3AD203B41FA5}">
                      <a16:colId xmlns:a16="http://schemas.microsoft.com/office/drawing/2014/main" val="2754202775"/>
                    </a:ext>
                  </a:extLst>
                </a:gridCol>
                <a:gridCol w="3526971">
                  <a:extLst>
                    <a:ext uri="{9D8B030D-6E8A-4147-A177-3AD203B41FA5}">
                      <a16:colId xmlns:a16="http://schemas.microsoft.com/office/drawing/2014/main" val="3194537677"/>
                    </a:ext>
                  </a:extLst>
                </a:gridCol>
              </a:tblGrid>
              <a:tr h="360648">
                <a:tc>
                  <a:txBody>
                    <a:bodyPr/>
                    <a:lstStyle/>
                    <a:p>
                      <a:pPr marL="0" marR="0">
                        <a:lnSpc>
                          <a:spcPct val="107000"/>
                        </a:lnSpc>
                        <a:spcBef>
                          <a:spcPts val="0"/>
                        </a:spcBef>
                        <a:spcAft>
                          <a:spcPts val="0"/>
                        </a:spcAft>
                      </a:pPr>
                      <a:r>
                        <a:rPr lang="en-US" sz="1600" dirty="0">
                          <a:effectLst/>
                          <a:latin typeface="Times New Roman" charset="0"/>
                          <a:ea typeface="Times New Roman" charset="0"/>
                          <a:cs typeface="Times New Roman" charset="0"/>
                        </a:rPr>
                        <a:t>Guest lecturer</a:t>
                      </a:r>
                      <a:endParaRPr lang="en-US" sz="1600" b="1" dirty="0">
                        <a:effectLst/>
                        <a:latin typeface="Times New Roman" charset="0"/>
                        <a:ea typeface="Times New Roman" charset="0"/>
                        <a:cs typeface="Times New Roman" charset="0"/>
                      </a:endParaRPr>
                    </a:p>
                  </a:txBody>
                  <a:tcPr marL="68580" marR="68580" marT="0" marB="0"/>
                </a:tc>
                <a:tc>
                  <a:txBody>
                    <a:bodyPr/>
                    <a:lstStyle/>
                    <a:p>
                      <a:pPr marL="0" marR="0">
                        <a:lnSpc>
                          <a:spcPct val="107000"/>
                        </a:lnSpc>
                        <a:spcBef>
                          <a:spcPts val="0"/>
                        </a:spcBef>
                        <a:spcAft>
                          <a:spcPts val="0"/>
                        </a:spcAft>
                      </a:pPr>
                      <a:r>
                        <a:rPr lang="en-US" sz="1600" dirty="0">
                          <a:effectLst/>
                          <a:latin typeface="Times New Roman" charset="0"/>
                          <a:ea typeface="Times New Roman" charset="0"/>
                          <a:cs typeface="Times New Roman" charset="0"/>
                        </a:rPr>
                        <a:t>Department </a:t>
                      </a:r>
                    </a:p>
                    <a:p>
                      <a:pPr marL="0" marR="0">
                        <a:lnSpc>
                          <a:spcPct val="107000"/>
                        </a:lnSpc>
                        <a:spcBef>
                          <a:spcPts val="0"/>
                        </a:spcBef>
                        <a:spcAft>
                          <a:spcPts val="0"/>
                        </a:spcAft>
                      </a:pPr>
                      <a:endParaRPr lang="en-US" sz="1600" b="1" dirty="0">
                        <a:effectLst/>
                        <a:latin typeface="Times New Roman" charset="0"/>
                        <a:ea typeface="Times New Roman" charset="0"/>
                        <a:cs typeface="Times New Roman" charset="0"/>
                      </a:endParaRPr>
                    </a:p>
                  </a:txBody>
                  <a:tcPr marL="0" marR="0" marT="0" marB="0"/>
                </a:tc>
                <a:extLst>
                  <a:ext uri="{0D108BD9-81ED-4DB2-BD59-A6C34878D82A}">
                    <a16:rowId xmlns:a16="http://schemas.microsoft.com/office/drawing/2014/main" val="542980180"/>
                  </a:ext>
                </a:extLst>
              </a:tr>
              <a:tr h="1107043">
                <a:tc>
                  <a:txBody>
                    <a:bodyPr/>
                    <a:lstStyle/>
                    <a:p>
                      <a:pPr marL="0" marR="0">
                        <a:lnSpc>
                          <a:spcPct val="107000"/>
                        </a:lnSpc>
                        <a:spcBef>
                          <a:spcPts val="0"/>
                        </a:spcBef>
                        <a:spcAft>
                          <a:spcPts val="0"/>
                        </a:spcAft>
                      </a:pPr>
                      <a:r>
                        <a:rPr lang="en-US" sz="1400" dirty="0" err="1">
                          <a:effectLst/>
                          <a:latin typeface="Times New Roman" charset="0"/>
                          <a:ea typeface="Times New Roman" charset="0"/>
                          <a:cs typeface="Times New Roman" charset="0"/>
                        </a:rPr>
                        <a:t>Dr</a:t>
                      </a:r>
                      <a:r>
                        <a:rPr lang="en-US" sz="1400" dirty="0">
                          <a:effectLst/>
                          <a:latin typeface="Times New Roman" charset="0"/>
                          <a:ea typeface="Times New Roman" charset="0"/>
                          <a:cs typeface="Times New Roman" charset="0"/>
                        </a:rPr>
                        <a:t> Rihab Ali Abdulrahman</a:t>
                      </a:r>
                    </a:p>
                    <a:p>
                      <a:pPr marL="0" marR="0">
                        <a:lnSpc>
                          <a:spcPct val="107000"/>
                        </a:lnSpc>
                        <a:spcBef>
                          <a:spcPts val="0"/>
                        </a:spcBef>
                        <a:spcAft>
                          <a:spcPts val="0"/>
                        </a:spcAft>
                      </a:pPr>
                      <a:r>
                        <a:rPr lang="en-US" sz="1400" dirty="0">
                          <a:effectLst/>
                          <a:latin typeface="Times New Roman" charset="0"/>
                          <a:ea typeface="Times New Roman" charset="0"/>
                          <a:cs typeface="Times New Roman" charset="0"/>
                        </a:rPr>
                        <a:t>Karen  Akouri</a:t>
                      </a:r>
                    </a:p>
                    <a:p>
                      <a:pPr marL="0" marR="0">
                        <a:lnSpc>
                          <a:spcPct val="107000"/>
                        </a:lnSpc>
                        <a:spcBef>
                          <a:spcPts val="0"/>
                        </a:spcBef>
                        <a:spcAft>
                          <a:spcPts val="0"/>
                        </a:spcAft>
                      </a:pPr>
                      <a:r>
                        <a:rPr lang="en-US" sz="1400" dirty="0">
                          <a:effectLst/>
                          <a:latin typeface="Times New Roman" charset="0"/>
                          <a:ea typeface="Times New Roman" charset="0"/>
                          <a:cs typeface="Times New Roman" charset="0"/>
                        </a:rPr>
                        <a:t>Mariam Al-Mulla </a:t>
                      </a:r>
                    </a:p>
                    <a:p>
                      <a:pPr marL="0" marR="0">
                        <a:lnSpc>
                          <a:spcPct val="107000"/>
                        </a:lnSpc>
                        <a:spcBef>
                          <a:spcPts val="0"/>
                        </a:spcBef>
                        <a:spcAft>
                          <a:spcPts val="0"/>
                        </a:spcAft>
                      </a:pPr>
                      <a:r>
                        <a:rPr lang="en-US" sz="1400" dirty="0">
                          <a:effectLst/>
                          <a:latin typeface="Times New Roman" charset="0"/>
                          <a:ea typeface="Times New Roman" charset="0"/>
                          <a:cs typeface="Times New Roman" charset="0"/>
                        </a:rPr>
                        <a:t>Dr Nader Al </a:t>
                      </a:r>
                      <a:r>
                        <a:rPr lang="en-US" sz="1400" dirty="0" err="1">
                          <a:effectLst/>
                          <a:latin typeface="Times New Roman" charset="0"/>
                          <a:ea typeface="Times New Roman" charset="0"/>
                          <a:cs typeface="Times New Roman" charset="0"/>
                        </a:rPr>
                        <a:t>Dwick</a:t>
                      </a:r>
                      <a:r>
                        <a:rPr lang="en-US" sz="1400" dirty="0">
                          <a:effectLst/>
                          <a:latin typeface="Times New Roman" charset="0"/>
                          <a:ea typeface="Times New Roman" charset="0"/>
                          <a:cs typeface="Times New Roman" charset="0"/>
                        </a:rPr>
                        <a:t> </a:t>
                      </a:r>
                    </a:p>
                    <a:p>
                      <a:pPr marL="0" marR="0">
                        <a:lnSpc>
                          <a:spcPct val="107000"/>
                        </a:lnSpc>
                        <a:spcBef>
                          <a:spcPts val="0"/>
                        </a:spcBef>
                        <a:spcAft>
                          <a:spcPts val="0"/>
                        </a:spcAft>
                      </a:pPr>
                      <a:r>
                        <a:rPr lang="en-US" sz="1400" dirty="0">
                          <a:effectLst/>
                          <a:latin typeface="Times New Roman" charset="0"/>
                          <a:ea typeface="Times New Roman" charset="0"/>
                          <a:cs typeface="Times New Roman" charset="0"/>
                        </a:rPr>
                        <a:t>Dr </a:t>
                      </a:r>
                      <a:r>
                        <a:rPr lang="en-US" sz="1400" dirty="0" err="1">
                          <a:effectLst/>
                          <a:latin typeface="Times New Roman" charset="0"/>
                          <a:ea typeface="Times New Roman" charset="0"/>
                          <a:cs typeface="Times New Roman" charset="0"/>
                        </a:rPr>
                        <a:t>Tawfeg</a:t>
                      </a:r>
                      <a:r>
                        <a:rPr lang="en-US" sz="1400" dirty="0">
                          <a:effectLst/>
                          <a:latin typeface="Times New Roman" charset="0"/>
                          <a:ea typeface="Times New Roman" charset="0"/>
                          <a:cs typeface="Times New Roman" charset="0"/>
                        </a:rPr>
                        <a:t> Bin </a:t>
                      </a:r>
                      <a:r>
                        <a:rPr lang="en-US" sz="1400" dirty="0" err="1">
                          <a:effectLst/>
                          <a:latin typeface="Times New Roman" charset="0"/>
                          <a:ea typeface="Times New Roman" charset="0"/>
                          <a:cs typeface="Times New Roman" charset="0"/>
                        </a:rPr>
                        <a:t>Omran</a:t>
                      </a:r>
                      <a:endParaRPr lang="en-US" sz="1400" b="1" dirty="0">
                        <a:effectLst/>
                        <a:latin typeface="Times New Roman" charset="0"/>
                        <a:ea typeface="Times New Roman" charset="0"/>
                        <a:cs typeface="Times New Roman" charset="0"/>
                      </a:endParaRPr>
                    </a:p>
                  </a:txBody>
                  <a:tcPr marL="68580" marR="68580" marT="0" marB="0"/>
                </a:tc>
                <a:tc>
                  <a:txBody>
                    <a:bodyPr/>
                    <a:lstStyle/>
                    <a:p>
                      <a:pPr marL="0" marR="0">
                        <a:lnSpc>
                          <a:spcPct val="107000"/>
                        </a:lnSpc>
                        <a:spcBef>
                          <a:spcPts val="0"/>
                        </a:spcBef>
                        <a:spcAft>
                          <a:spcPts val="0"/>
                        </a:spcAft>
                      </a:pPr>
                      <a:endParaRPr lang="en-US" sz="1400" dirty="0">
                        <a:effectLst/>
                        <a:latin typeface="Times New Roman" charset="0"/>
                        <a:ea typeface="Times New Roman" charset="0"/>
                        <a:cs typeface="Times New Roman" charset="0"/>
                      </a:endParaRPr>
                    </a:p>
                    <a:p>
                      <a:pPr marL="0" marR="0">
                        <a:lnSpc>
                          <a:spcPct val="107000"/>
                        </a:lnSpc>
                        <a:spcBef>
                          <a:spcPts val="0"/>
                        </a:spcBef>
                        <a:spcAft>
                          <a:spcPts val="0"/>
                        </a:spcAft>
                      </a:pPr>
                      <a:r>
                        <a:rPr lang="en-US" sz="1400" dirty="0">
                          <a:effectLst/>
                          <a:latin typeface="Times New Roman" charset="0"/>
                          <a:ea typeface="Times New Roman" charset="0"/>
                          <a:cs typeface="Times New Roman" charset="0"/>
                        </a:rPr>
                        <a:t>Clinical and Metabolic genetics </a:t>
                      </a:r>
                    </a:p>
                    <a:p>
                      <a:pPr marL="0" marR="0">
                        <a:lnSpc>
                          <a:spcPct val="107000"/>
                        </a:lnSpc>
                        <a:spcBef>
                          <a:spcPts val="0"/>
                        </a:spcBef>
                        <a:spcAft>
                          <a:spcPts val="0"/>
                        </a:spcAft>
                      </a:pPr>
                      <a:r>
                        <a:rPr lang="en-US" sz="1400" dirty="0">
                          <a:effectLst/>
                          <a:latin typeface="Times New Roman" charset="0"/>
                          <a:ea typeface="Times New Roman" charset="0"/>
                          <a:cs typeface="Times New Roman" charset="0"/>
                        </a:rPr>
                        <a:t>HMC</a:t>
                      </a:r>
                    </a:p>
                    <a:p>
                      <a:pPr marL="0" marR="0">
                        <a:lnSpc>
                          <a:spcPct val="107000"/>
                        </a:lnSpc>
                        <a:spcBef>
                          <a:spcPts val="0"/>
                        </a:spcBef>
                        <a:spcAft>
                          <a:spcPts val="0"/>
                        </a:spcAft>
                      </a:pPr>
                      <a:r>
                        <a:rPr lang="en-US" sz="1400" dirty="0">
                          <a:effectLst/>
                          <a:latin typeface="Times New Roman" charset="0"/>
                          <a:ea typeface="Times New Roman" charset="0"/>
                          <a:cs typeface="Times New Roman" charset="0"/>
                        </a:rPr>
                        <a:t> </a:t>
                      </a:r>
                      <a:endParaRPr lang="en-US" sz="1400" b="1" dirty="0">
                        <a:effectLst/>
                        <a:latin typeface="Times New Roman" charset="0"/>
                        <a:ea typeface="Times New Roman" charset="0"/>
                        <a:cs typeface="Times New Roman" charset="0"/>
                      </a:endParaRPr>
                    </a:p>
                  </a:txBody>
                  <a:tcPr marL="0" marR="0" marT="0" marB="0"/>
                </a:tc>
                <a:extLst>
                  <a:ext uri="{0D108BD9-81ED-4DB2-BD59-A6C34878D82A}">
                    <a16:rowId xmlns:a16="http://schemas.microsoft.com/office/drawing/2014/main" val="3536364294"/>
                  </a:ext>
                </a:extLst>
              </a:tr>
              <a:tr h="920445">
                <a:tc>
                  <a:txBody>
                    <a:bodyPr/>
                    <a:lstStyle/>
                    <a:p>
                      <a:pPr marL="0" marR="0">
                        <a:lnSpc>
                          <a:spcPct val="107000"/>
                        </a:lnSpc>
                        <a:spcBef>
                          <a:spcPts val="0"/>
                        </a:spcBef>
                        <a:spcAft>
                          <a:spcPts val="0"/>
                        </a:spcAft>
                      </a:pPr>
                      <a:r>
                        <a:rPr lang="en-US" sz="1400" dirty="0">
                          <a:effectLst/>
                          <a:latin typeface="Times New Roman" charset="0"/>
                          <a:ea typeface="Times New Roman" charset="0"/>
                          <a:cs typeface="Times New Roman" charset="0"/>
                        </a:rPr>
                        <a:t>Dr </a:t>
                      </a:r>
                      <a:r>
                        <a:rPr lang="en-US" sz="1400" dirty="0" err="1">
                          <a:effectLst/>
                          <a:latin typeface="Times New Roman" charset="0"/>
                          <a:ea typeface="Times New Roman" charset="0"/>
                          <a:cs typeface="Times New Roman" charset="0"/>
                        </a:rPr>
                        <a:t>Salha</a:t>
                      </a:r>
                      <a:r>
                        <a:rPr lang="en-US" sz="1400" dirty="0">
                          <a:effectLst/>
                          <a:latin typeface="Times New Roman" charset="0"/>
                          <a:ea typeface="Times New Roman" charset="0"/>
                          <a:cs typeface="Times New Roman" charset="0"/>
                        </a:rPr>
                        <a:t> </a:t>
                      </a:r>
                      <a:r>
                        <a:rPr lang="en-US" sz="1400" dirty="0" err="1">
                          <a:effectLst/>
                          <a:latin typeface="Times New Roman" charset="0"/>
                          <a:ea typeface="Times New Roman" charset="0"/>
                          <a:cs typeface="Times New Roman" charset="0"/>
                        </a:rPr>
                        <a:t>Boujassoum</a:t>
                      </a:r>
                      <a:endParaRPr lang="en-US" sz="1400" dirty="0">
                        <a:effectLst/>
                        <a:latin typeface="Times New Roman" charset="0"/>
                        <a:ea typeface="Times New Roman" charset="0"/>
                        <a:cs typeface="Times New Roman" charset="0"/>
                      </a:endParaRPr>
                    </a:p>
                    <a:p>
                      <a:pPr marL="0" marR="0">
                        <a:lnSpc>
                          <a:spcPct val="107000"/>
                        </a:lnSpc>
                        <a:spcBef>
                          <a:spcPts val="0"/>
                        </a:spcBef>
                        <a:spcAft>
                          <a:spcPts val="0"/>
                        </a:spcAft>
                      </a:pPr>
                      <a:r>
                        <a:rPr lang="en-US" sz="1400" dirty="0">
                          <a:effectLst/>
                          <a:latin typeface="Times New Roman" charset="0"/>
                          <a:ea typeface="Times New Roman" charset="0"/>
                          <a:cs typeface="Times New Roman" charset="0"/>
                        </a:rPr>
                        <a:t>Dr Reem Al Sulaiman</a:t>
                      </a:r>
                      <a:endParaRPr lang="en-US" sz="1400" b="1" dirty="0">
                        <a:effectLst/>
                        <a:latin typeface="Times New Roman" charset="0"/>
                        <a:ea typeface="Times New Roman" charset="0"/>
                        <a:cs typeface="Times New Roman" charset="0"/>
                      </a:endParaRPr>
                    </a:p>
                  </a:txBody>
                  <a:tcPr marL="68580" marR="68580"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400" dirty="0">
                          <a:effectLst/>
                          <a:latin typeface="Times New Roman" charset="0"/>
                          <a:ea typeface="Times New Roman" charset="0"/>
                          <a:cs typeface="Times New Roman" charset="0"/>
                        </a:rPr>
                        <a:t>Medical Oncology department </a:t>
                      </a:r>
                    </a:p>
                    <a:p>
                      <a:pPr marL="0" marR="0">
                        <a:lnSpc>
                          <a:spcPct val="107000"/>
                        </a:lnSpc>
                        <a:spcBef>
                          <a:spcPts val="0"/>
                        </a:spcBef>
                        <a:spcAft>
                          <a:spcPts val="0"/>
                        </a:spcAft>
                      </a:pPr>
                      <a:r>
                        <a:rPr lang="en-US" sz="1400" dirty="0">
                          <a:effectLst/>
                          <a:latin typeface="Times New Roman" charset="0"/>
                          <a:ea typeface="Times New Roman" charset="0"/>
                          <a:cs typeface="Times New Roman" charset="0"/>
                        </a:rPr>
                        <a:t>National Center of Cancer Care and Research</a:t>
                      </a:r>
                    </a:p>
                    <a:p>
                      <a:pPr marL="0" marR="0">
                        <a:lnSpc>
                          <a:spcPct val="107000"/>
                        </a:lnSpc>
                        <a:spcBef>
                          <a:spcPts val="0"/>
                        </a:spcBef>
                        <a:spcAft>
                          <a:spcPts val="0"/>
                        </a:spcAft>
                      </a:pPr>
                      <a:r>
                        <a:rPr lang="en-US" sz="1400" dirty="0">
                          <a:effectLst/>
                          <a:latin typeface="Times New Roman" charset="0"/>
                          <a:ea typeface="Times New Roman" charset="0"/>
                          <a:cs typeface="Times New Roman" charset="0"/>
                        </a:rPr>
                        <a:t>HMC</a:t>
                      </a:r>
                    </a:p>
                    <a:p>
                      <a:pPr marL="0" marR="0">
                        <a:lnSpc>
                          <a:spcPct val="107000"/>
                        </a:lnSpc>
                        <a:spcBef>
                          <a:spcPts val="0"/>
                        </a:spcBef>
                        <a:spcAft>
                          <a:spcPts val="0"/>
                        </a:spcAft>
                      </a:pPr>
                      <a:r>
                        <a:rPr lang="en-US" sz="1400" dirty="0">
                          <a:effectLst/>
                          <a:latin typeface="Times New Roman" charset="0"/>
                          <a:ea typeface="Times New Roman" charset="0"/>
                          <a:cs typeface="Times New Roman" charset="0"/>
                        </a:rPr>
                        <a:t> </a:t>
                      </a:r>
                      <a:endParaRPr lang="en-US" sz="1400" b="1" dirty="0">
                        <a:effectLst/>
                        <a:latin typeface="Times New Roman" charset="0"/>
                        <a:ea typeface="Times New Roman" charset="0"/>
                        <a:cs typeface="Times New Roman" charset="0"/>
                      </a:endParaRPr>
                    </a:p>
                  </a:txBody>
                  <a:tcPr marL="0" marR="0" marT="0" marB="0"/>
                </a:tc>
                <a:extLst>
                  <a:ext uri="{0D108BD9-81ED-4DB2-BD59-A6C34878D82A}">
                    <a16:rowId xmlns:a16="http://schemas.microsoft.com/office/drawing/2014/main" val="1868028460"/>
                  </a:ext>
                </a:extLst>
              </a:tr>
              <a:tr h="360648">
                <a:tc>
                  <a:txBody>
                    <a:bodyPr/>
                    <a:lstStyle/>
                    <a:p>
                      <a:pPr marL="0" marR="0">
                        <a:lnSpc>
                          <a:spcPct val="107000"/>
                        </a:lnSpc>
                        <a:spcBef>
                          <a:spcPts val="0"/>
                        </a:spcBef>
                        <a:spcAft>
                          <a:spcPts val="0"/>
                        </a:spcAft>
                      </a:pPr>
                      <a:r>
                        <a:rPr lang="en-US" sz="1400" dirty="0">
                          <a:effectLst/>
                          <a:latin typeface="Times New Roman" charset="0"/>
                          <a:ea typeface="Times New Roman" charset="0"/>
                          <a:cs typeface="Times New Roman" charset="0"/>
                        </a:rPr>
                        <a:t> Dr.</a:t>
                      </a:r>
                      <a:r>
                        <a:rPr lang="en-US" sz="1400" baseline="0" dirty="0">
                          <a:effectLst/>
                          <a:latin typeface="Times New Roman" charset="0"/>
                          <a:ea typeface="Times New Roman" charset="0"/>
                          <a:cs typeface="Times New Roman" charset="0"/>
                        </a:rPr>
                        <a:t> Said Ismail </a:t>
                      </a:r>
                      <a:endParaRPr lang="en-US" sz="1400" b="1" dirty="0">
                        <a:effectLst/>
                        <a:latin typeface="Times New Roman" charset="0"/>
                        <a:ea typeface="Times New Roman" charset="0"/>
                        <a:cs typeface="Times New Roman" charset="0"/>
                      </a:endParaRPr>
                    </a:p>
                  </a:txBody>
                  <a:tcPr marL="68580" marR="68580" marT="0" marB="0"/>
                </a:tc>
                <a:tc>
                  <a:txBody>
                    <a:bodyPr/>
                    <a:lstStyle/>
                    <a:p>
                      <a:pPr marL="0" marR="0">
                        <a:lnSpc>
                          <a:spcPct val="107000"/>
                        </a:lnSpc>
                        <a:spcBef>
                          <a:spcPts val="0"/>
                        </a:spcBef>
                        <a:spcAft>
                          <a:spcPts val="0"/>
                        </a:spcAft>
                      </a:pPr>
                      <a:r>
                        <a:rPr lang="en-US" sz="1400" dirty="0">
                          <a:effectLst/>
                          <a:latin typeface="Times New Roman" charset="0"/>
                          <a:ea typeface="Times New Roman" charset="0"/>
                          <a:cs typeface="Times New Roman" charset="0"/>
                        </a:rPr>
                        <a:t>Qatar Genome</a:t>
                      </a:r>
                      <a:r>
                        <a:rPr lang="en-US" sz="1400" baseline="0" dirty="0">
                          <a:effectLst/>
                          <a:latin typeface="Times New Roman" charset="0"/>
                          <a:ea typeface="Times New Roman" charset="0"/>
                          <a:cs typeface="Times New Roman" charset="0"/>
                        </a:rPr>
                        <a:t> Project (QGP)</a:t>
                      </a:r>
                    </a:p>
                    <a:p>
                      <a:pPr marL="0" marR="0">
                        <a:lnSpc>
                          <a:spcPct val="107000"/>
                        </a:lnSpc>
                        <a:spcBef>
                          <a:spcPts val="0"/>
                        </a:spcBef>
                        <a:spcAft>
                          <a:spcPts val="0"/>
                        </a:spcAft>
                      </a:pPr>
                      <a:endParaRPr lang="en-US" sz="1400" b="1" dirty="0">
                        <a:effectLst/>
                        <a:latin typeface="Times New Roman" charset="0"/>
                        <a:ea typeface="Times New Roman" charset="0"/>
                        <a:cs typeface="Times New Roman" charset="0"/>
                      </a:endParaRPr>
                    </a:p>
                  </a:txBody>
                  <a:tcPr marL="0" marR="0" marT="0" marB="0"/>
                </a:tc>
                <a:extLst>
                  <a:ext uri="{0D108BD9-81ED-4DB2-BD59-A6C34878D82A}">
                    <a16:rowId xmlns:a16="http://schemas.microsoft.com/office/drawing/2014/main" val="2504974101"/>
                  </a:ext>
                </a:extLst>
              </a:tr>
              <a:tr h="201409">
                <a:tc>
                  <a:txBody>
                    <a:bodyPr/>
                    <a:lstStyle/>
                    <a:p>
                      <a:pPr marL="0" marR="0">
                        <a:lnSpc>
                          <a:spcPct val="107000"/>
                        </a:lnSpc>
                        <a:spcBef>
                          <a:spcPts val="0"/>
                        </a:spcBef>
                        <a:spcAft>
                          <a:spcPts val="0"/>
                        </a:spcAft>
                      </a:pPr>
                      <a:r>
                        <a:rPr lang="en-US" sz="1400">
                          <a:effectLst/>
                          <a:latin typeface="Times New Roman" charset="0"/>
                          <a:ea typeface="Times New Roman" charset="0"/>
                          <a:cs typeface="Times New Roman" charset="0"/>
                        </a:rPr>
                        <a:t>Dr Shima El Bakhit Al basha</a:t>
                      </a:r>
                      <a:endParaRPr lang="en-US" sz="1400" b="1">
                        <a:effectLst/>
                        <a:latin typeface="Times New Roman" charset="0"/>
                        <a:ea typeface="Times New Roman" charset="0"/>
                        <a:cs typeface="Times New Roman" charset="0"/>
                      </a:endParaRPr>
                    </a:p>
                  </a:txBody>
                  <a:tcPr marL="68580" marR="68580" marT="0" marB="0"/>
                </a:tc>
                <a:tc rowSpan="5">
                  <a:txBody>
                    <a:bodyPr/>
                    <a:lstStyle/>
                    <a:p>
                      <a:pPr marL="0" marR="0">
                        <a:lnSpc>
                          <a:spcPct val="107000"/>
                        </a:lnSpc>
                        <a:spcBef>
                          <a:spcPts val="0"/>
                        </a:spcBef>
                        <a:spcAft>
                          <a:spcPts val="0"/>
                        </a:spcAft>
                      </a:pPr>
                      <a:endParaRPr lang="en-US" sz="1400" dirty="0">
                        <a:effectLst/>
                        <a:latin typeface="Times New Roman" charset="0"/>
                        <a:ea typeface="Times New Roman" charset="0"/>
                        <a:cs typeface="Times New Roman" charset="0"/>
                      </a:endParaRPr>
                    </a:p>
                    <a:p>
                      <a:pPr marL="0" marR="0">
                        <a:lnSpc>
                          <a:spcPct val="107000"/>
                        </a:lnSpc>
                        <a:spcBef>
                          <a:spcPts val="0"/>
                        </a:spcBef>
                        <a:spcAft>
                          <a:spcPts val="0"/>
                        </a:spcAft>
                      </a:pPr>
                      <a:r>
                        <a:rPr lang="en-US" sz="1400" dirty="0" err="1">
                          <a:effectLst/>
                          <a:latin typeface="Times New Roman" charset="0"/>
                          <a:ea typeface="Times New Roman" charset="0"/>
                          <a:cs typeface="Times New Roman" charset="0"/>
                        </a:rPr>
                        <a:t>Feto</a:t>
                      </a:r>
                      <a:r>
                        <a:rPr lang="en-US" sz="1400" dirty="0">
                          <a:effectLst/>
                          <a:latin typeface="Times New Roman" charset="0"/>
                          <a:ea typeface="Times New Roman" charset="0"/>
                          <a:cs typeface="Times New Roman" charset="0"/>
                        </a:rPr>
                        <a:t>-maternal department </a:t>
                      </a:r>
                    </a:p>
                    <a:p>
                      <a:pPr marL="0" marR="0">
                        <a:lnSpc>
                          <a:spcPct val="107000"/>
                        </a:lnSpc>
                        <a:spcBef>
                          <a:spcPts val="0"/>
                        </a:spcBef>
                        <a:spcAft>
                          <a:spcPts val="0"/>
                        </a:spcAft>
                      </a:pPr>
                      <a:r>
                        <a:rPr lang="en-US" sz="1400" dirty="0">
                          <a:effectLst/>
                          <a:latin typeface="Times New Roman" charset="0"/>
                          <a:ea typeface="Times New Roman" charset="0"/>
                          <a:cs typeface="Times New Roman" charset="0"/>
                        </a:rPr>
                        <a:t>HMC</a:t>
                      </a:r>
                    </a:p>
                    <a:p>
                      <a:pPr marL="0" marR="0">
                        <a:lnSpc>
                          <a:spcPct val="107000"/>
                        </a:lnSpc>
                        <a:spcBef>
                          <a:spcPts val="0"/>
                        </a:spcBef>
                        <a:spcAft>
                          <a:spcPts val="0"/>
                        </a:spcAft>
                      </a:pPr>
                      <a:r>
                        <a:rPr lang="en-US" sz="1400" dirty="0">
                          <a:effectLst/>
                          <a:latin typeface="Times New Roman" charset="0"/>
                          <a:ea typeface="Times New Roman" charset="0"/>
                          <a:cs typeface="Times New Roman" charset="0"/>
                        </a:rPr>
                        <a:t> </a:t>
                      </a:r>
                      <a:endParaRPr lang="en-US" sz="1400" b="1" dirty="0">
                        <a:effectLst/>
                        <a:latin typeface="Times New Roman" charset="0"/>
                        <a:ea typeface="Times New Roman" charset="0"/>
                        <a:cs typeface="Times New Roman" charset="0"/>
                      </a:endParaRPr>
                    </a:p>
                  </a:txBody>
                  <a:tcPr marL="0" marR="0" marT="0" marB="0"/>
                </a:tc>
                <a:extLst>
                  <a:ext uri="{0D108BD9-81ED-4DB2-BD59-A6C34878D82A}">
                    <a16:rowId xmlns:a16="http://schemas.microsoft.com/office/drawing/2014/main" val="2459725817"/>
                  </a:ext>
                </a:extLst>
              </a:tr>
              <a:tr h="223866">
                <a:tc>
                  <a:txBody>
                    <a:bodyPr/>
                    <a:lstStyle/>
                    <a:p>
                      <a:pPr marL="0" marR="0">
                        <a:lnSpc>
                          <a:spcPct val="107000"/>
                        </a:lnSpc>
                        <a:spcBef>
                          <a:spcPts val="0"/>
                        </a:spcBef>
                        <a:spcAft>
                          <a:spcPts val="0"/>
                        </a:spcAft>
                      </a:pPr>
                      <a:r>
                        <a:rPr lang="en-US" sz="1400" dirty="0">
                          <a:effectLst/>
                          <a:latin typeface="Times New Roman" charset="0"/>
                          <a:ea typeface="Times New Roman" charset="0"/>
                          <a:cs typeface="Times New Roman" charset="0"/>
                        </a:rPr>
                        <a:t>Dr Hany </a:t>
                      </a:r>
                      <a:r>
                        <a:rPr lang="en-US" sz="1400" dirty="0" err="1">
                          <a:effectLst/>
                          <a:latin typeface="Times New Roman" charset="0"/>
                          <a:ea typeface="Times New Roman" charset="0"/>
                          <a:cs typeface="Times New Roman" charset="0"/>
                        </a:rPr>
                        <a:t>Gameledeen</a:t>
                      </a:r>
                      <a:endParaRPr lang="en-US" sz="1400" b="1" dirty="0">
                        <a:effectLst/>
                        <a:latin typeface="Times New Roman" charset="0"/>
                        <a:ea typeface="Times New Roman" charset="0"/>
                        <a:cs typeface="Times New Roman" charset="0"/>
                      </a:endParaRPr>
                    </a:p>
                  </a:txBody>
                  <a:tcPr marL="68580" marR="68580" marT="0" marB="0"/>
                </a:tc>
                <a:tc vMerge="1">
                  <a:txBody>
                    <a:bodyPr/>
                    <a:lstStyle/>
                    <a:p>
                      <a:endParaRPr lang="en-US"/>
                    </a:p>
                  </a:txBody>
                  <a:tcPr/>
                </a:tc>
                <a:extLst>
                  <a:ext uri="{0D108BD9-81ED-4DB2-BD59-A6C34878D82A}">
                    <a16:rowId xmlns:a16="http://schemas.microsoft.com/office/drawing/2014/main" val="108284480"/>
                  </a:ext>
                </a:extLst>
              </a:tr>
              <a:tr h="201409">
                <a:tc>
                  <a:txBody>
                    <a:bodyPr/>
                    <a:lstStyle/>
                    <a:p>
                      <a:pPr marL="0" marR="0">
                        <a:lnSpc>
                          <a:spcPct val="107000"/>
                        </a:lnSpc>
                        <a:spcBef>
                          <a:spcPts val="0"/>
                        </a:spcBef>
                        <a:spcAft>
                          <a:spcPts val="0"/>
                        </a:spcAft>
                      </a:pPr>
                      <a:r>
                        <a:rPr lang="en-US" sz="1400" dirty="0">
                          <a:effectLst/>
                          <a:latin typeface="Times New Roman" charset="0"/>
                          <a:ea typeface="Times New Roman" charset="0"/>
                          <a:cs typeface="Times New Roman" charset="0"/>
                        </a:rPr>
                        <a:t>Dr Mariam Ali M H Al-Baloushi</a:t>
                      </a:r>
                      <a:endParaRPr lang="en-US" sz="1400" b="1" dirty="0">
                        <a:effectLst/>
                        <a:latin typeface="Times New Roman" charset="0"/>
                        <a:ea typeface="Times New Roman" charset="0"/>
                        <a:cs typeface="Times New Roman" charset="0"/>
                      </a:endParaRPr>
                    </a:p>
                  </a:txBody>
                  <a:tcPr marL="68580" marR="68580" marT="0" marB="0"/>
                </a:tc>
                <a:tc vMerge="1">
                  <a:txBody>
                    <a:bodyPr/>
                    <a:lstStyle/>
                    <a:p>
                      <a:endParaRPr lang="en-US"/>
                    </a:p>
                  </a:txBody>
                  <a:tcPr/>
                </a:tc>
                <a:extLst>
                  <a:ext uri="{0D108BD9-81ED-4DB2-BD59-A6C34878D82A}">
                    <a16:rowId xmlns:a16="http://schemas.microsoft.com/office/drawing/2014/main" val="312380626"/>
                  </a:ext>
                </a:extLst>
              </a:tr>
              <a:tr h="201409">
                <a:tc>
                  <a:txBody>
                    <a:bodyPr/>
                    <a:lstStyle/>
                    <a:p>
                      <a:pPr marL="0" marR="0">
                        <a:lnSpc>
                          <a:spcPct val="107000"/>
                        </a:lnSpc>
                        <a:spcBef>
                          <a:spcPts val="0"/>
                        </a:spcBef>
                        <a:spcAft>
                          <a:spcPts val="0"/>
                        </a:spcAft>
                      </a:pPr>
                      <a:r>
                        <a:rPr lang="en-US" sz="1400" dirty="0">
                          <a:effectLst/>
                          <a:latin typeface="Times New Roman" charset="0"/>
                          <a:ea typeface="Times New Roman" charset="0"/>
                          <a:cs typeface="Times New Roman" charset="0"/>
                        </a:rPr>
                        <a:t>Dr Abdullah Awad Al Ibrahim</a:t>
                      </a:r>
                      <a:endParaRPr lang="en-US" sz="1400" b="1" dirty="0">
                        <a:effectLst/>
                        <a:latin typeface="Times New Roman" charset="0"/>
                        <a:ea typeface="Times New Roman" charset="0"/>
                        <a:cs typeface="Times New Roman" charset="0"/>
                      </a:endParaRPr>
                    </a:p>
                  </a:txBody>
                  <a:tcPr marL="68580" marR="68580" marT="0" marB="0"/>
                </a:tc>
                <a:tc vMerge="1">
                  <a:txBody>
                    <a:bodyPr/>
                    <a:lstStyle/>
                    <a:p>
                      <a:endParaRPr lang="en-US"/>
                    </a:p>
                  </a:txBody>
                  <a:tcPr/>
                </a:tc>
                <a:extLst>
                  <a:ext uri="{0D108BD9-81ED-4DB2-BD59-A6C34878D82A}">
                    <a16:rowId xmlns:a16="http://schemas.microsoft.com/office/drawing/2014/main" val="917905413"/>
                  </a:ext>
                </a:extLst>
              </a:tr>
              <a:tr h="402815">
                <a:tc>
                  <a:txBody>
                    <a:bodyPr/>
                    <a:lstStyle/>
                    <a:p>
                      <a:pPr marL="0" marR="0">
                        <a:lnSpc>
                          <a:spcPct val="107000"/>
                        </a:lnSpc>
                        <a:spcBef>
                          <a:spcPts val="0"/>
                        </a:spcBef>
                        <a:spcAft>
                          <a:spcPts val="0"/>
                        </a:spcAft>
                      </a:pPr>
                      <a:r>
                        <a:rPr lang="en-US" sz="1400" dirty="0">
                          <a:effectLst/>
                          <a:latin typeface="Times New Roman" charset="0"/>
                          <a:ea typeface="Times New Roman" charset="0"/>
                          <a:cs typeface="Times New Roman" charset="0"/>
                        </a:rPr>
                        <a:t>Dr. </a:t>
                      </a:r>
                      <a:r>
                        <a:rPr lang="en-US" sz="1400" dirty="0" err="1">
                          <a:effectLst/>
                          <a:latin typeface="Times New Roman" charset="0"/>
                          <a:ea typeface="Times New Roman" charset="0"/>
                          <a:cs typeface="Times New Roman" charset="0"/>
                        </a:rPr>
                        <a:t>Fatma</a:t>
                      </a:r>
                      <a:r>
                        <a:rPr lang="en-US" sz="1400" dirty="0">
                          <a:effectLst/>
                          <a:latin typeface="Times New Roman" charset="0"/>
                          <a:ea typeface="Times New Roman" charset="0"/>
                          <a:cs typeface="Times New Roman" charset="0"/>
                        </a:rPr>
                        <a:t> </a:t>
                      </a:r>
                      <a:r>
                        <a:rPr lang="en-US" sz="1400" dirty="0" err="1">
                          <a:effectLst/>
                          <a:latin typeface="Times New Roman" charset="0"/>
                          <a:ea typeface="Times New Roman" charset="0"/>
                          <a:cs typeface="Times New Roman" charset="0"/>
                        </a:rPr>
                        <a:t>Almesaifri</a:t>
                      </a:r>
                      <a:endParaRPr lang="en-US" sz="1400" b="1" dirty="0">
                        <a:effectLst/>
                        <a:latin typeface="Times New Roman" charset="0"/>
                        <a:ea typeface="Times New Roman" charset="0"/>
                        <a:cs typeface="Times New Roman" charset="0"/>
                      </a:endParaRPr>
                    </a:p>
                  </a:txBody>
                  <a:tcPr marL="68580" marR="68580" marT="0" marB="0"/>
                </a:tc>
                <a:tc vMerge="1">
                  <a:txBody>
                    <a:bodyPr/>
                    <a:lstStyle/>
                    <a:p>
                      <a:endParaRPr lang="en-US"/>
                    </a:p>
                  </a:txBody>
                  <a:tcPr/>
                </a:tc>
                <a:extLst>
                  <a:ext uri="{0D108BD9-81ED-4DB2-BD59-A6C34878D82A}">
                    <a16:rowId xmlns:a16="http://schemas.microsoft.com/office/drawing/2014/main" val="2178427153"/>
                  </a:ext>
                </a:extLst>
              </a:tr>
              <a:tr h="547248">
                <a:tc>
                  <a:txBody>
                    <a:bodyPr/>
                    <a:lstStyle/>
                    <a:p>
                      <a:pPr marL="0" marR="0">
                        <a:lnSpc>
                          <a:spcPct val="107000"/>
                        </a:lnSpc>
                        <a:spcBef>
                          <a:spcPts val="0"/>
                        </a:spcBef>
                        <a:spcAft>
                          <a:spcPts val="0"/>
                        </a:spcAft>
                      </a:pPr>
                      <a:r>
                        <a:rPr lang="en-US" sz="1400" dirty="0">
                          <a:effectLst/>
                          <a:latin typeface="Times New Roman" charset="0"/>
                          <a:ea typeface="Times New Roman" charset="0"/>
                          <a:cs typeface="Times New Roman" charset="0"/>
                        </a:rPr>
                        <a:t>Dr </a:t>
                      </a:r>
                      <a:r>
                        <a:rPr lang="en-US" sz="1400" dirty="0" err="1">
                          <a:effectLst/>
                          <a:latin typeface="Times New Roman" charset="0"/>
                          <a:ea typeface="Times New Roman" charset="0"/>
                          <a:cs typeface="Times New Roman" charset="0"/>
                        </a:rPr>
                        <a:t>Suhad</a:t>
                      </a:r>
                      <a:r>
                        <a:rPr lang="en-US" sz="1400" dirty="0">
                          <a:effectLst/>
                          <a:latin typeface="Times New Roman" charset="0"/>
                          <a:ea typeface="Times New Roman" charset="0"/>
                          <a:cs typeface="Times New Roman" charset="0"/>
                        </a:rPr>
                        <a:t> </a:t>
                      </a:r>
                      <a:r>
                        <a:rPr lang="en-US" sz="1400" dirty="0" err="1">
                          <a:effectLst/>
                          <a:latin typeface="Times New Roman" charset="0"/>
                          <a:ea typeface="Times New Roman" charset="0"/>
                          <a:cs typeface="Times New Roman" charset="0"/>
                        </a:rPr>
                        <a:t>Daher-Nashif</a:t>
                      </a:r>
                      <a:r>
                        <a:rPr lang="en-US" sz="1400" dirty="0">
                          <a:effectLst/>
                          <a:latin typeface="Times New Roman" charset="0"/>
                          <a:ea typeface="Times New Roman" charset="0"/>
                          <a:cs typeface="Times New Roman" charset="0"/>
                        </a:rPr>
                        <a:t> </a:t>
                      </a:r>
                      <a:endParaRPr lang="en-US" sz="1400" b="1" dirty="0">
                        <a:effectLst/>
                        <a:latin typeface="Times New Roman" charset="0"/>
                        <a:ea typeface="Times New Roman" charset="0"/>
                        <a:cs typeface="Times New Roman" charset="0"/>
                      </a:endParaRPr>
                    </a:p>
                  </a:txBody>
                  <a:tcPr marL="68580" marR="68580" marT="0" marB="0"/>
                </a:tc>
                <a:tc>
                  <a:txBody>
                    <a:bodyPr/>
                    <a:lstStyle/>
                    <a:p>
                      <a:pPr marL="0" marR="0">
                        <a:lnSpc>
                          <a:spcPct val="107000"/>
                        </a:lnSpc>
                        <a:spcBef>
                          <a:spcPts val="0"/>
                        </a:spcBef>
                        <a:spcAft>
                          <a:spcPts val="0"/>
                        </a:spcAft>
                      </a:pPr>
                      <a:r>
                        <a:rPr lang="en-US" sz="1400" dirty="0">
                          <a:effectLst/>
                          <a:latin typeface="Times New Roman" charset="0"/>
                          <a:ea typeface="Times New Roman" charset="0"/>
                          <a:cs typeface="Times New Roman" charset="0"/>
                        </a:rPr>
                        <a:t>College of Medicine </a:t>
                      </a:r>
                    </a:p>
                    <a:p>
                      <a:pPr marL="0" marR="0">
                        <a:lnSpc>
                          <a:spcPct val="107000"/>
                        </a:lnSpc>
                        <a:spcBef>
                          <a:spcPts val="0"/>
                        </a:spcBef>
                        <a:spcAft>
                          <a:spcPts val="0"/>
                        </a:spcAft>
                      </a:pPr>
                      <a:r>
                        <a:rPr lang="en-US" sz="1400" dirty="0">
                          <a:effectLst/>
                          <a:latin typeface="Times New Roman" charset="0"/>
                          <a:ea typeface="Times New Roman" charset="0"/>
                          <a:cs typeface="Times New Roman" charset="0"/>
                        </a:rPr>
                        <a:t>QU</a:t>
                      </a:r>
                    </a:p>
                    <a:p>
                      <a:pPr marL="0" marR="0">
                        <a:lnSpc>
                          <a:spcPct val="107000"/>
                        </a:lnSpc>
                        <a:spcBef>
                          <a:spcPts val="0"/>
                        </a:spcBef>
                        <a:spcAft>
                          <a:spcPts val="0"/>
                        </a:spcAft>
                      </a:pPr>
                      <a:r>
                        <a:rPr lang="en-US" sz="1400" dirty="0">
                          <a:effectLst/>
                          <a:latin typeface="Times New Roman" charset="0"/>
                          <a:ea typeface="Times New Roman" charset="0"/>
                          <a:cs typeface="Times New Roman" charset="0"/>
                        </a:rPr>
                        <a:t> </a:t>
                      </a:r>
                      <a:endParaRPr lang="en-US" sz="1400" b="1" dirty="0">
                        <a:effectLst/>
                        <a:latin typeface="Times New Roman" charset="0"/>
                        <a:ea typeface="Times New Roman" charset="0"/>
                        <a:cs typeface="Times New Roman" charset="0"/>
                      </a:endParaRPr>
                    </a:p>
                  </a:txBody>
                  <a:tcPr marL="0" marR="0" marT="0" marB="0"/>
                </a:tc>
                <a:extLst>
                  <a:ext uri="{0D108BD9-81ED-4DB2-BD59-A6C34878D82A}">
                    <a16:rowId xmlns:a16="http://schemas.microsoft.com/office/drawing/2014/main" val="2178517186"/>
                  </a:ext>
                </a:extLst>
              </a:tr>
              <a:tr h="360648">
                <a:tc>
                  <a:txBody>
                    <a:bodyPr/>
                    <a:lstStyle/>
                    <a:p>
                      <a:pPr marL="0" marR="0">
                        <a:lnSpc>
                          <a:spcPct val="107000"/>
                        </a:lnSpc>
                        <a:spcBef>
                          <a:spcPts val="0"/>
                        </a:spcBef>
                        <a:spcAft>
                          <a:spcPts val="0"/>
                        </a:spcAft>
                      </a:pPr>
                      <a:r>
                        <a:rPr lang="en-US" sz="1400" dirty="0">
                          <a:effectLst/>
                          <a:latin typeface="Times New Roman" charset="0"/>
                          <a:ea typeface="Times New Roman" charset="0"/>
                          <a:cs typeface="Times New Roman" charset="0"/>
                        </a:rPr>
                        <a:t>Dr Dominique Soekarman</a:t>
                      </a:r>
                      <a:endParaRPr lang="en-US" sz="1400" b="1" dirty="0">
                        <a:effectLst/>
                        <a:latin typeface="Times New Roman" charset="0"/>
                        <a:ea typeface="Times New Roman" charset="0"/>
                        <a:cs typeface="Times New Roman" charset="0"/>
                      </a:endParaRPr>
                    </a:p>
                  </a:txBody>
                  <a:tcPr marL="68580" marR="68580" marT="0" marB="0"/>
                </a:tc>
                <a:tc>
                  <a:txBody>
                    <a:bodyPr/>
                    <a:lstStyle/>
                    <a:p>
                      <a:pPr marL="0" marR="0">
                        <a:lnSpc>
                          <a:spcPct val="107000"/>
                        </a:lnSpc>
                        <a:spcBef>
                          <a:spcPts val="0"/>
                        </a:spcBef>
                        <a:spcAft>
                          <a:spcPts val="0"/>
                        </a:spcAft>
                      </a:pPr>
                      <a:r>
                        <a:rPr lang="fr-FR" sz="1400" dirty="0">
                          <a:effectLst/>
                          <a:latin typeface="Times New Roman" charset="0"/>
                          <a:ea typeface="Times New Roman" charset="0"/>
                          <a:cs typeface="Times New Roman" charset="0"/>
                        </a:rPr>
                        <a:t>Department of Medicine </a:t>
                      </a:r>
                    </a:p>
                    <a:p>
                      <a:pPr marL="0" marR="0">
                        <a:lnSpc>
                          <a:spcPct val="107000"/>
                        </a:lnSpc>
                        <a:spcBef>
                          <a:spcPts val="0"/>
                        </a:spcBef>
                        <a:spcAft>
                          <a:spcPts val="0"/>
                        </a:spcAft>
                      </a:pPr>
                      <a:r>
                        <a:rPr lang="fr-FR" sz="1400" dirty="0">
                          <a:effectLst/>
                          <a:latin typeface="Times New Roman" charset="0"/>
                          <a:ea typeface="Times New Roman" charset="0"/>
                          <a:cs typeface="Times New Roman" charset="0"/>
                        </a:rPr>
                        <a:t>HMC</a:t>
                      </a:r>
                      <a:endParaRPr lang="en-US" sz="1400" b="1" dirty="0">
                        <a:effectLst/>
                        <a:latin typeface="Times New Roman" charset="0"/>
                        <a:ea typeface="Times New Roman" charset="0"/>
                        <a:cs typeface="Times New Roman" charset="0"/>
                      </a:endParaRPr>
                    </a:p>
                  </a:txBody>
                  <a:tcPr marL="0" marR="0" marT="0" marB="0"/>
                </a:tc>
                <a:extLst>
                  <a:ext uri="{0D108BD9-81ED-4DB2-BD59-A6C34878D82A}">
                    <a16:rowId xmlns:a16="http://schemas.microsoft.com/office/drawing/2014/main" val="33215032"/>
                  </a:ext>
                </a:extLst>
              </a:tr>
            </a:tbl>
          </a:graphicData>
        </a:graphic>
      </p:graphicFrame>
    </p:spTree>
    <p:extLst>
      <p:ext uri="{BB962C8B-B14F-4D97-AF65-F5344CB8AC3E}">
        <p14:creationId xmlns:p14="http://schemas.microsoft.com/office/powerpoint/2010/main" val="27033194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2896"/>
            <a:ext cx="10515600" cy="1325563"/>
          </a:xfrm>
        </p:spPr>
        <p:txBody>
          <a:bodyPr>
            <a:normAutofit/>
          </a:bodyPr>
          <a:lstStyle/>
          <a:p>
            <a:r>
              <a:rPr lang="en-US" sz="6000" b="1" u="sng" dirty="0">
                <a:solidFill>
                  <a:srgbClr val="9779D3"/>
                </a:solidFill>
                <a:latin typeface="Times New Roman" charset="0"/>
                <a:ea typeface="Times New Roman" charset="0"/>
                <a:cs typeface="Times New Roman" charset="0"/>
              </a:rPr>
              <a:t>Clinical Team</a:t>
            </a:r>
          </a:p>
        </p:txBody>
      </p:sp>
      <p:graphicFrame>
        <p:nvGraphicFramePr>
          <p:cNvPr id="4" name="Content Placeholder 3"/>
          <p:cNvGraphicFramePr>
            <a:graphicFrameLocks noGrp="1"/>
          </p:cNvGraphicFramePr>
          <p:nvPr>
            <p:ph idx="1"/>
          </p:nvPr>
        </p:nvGraphicFramePr>
        <p:xfrm>
          <a:off x="536028" y="1450725"/>
          <a:ext cx="11429999" cy="5319194"/>
        </p:xfrm>
        <a:graphic>
          <a:graphicData uri="http://schemas.openxmlformats.org/drawingml/2006/table">
            <a:tbl>
              <a:tblPr firstRow="1" firstCol="1" bandRow="1">
                <a:tableStyleId>{1FECB4D8-DB02-4DC6-A0A2-4F2EBAE1DC90}</a:tableStyleId>
              </a:tblPr>
              <a:tblGrid>
                <a:gridCol w="2115204">
                  <a:extLst>
                    <a:ext uri="{9D8B030D-6E8A-4147-A177-3AD203B41FA5}">
                      <a16:colId xmlns:a16="http://schemas.microsoft.com/office/drawing/2014/main" val="1076830983"/>
                    </a:ext>
                  </a:extLst>
                </a:gridCol>
                <a:gridCol w="1831025">
                  <a:extLst>
                    <a:ext uri="{9D8B030D-6E8A-4147-A177-3AD203B41FA5}">
                      <a16:colId xmlns:a16="http://schemas.microsoft.com/office/drawing/2014/main" val="486154354"/>
                    </a:ext>
                  </a:extLst>
                </a:gridCol>
                <a:gridCol w="4742390">
                  <a:extLst>
                    <a:ext uri="{9D8B030D-6E8A-4147-A177-3AD203B41FA5}">
                      <a16:colId xmlns:a16="http://schemas.microsoft.com/office/drawing/2014/main" val="2852985160"/>
                    </a:ext>
                  </a:extLst>
                </a:gridCol>
                <a:gridCol w="2741380">
                  <a:extLst>
                    <a:ext uri="{9D8B030D-6E8A-4147-A177-3AD203B41FA5}">
                      <a16:colId xmlns:a16="http://schemas.microsoft.com/office/drawing/2014/main" val="694421054"/>
                    </a:ext>
                  </a:extLst>
                </a:gridCol>
              </a:tblGrid>
              <a:tr h="265382">
                <a:tc>
                  <a:txBody>
                    <a:bodyPr/>
                    <a:lstStyle/>
                    <a:p>
                      <a:pPr marL="0" marR="0" algn="l" defTabSz="914400" rtl="0" eaLnBrk="1" latinLnBrk="0" hangingPunct="1">
                        <a:lnSpc>
                          <a:spcPct val="107000"/>
                        </a:lnSpc>
                        <a:spcBef>
                          <a:spcPts val="0"/>
                        </a:spcBef>
                        <a:spcAft>
                          <a:spcPts val="0"/>
                        </a:spcAft>
                      </a:pPr>
                      <a:r>
                        <a:rPr lang="en-US" sz="1600" kern="1200" dirty="0">
                          <a:effectLst/>
                          <a:latin typeface="Times New Roman" charset="0"/>
                          <a:ea typeface="Times New Roman" charset="0"/>
                          <a:cs typeface="Times New Roman" charset="0"/>
                        </a:rPr>
                        <a:t>Rotation</a:t>
                      </a:r>
                      <a:endParaRPr lang="en-US" sz="1600" kern="1200" dirty="0">
                        <a:solidFill>
                          <a:schemeClr val="dk1"/>
                        </a:solidFill>
                        <a:effectLst/>
                        <a:latin typeface="Times New Roman" charset="0"/>
                        <a:ea typeface="Times New Roman" charset="0"/>
                        <a:cs typeface="Times New Roman" charset="0"/>
                      </a:endParaRPr>
                    </a:p>
                  </a:txBody>
                  <a:tcPr marL="23996" marR="23996" marT="0" marB="0"/>
                </a:tc>
                <a:tc>
                  <a:txBody>
                    <a:bodyPr/>
                    <a:lstStyle/>
                    <a:p>
                      <a:pPr marL="0" marR="0" algn="l" defTabSz="914400" rtl="0" eaLnBrk="1" latinLnBrk="0" hangingPunct="1">
                        <a:lnSpc>
                          <a:spcPct val="107000"/>
                        </a:lnSpc>
                        <a:spcBef>
                          <a:spcPts val="0"/>
                        </a:spcBef>
                        <a:spcAft>
                          <a:spcPts val="0"/>
                        </a:spcAft>
                      </a:pPr>
                      <a:r>
                        <a:rPr lang="en-US" sz="1600" kern="1200" dirty="0">
                          <a:effectLst/>
                          <a:latin typeface="Times New Roman" charset="0"/>
                          <a:ea typeface="Times New Roman" charset="0"/>
                          <a:cs typeface="Times New Roman" charset="0"/>
                        </a:rPr>
                        <a:t>Instructor name</a:t>
                      </a:r>
                      <a:endParaRPr lang="en-US" sz="1600" kern="1200" dirty="0">
                        <a:solidFill>
                          <a:schemeClr val="dk1"/>
                        </a:solidFill>
                        <a:effectLst/>
                        <a:latin typeface="Times New Roman" charset="0"/>
                        <a:ea typeface="Times New Roman" charset="0"/>
                        <a:cs typeface="Times New Roman" charset="0"/>
                      </a:endParaRPr>
                    </a:p>
                  </a:txBody>
                  <a:tcPr marL="23996" marR="23996" marT="0" marB="0"/>
                </a:tc>
                <a:tc>
                  <a:txBody>
                    <a:bodyPr/>
                    <a:lstStyle/>
                    <a:p>
                      <a:pPr marL="0" marR="0" algn="l" defTabSz="914400" rtl="0" eaLnBrk="1" latinLnBrk="0" hangingPunct="1">
                        <a:lnSpc>
                          <a:spcPct val="107000"/>
                        </a:lnSpc>
                        <a:spcBef>
                          <a:spcPts val="0"/>
                        </a:spcBef>
                        <a:spcAft>
                          <a:spcPts val="0"/>
                        </a:spcAft>
                      </a:pPr>
                      <a:r>
                        <a:rPr lang="en-US" sz="1600" kern="1200" dirty="0">
                          <a:effectLst/>
                          <a:latin typeface="Times New Roman" charset="0"/>
                          <a:ea typeface="Times New Roman" charset="0"/>
                          <a:cs typeface="Times New Roman" charset="0"/>
                        </a:rPr>
                        <a:t>Job title</a:t>
                      </a:r>
                      <a:endParaRPr lang="en-US" sz="1600" kern="1200" dirty="0">
                        <a:solidFill>
                          <a:schemeClr val="dk1"/>
                        </a:solidFill>
                        <a:effectLst/>
                        <a:latin typeface="Times New Roman" charset="0"/>
                        <a:ea typeface="Times New Roman" charset="0"/>
                        <a:cs typeface="Times New Roman" charset="0"/>
                      </a:endParaRPr>
                    </a:p>
                  </a:txBody>
                  <a:tcPr marL="23996" marR="23996" marT="0" marB="0"/>
                </a:tc>
                <a:tc>
                  <a:txBody>
                    <a:bodyPr/>
                    <a:lstStyle/>
                    <a:p>
                      <a:pPr marL="0" marR="0" algn="l" defTabSz="914400" rtl="0" eaLnBrk="1" latinLnBrk="0" hangingPunct="1">
                        <a:lnSpc>
                          <a:spcPct val="107000"/>
                        </a:lnSpc>
                        <a:spcBef>
                          <a:spcPts val="0"/>
                        </a:spcBef>
                        <a:spcAft>
                          <a:spcPts val="0"/>
                        </a:spcAft>
                      </a:pPr>
                      <a:r>
                        <a:rPr lang="en-US" sz="1600" kern="1200" dirty="0">
                          <a:effectLst/>
                          <a:latin typeface="Times New Roman" charset="0"/>
                          <a:ea typeface="Times New Roman" charset="0"/>
                          <a:cs typeface="Times New Roman" charset="0"/>
                        </a:rPr>
                        <a:t>Department</a:t>
                      </a:r>
                      <a:endParaRPr lang="en-US" sz="1600" kern="1200" dirty="0">
                        <a:solidFill>
                          <a:schemeClr val="dk1"/>
                        </a:solidFill>
                        <a:effectLst/>
                        <a:latin typeface="Times New Roman" charset="0"/>
                        <a:ea typeface="Times New Roman" charset="0"/>
                        <a:cs typeface="Times New Roman" charset="0"/>
                      </a:endParaRPr>
                    </a:p>
                  </a:txBody>
                  <a:tcPr marL="23996" marR="23996" marT="0" marB="0"/>
                </a:tc>
                <a:extLst>
                  <a:ext uri="{0D108BD9-81ED-4DB2-BD59-A6C34878D82A}">
                    <a16:rowId xmlns:a16="http://schemas.microsoft.com/office/drawing/2014/main" val="2011357809"/>
                  </a:ext>
                </a:extLst>
              </a:tr>
              <a:tr h="635044">
                <a:tc>
                  <a:txBody>
                    <a:bodyPr/>
                    <a:lstStyle/>
                    <a:p>
                      <a:pPr marL="0" marR="0" algn="l" defTabSz="914400" rtl="0" eaLnBrk="1" latinLnBrk="0" hangingPunct="1">
                        <a:lnSpc>
                          <a:spcPct val="107000"/>
                        </a:lnSpc>
                        <a:spcBef>
                          <a:spcPts val="0"/>
                        </a:spcBef>
                        <a:spcAft>
                          <a:spcPts val="0"/>
                        </a:spcAft>
                      </a:pPr>
                      <a:r>
                        <a:rPr lang="en-US" sz="1400" kern="1200" dirty="0">
                          <a:effectLst/>
                          <a:latin typeface="Times New Roman" charset="0"/>
                          <a:ea typeface="Times New Roman" charset="0"/>
                          <a:cs typeface="Times New Roman" charset="0"/>
                        </a:rPr>
                        <a:t> </a:t>
                      </a:r>
                    </a:p>
                    <a:p>
                      <a:pPr marL="0" marR="0" algn="l" defTabSz="914400" rtl="0" eaLnBrk="1" latinLnBrk="0" hangingPunct="1">
                        <a:lnSpc>
                          <a:spcPct val="107000"/>
                        </a:lnSpc>
                        <a:spcBef>
                          <a:spcPts val="0"/>
                        </a:spcBef>
                        <a:spcAft>
                          <a:spcPts val="0"/>
                        </a:spcAft>
                      </a:pPr>
                      <a:r>
                        <a:rPr lang="en-US" sz="1400" kern="1200" dirty="0">
                          <a:effectLst/>
                          <a:latin typeface="Times New Roman" charset="0"/>
                          <a:ea typeface="Times New Roman" charset="0"/>
                          <a:cs typeface="Times New Roman" charset="0"/>
                        </a:rPr>
                        <a:t>Prenatal Genetics</a:t>
                      </a:r>
                    </a:p>
                    <a:p>
                      <a:pPr marL="0" marR="0" algn="l" defTabSz="914400" rtl="0" eaLnBrk="1" latinLnBrk="0" hangingPunct="1">
                        <a:lnSpc>
                          <a:spcPct val="107000"/>
                        </a:lnSpc>
                        <a:spcBef>
                          <a:spcPts val="0"/>
                        </a:spcBef>
                        <a:spcAft>
                          <a:spcPts val="0"/>
                        </a:spcAft>
                      </a:pPr>
                      <a:r>
                        <a:rPr lang="en-US" sz="1400" kern="1200" dirty="0">
                          <a:effectLst/>
                          <a:latin typeface="Times New Roman" charset="0"/>
                          <a:ea typeface="Times New Roman" charset="0"/>
                          <a:cs typeface="Times New Roman" charset="0"/>
                        </a:rPr>
                        <a:t> </a:t>
                      </a:r>
                      <a:endParaRPr lang="en-US" sz="1400" kern="1200" dirty="0">
                        <a:solidFill>
                          <a:schemeClr val="dk1"/>
                        </a:solidFill>
                        <a:effectLst/>
                        <a:latin typeface="Times New Roman" charset="0"/>
                        <a:ea typeface="Times New Roman" charset="0"/>
                        <a:cs typeface="Times New Roman" charset="0"/>
                      </a:endParaRPr>
                    </a:p>
                  </a:txBody>
                  <a:tcPr marL="23996" marR="23996" marT="0" marB="0"/>
                </a:tc>
                <a:tc>
                  <a:txBody>
                    <a:bodyPr/>
                    <a:lstStyle/>
                    <a:p>
                      <a:pPr marL="0" marR="0" algn="l" defTabSz="914400" rtl="0" eaLnBrk="1" latinLnBrk="0" hangingPunct="1">
                        <a:lnSpc>
                          <a:spcPct val="107000"/>
                        </a:lnSpc>
                        <a:spcBef>
                          <a:spcPts val="0"/>
                        </a:spcBef>
                        <a:spcAft>
                          <a:spcPts val="0"/>
                        </a:spcAft>
                      </a:pPr>
                      <a:r>
                        <a:rPr lang="en-US" sz="1400" kern="1200" dirty="0">
                          <a:effectLst/>
                          <a:latin typeface="Times New Roman" charset="0"/>
                          <a:ea typeface="Times New Roman" charset="0"/>
                          <a:cs typeface="Times New Roman" charset="0"/>
                        </a:rPr>
                        <a:t>Dr. Fatema Almusafri </a:t>
                      </a:r>
                    </a:p>
                    <a:p>
                      <a:pPr marL="0" marR="0" algn="l" defTabSz="914400" rtl="0" eaLnBrk="1" latinLnBrk="0" hangingPunct="1">
                        <a:lnSpc>
                          <a:spcPct val="107000"/>
                        </a:lnSpc>
                        <a:spcBef>
                          <a:spcPts val="0"/>
                        </a:spcBef>
                        <a:spcAft>
                          <a:spcPts val="0"/>
                        </a:spcAft>
                      </a:pPr>
                      <a:r>
                        <a:rPr lang="en-US" sz="1400" kern="1200" dirty="0">
                          <a:effectLst/>
                          <a:latin typeface="Times New Roman" charset="0"/>
                          <a:ea typeface="Times New Roman" charset="0"/>
                          <a:cs typeface="Times New Roman" charset="0"/>
                        </a:rPr>
                        <a:t> </a:t>
                      </a:r>
                      <a:endParaRPr lang="en-US" sz="1400" kern="1200" dirty="0">
                        <a:solidFill>
                          <a:schemeClr val="dk1"/>
                        </a:solidFill>
                        <a:effectLst/>
                        <a:latin typeface="Times New Roman" charset="0"/>
                        <a:ea typeface="Times New Roman" charset="0"/>
                        <a:cs typeface="Times New Roman" charset="0"/>
                      </a:endParaRPr>
                    </a:p>
                  </a:txBody>
                  <a:tcPr marL="23996" marR="23996" marT="0" marB="0"/>
                </a:tc>
                <a:tc>
                  <a:txBody>
                    <a:bodyPr/>
                    <a:lstStyle/>
                    <a:p>
                      <a:pPr marL="0" marR="0" algn="l" defTabSz="914400" rtl="0" eaLnBrk="1" latinLnBrk="0" hangingPunct="1">
                        <a:lnSpc>
                          <a:spcPct val="107000"/>
                        </a:lnSpc>
                        <a:spcBef>
                          <a:spcPts val="0"/>
                        </a:spcBef>
                        <a:spcAft>
                          <a:spcPts val="0"/>
                        </a:spcAft>
                      </a:pPr>
                      <a:r>
                        <a:rPr lang="en-US" sz="1400" kern="1200" dirty="0">
                          <a:effectLst/>
                          <a:latin typeface="Times New Roman" charset="0"/>
                          <a:ea typeface="Times New Roman" charset="0"/>
                          <a:cs typeface="Times New Roman" charset="0"/>
                        </a:rPr>
                        <a:t>Consultant Clinical/Prenatal genetics   </a:t>
                      </a:r>
                    </a:p>
                    <a:p>
                      <a:pPr marL="0" marR="0" algn="l" defTabSz="914400" rtl="0" eaLnBrk="1" latinLnBrk="0" hangingPunct="1">
                        <a:lnSpc>
                          <a:spcPct val="107000"/>
                        </a:lnSpc>
                        <a:spcBef>
                          <a:spcPts val="0"/>
                        </a:spcBef>
                        <a:spcAft>
                          <a:spcPts val="0"/>
                        </a:spcAft>
                      </a:pPr>
                      <a:r>
                        <a:rPr lang="en-US" sz="1400" kern="1200" dirty="0">
                          <a:effectLst/>
                          <a:latin typeface="Times New Roman" charset="0"/>
                          <a:ea typeface="Times New Roman" charset="0"/>
                          <a:cs typeface="Times New Roman" charset="0"/>
                        </a:rPr>
                        <a:t> </a:t>
                      </a:r>
                      <a:endParaRPr lang="en-US" sz="1400" kern="1200" dirty="0">
                        <a:solidFill>
                          <a:schemeClr val="dk1"/>
                        </a:solidFill>
                        <a:effectLst/>
                        <a:latin typeface="Times New Roman" charset="0"/>
                        <a:ea typeface="Times New Roman" charset="0"/>
                        <a:cs typeface="Times New Roman" charset="0"/>
                      </a:endParaRPr>
                    </a:p>
                  </a:txBody>
                  <a:tcPr marL="23996" marR="23996" marT="0" marB="0"/>
                </a:tc>
                <a:tc rowSpan="7">
                  <a:txBody>
                    <a:bodyPr/>
                    <a:lstStyle/>
                    <a:p>
                      <a:pPr marL="0" marR="0" algn="l" defTabSz="914400" rtl="0" eaLnBrk="1" latinLnBrk="0" hangingPunct="1">
                        <a:lnSpc>
                          <a:spcPct val="107000"/>
                        </a:lnSpc>
                        <a:spcBef>
                          <a:spcPts val="0"/>
                        </a:spcBef>
                        <a:spcAft>
                          <a:spcPts val="0"/>
                        </a:spcAft>
                      </a:pPr>
                      <a:endParaRPr lang="en-US" sz="1400" kern="1200" dirty="0">
                        <a:effectLst/>
                        <a:latin typeface="Times New Roman" charset="0"/>
                        <a:ea typeface="Times New Roman" charset="0"/>
                        <a:cs typeface="Times New Roman" charset="0"/>
                      </a:endParaRPr>
                    </a:p>
                    <a:p>
                      <a:pPr marL="0" marR="0" algn="l" defTabSz="914400" rtl="0" eaLnBrk="1" latinLnBrk="0" hangingPunct="1">
                        <a:lnSpc>
                          <a:spcPct val="107000"/>
                        </a:lnSpc>
                        <a:spcBef>
                          <a:spcPts val="0"/>
                        </a:spcBef>
                        <a:spcAft>
                          <a:spcPts val="0"/>
                        </a:spcAft>
                      </a:pPr>
                      <a:endParaRPr lang="en-US" sz="1400" kern="1200" dirty="0">
                        <a:effectLst/>
                        <a:latin typeface="Times New Roman" charset="0"/>
                        <a:ea typeface="Times New Roman" charset="0"/>
                        <a:cs typeface="Times New Roman" charset="0"/>
                      </a:endParaRPr>
                    </a:p>
                    <a:p>
                      <a:pPr marL="0" marR="0" algn="l" defTabSz="914400" rtl="0" eaLnBrk="1" latinLnBrk="0" hangingPunct="1">
                        <a:lnSpc>
                          <a:spcPct val="107000"/>
                        </a:lnSpc>
                        <a:spcBef>
                          <a:spcPts val="0"/>
                        </a:spcBef>
                        <a:spcAft>
                          <a:spcPts val="0"/>
                        </a:spcAft>
                      </a:pPr>
                      <a:r>
                        <a:rPr lang="en-US" sz="1400" kern="1200" dirty="0">
                          <a:effectLst/>
                          <a:latin typeface="Times New Roman" charset="0"/>
                          <a:ea typeface="Times New Roman" charset="0"/>
                          <a:cs typeface="Times New Roman" charset="0"/>
                        </a:rPr>
                        <a:t>Clinical and metabolic genetics department  </a:t>
                      </a:r>
                    </a:p>
                    <a:p>
                      <a:pPr marL="0" marR="0" algn="l" defTabSz="914400" rtl="0" eaLnBrk="1" latinLnBrk="0" hangingPunct="1">
                        <a:lnSpc>
                          <a:spcPct val="107000"/>
                        </a:lnSpc>
                        <a:spcBef>
                          <a:spcPts val="0"/>
                        </a:spcBef>
                        <a:spcAft>
                          <a:spcPts val="0"/>
                        </a:spcAft>
                      </a:pPr>
                      <a:r>
                        <a:rPr lang="en-US" sz="1400" kern="1200" dirty="0">
                          <a:effectLst/>
                          <a:latin typeface="Times New Roman" charset="0"/>
                          <a:ea typeface="Times New Roman" charset="0"/>
                          <a:cs typeface="Times New Roman" charset="0"/>
                        </a:rPr>
                        <a:t> </a:t>
                      </a:r>
                      <a:endParaRPr lang="en-US" sz="1400" kern="1200" dirty="0">
                        <a:solidFill>
                          <a:schemeClr val="dk1"/>
                        </a:solidFill>
                        <a:effectLst/>
                        <a:latin typeface="Times New Roman" charset="0"/>
                        <a:ea typeface="Times New Roman" charset="0"/>
                        <a:cs typeface="Times New Roman" charset="0"/>
                      </a:endParaRPr>
                    </a:p>
                  </a:txBody>
                  <a:tcPr marL="23996" marR="23996" marT="0" marB="0"/>
                </a:tc>
                <a:extLst>
                  <a:ext uri="{0D108BD9-81ED-4DB2-BD59-A6C34878D82A}">
                    <a16:rowId xmlns:a16="http://schemas.microsoft.com/office/drawing/2014/main" val="3155475059"/>
                  </a:ext>
                </a:extLst>
              </a:tr>
              <a:tr h="460327">
                <a:tc rowSpan="2">
                  <a:txBody>
                    <a:bodyPr/>
                    <a:lstStyle/>
                    <a:p>
                      <a:pPr marL="0" marR="0" algn="l" defTabSz="914400" rtl="0" eaLnBrk="1" latinLnBrk="0" hangingPunct="1">
                        <a:lnSpc>
                          <a:spcPct val="107000"/>
                        </a:lnSpc>
                        <a:spcBef>
                          <a:spcPts val="0"/>
                        </a:spcBef>
                        <a:spcAft>
                          <a:spcPts val="0"/>
                        </a:spcAft>
                      </a:pPr>
                      <a:r>
                        <a:rPr lang="en-US" sz="1400" kern="1200" dirty="0">
                          <a:effectLst/>
                          <a:latin typeface="Times New Roman" charset="0"/>
                          <a:ea typeface="Times New Roman" charset="0"/>
                          <a:cs typeface="Times New Roman" charset="0"/>
                        </a:rPr>
                        <a:t>Genetics (Premarital, Pediatric, adult)</a:t>
                      </a:r>
                    </a:p>
                    <a:p>
                      <a:pPr marL="0" marR="0" algn="l" defTabSz="914400" rtl="0" eaLnBrk="1" latinLnBrk="0" hangingPunct="1">
                        <a:lnSpc>
                          <a:spcPct val="107000"/>
                        </a:lnSpc>
                        <a:spcBef>
                          <a:spcPts val="0"/>
                        </a:spcBef>
                        <a:spcAft>
                          <a:spcPts val="0"/>
                        </a:spcAft>
                      </a:pPr>
                      <a:r>
                        <a:rPr lang="en-US" sz="1400" kern="1200" dirty="0">
                          <a:effectLst/>
                          <a:latin typeface="Times New Roman" charset="0"/>
                          <a:ea typeface="Times New Roman" charset="0"/>
                          <a:cs typeface="Times New Roman" charset="0"/>
                        </a:rPr>
                        <a:t> </a:t>
                      </a:r>
                      <a:endParaRPr lang="en-US" sz="1400" kern="1200" dirty="0">
                        <a:solidFill>
                          <a:schemeClr val="dk1"/>
                        </a:solidFill>
                        <a:effectLst/>
                        <a:latin typeface="Times New Roman" charset="0"/>
                        <a:ea typeface="Times New Roman" charset="0"/>
                        <a:cs typeface="Times New Roman" charset="0"/>
                      </a:endParaRPr>
                    </a:p>
                  </a:txBody>
                  <a:tcPr marL="23996" marR="23996" marT="0" marB="0"/>
                </a:tc>
                <a:tc>
                  <a:txBody>
                    <a:bodyPr/>
                    <a:lstStyle/>
                    <a:p>
                      <a:pPr marL="0" marR="0" indent="-228600" algn="l" defTabSz="914400" rtl="0" eaLnBrk="1" latinLnBrk="0" hangingPunct="1">
                        <a:lnSpc>
                          <a:spcPct val="107000"/>
                        </a:lnSpc>
                        <a:spcBef>
                          <a:spcPts val="0"/>
                        </a:spcBef>
                        <a:spcAft>
                          <a:spcPts val="0"/>
                        </a:spcAft>
                      </a:pPr>
                      <a:r>
                        <a:rPr lang="en-US" sz="1400" kern="1200" dirty="0">
                          <a:effectLst/>
                          <a:latin typeface="Times New Roman" charset="0"/>
                          <a:ea typeface="Times New Roman" charset="0"/>
                          <a:cs typeface="Times New Roman" charset="0"/>
                        </a:rPr>
                        <a:t>Mariam </a:t>
                      </a:r>
                      <a:r>
                        <a:rPr lang="en-US" sz="1400" kern="1200" dirty="0" err="1">
                          <a:effectLst/>
                          <a:latin typeface="Times New Roman" charset="0"/>
                          <a:ea typeface="Times New Roman" charset="0"/>
                          <a:cs typeface="Times New Roman" charset="0"/>
                        </a:rPr>
                        <a:t>Almulla</a:t>
                      </a:r>
                      <a:r>
                        <a:rPr lang="en-US" sz="1400" kern="1200" dirty="0">
                          <a:effectLst/>
                          <a:latin typeface="Times New Roman" charset="0"/>
                          <a:ea typeface="Times New Roman" charset="0"/>
                          <a:cs typeface="Times New Roman" charset="0"/>
                        </a:rPr>
                        <a:t>     </a:t>
                      </a:r>
                    </a:p>
                    <a:p>
                      <a:pPr marL="0" marR="0" algn="l" defTabSz="914400" rtl="0" eaLnBrk="1" latinLnBrk="0" hangingPunct="1">
                        <a:lnSpc>
                          <a:spcPct val="107000"/>
                        </a:lnSpc>
                        <a:spcBef>
                          <a:spcPts val="0"/>
                        </a:spcBef>
                        <a:spcAft>
                          <a:spcPts val="0"/>
                        </a:spcAft>
                      </a:pPr>
                      <a:r>
                        <a:rPr lang="en-US" sz="1400" kern="1200" dirty="0">
                          <a:effectLst/>
                          <a:latin typeface="Times New Roman" charset="0"/>
                          <a:ea typeface="Times New Roman" charset="0"/>
                          <a:cs typeface="Times New Roman" charset="0"/>
                        </a:rPr>
                        <a:t> </a:t>
                      </a:r>
                      <a:endParaRPr lang="en-US" sz="1400" kern="1200" dirty="0">
                        <a:solidFill>
                          <a:schemeClr val="dk1"/>
                        </a:solidFill>
                        <a:effectLst/>
                        <a:latin typeface="Times New Roman" charset="0"/>
                        <a:ea typeface="Times New Roman" charset="0"/>
                        <a:cs typeface="Times New Roman" charset="0"/>
                      </a:endParaRPr>
                    </a:p>
                  </a:txBody>
                  <a:tcPr marL="23996" marR="23996" marT="0" marB="0"/>
                </a:tc>
                <a:tc>
                  <a:txBody>
                    <a:bodyPr/>
                    <a:lstStyle/>
                    <a:p>
                      <a:pPr marL="0" marR="0" algn="l" defTabSz="914400" rtl="0" eaLnBrk="1" latinLnBrk="0" hangingPunct="1">
                        <a:lnSpc>
                          <a:spcPct val="107000"/>
                        </a:lnSpc>
                        <a:spcBef>
                          <a:spcPts val="0"/>
                        </a:spcBef>
                        <a:spcAft>
                          <a:spcPts val="0"/>
                        </a:spcAft>
                      </a:pPr>
                      <a:r>
                        <a:rPr lang="en-US" sz="1400" kern="1200" dirty="0">
                          <a:effectLst/>
                          <a:latin typeface="Times New Roman" charset="0"/>
                          <a:ea typeface="Times New Roman" charset="0"/>
                          <a:cs typeface="Times New Roman" charset="0"/>
                        </a:rPr>
                        <a:t>Genetic Counsellor</a:t>
                      </a:r>
                      <a:endParaRPr lang="en-US" sz="1400" kern="1200" dirty="0">
                        <a:solidFill>
                          <a:schemeClr val="dk1"/>
                        </a:solidFill>
                        <a:effectLst/>
                        <a:latin typeface="Times New Roman" charset="0"/>
                        <a:ea typeface="Times New Roman" charset="0"/>
                        <a:cs typeface="Times New Roman" charset="0"/>
                      </a:endParaRPr>
                    </a:p>
                  </a:txBody>
                  <a:tcPr marL="23996" marR="23996" marT="0" marB="0"/>
                </a:tc>
                <a:tc vMerge="1">
                  <a:txBody>
                    <a:bodyPr/>
                    <a:lstStyle/>
                    <a:p>
                      <a:pPr marL="0" marR="0">
                        <a:spcBef>
                          <a:spcPts val="0"/>
                        </a:spcBef>
                        <a:spcAft>
                          <a:spcPts val="0"/>
                        </a:spcAft>
                      </a:pPr>
                      <a:endParaRPr lang="en-US" sz="1000">
                        <a:effectLst/>
                        <a:latin typeface="Courier 10cpi"/>
                        <a:ea typeface="Times New Roman" panose="02020603050405020304" pitchFamily="18" charset="0"/>
                        <a:cs typeface="Times New Roman" panose="02020603050405020304" pitchFamily="18" charset="0"/>
                      </a:endParaRPr>
                    </a:p>
                  </a:txBody>
                  <a:tcPr marL="23996" marR="23996" marT="0" marB="0"/>
                </a:tc>
                <a:extLst>
                  <a:ext uri="{0D108BD9-81ED-4DB2-BD59-A6C34878D82A}">
                    <a16:rowId xmlns:a16="http://schemas.microsoft.com/office/drawing/2014/main" val="989549168"/>
                  </a:ext>
                </a:extLst>
              </a:tr>
              <a:tr h="212305">
                <a:tc vMerge="1">
                  <a:txBody>
                    <a:bodyPr/>
                    <a:lstStyle/>
                    <a:p>
                      <a:endParaRPr lang="en-US"/>
                    </a:p>
                  </a:txBody>
                  <a:tcPr/>
                </a:tc>
                <a:tc>
                  <a:txBody>
                    <a:bodyPr/>
                    <a:lstStyle/>
                    <a:p>
                      <a:pPr marL="0" marR="0" algn="l" defTabSz="914400" rtl="0" eaLnBrk="1" latinLnBrk="0" hangingPunct="1">
                        <a:lnSpc>
                          <a:spcPct val="107000"/>
                        </a:lnSpc>
                        <a:spcBef>
                          <a:spcPts val="0"/>
                        </a:spcBef>
                        <a:spcAft>
                          <a:spcPts val="0"/>
                        </a:spcAft>
                      </a:pPr>
                      <a:r>
                        <a:rPr lang="en-US" sz="1400" kern="1200">
                          <a:effectLst/>
                          <a:latin typeface="Times New Roman" charset="0"/>
                          <a:ea typeface="Times New Roman" charset="0"/>
                          <a:cs typeface="Times New Roman" charset="0"/>
                        </a:rPr>
                        <a:t>Karen El Akouri</a:t>
                      </a:r>
                      <a:endParaRPr lang="en-US" sz="1400" kern="1200">
                        <a:solidFill>
                          <a:schemeClr val="dk1"/>
                        </a:solidFill>
                        <a:effectLst/>
                        <a:latin typeface="Times New Roman" charset="0"/>
                        <a:ea typeface="Times New Roman" charset="0"/>
                        <a:cs typeface="Times New Roman" charset="0"/>
                      </a:endParaRPr>
                    </a:p>
                  </a:txBody>
                  <a:tcPr marL="23996" marR="23996" marT="0" marB="0"/>
                </a:tc>
                <a:tc>
                  <a:txBody>
                    <a:bodyPr/>
                    <a:lstStyle/>
                    <a:p>
                      <a:pPr marL="0" marR="0" indent="-228600" algn="l" defTabSz="914400" rtl="0" eaLnBrk="1" latinLnBrk="0" hangingPunct="1">
                        <a:lnSpc>
                          <a:spcPct val="107000"/>
                        </a:lnSpc>
                        <a:spcBef>
                          <a:spcPts val="0"/>
                        </a:spcBef>
                        <a:spcAft>
                          <a:spcPts val="0"/>
                        </a:spcAft>
                      </a:pPr>
                      <a:r>
                        <a:rPr lang="en-US" sz="1400" kern="1200" dirty="0">
                          <a:effectLst/>
                          <a:latin typeface="Times New Roman" charset="0"/>
                          <a:ea typeface="Times New Roman" charset="0"/>
                          <a:cs typeface="Times New Roman" charset="0"/>
                        </a:rPr>
                        <a:t> Board Certified Genetic Counselor </a:t>
                      </a:r>
                      <a:endParaRPr lang="en-US" sz="1400" kern="1200" dirty="0">
                        <a:solidFill>
                          <a:schemeClr val="dk1"/>
                        </a:solidFill>
                        <a:effectLst/>
                        <a:latin typeface="Times New Roman" charset="0"/>
                        <a:ea typeface="Times New Roman" charset="0"/>
                        <a:cs typeface="Times New Roman" charset="0"/>
                      </a:endParaRPr>
                    </a:p>
                  </a:txBody>
                  <a:tcPr marL="23996" marR="23996" marT="0" marB="0"/>
                </a:tc>
                <a:tc vMerge="1">
                  <a:txBody>
                    <a:bodyPr/>
                    <a:lstStyle/>
                    <a:p>
                      <a:pPr marL="0" marR="0" indent="-228600">
                        <a:spcBef>
                          <a:spcPts val="0"/>
                        </a:spcBef>
                        <a:spcAft>
                          <a:spcPts val="0"/>
                        </a:spcAft>
                      </a:pPr>
                      <a:endParaRPr lang="en-US" sz="1000" dirty="0">
                        <a:effectLst/>
                        <a:latin typeface="Courier 10cpi"/>
                        <a:ea typeface="Times New Roman" panose="02020603050405020304" pitchFamily="18" charset="0"/>
                        <a:cs typeface="Times New Roman" panose="02020603050405020304" pitchFamily="18" charset="0"/>
                      </a:endParaRPr>
                    </a:p>
                  </a:txBody>
                  <a:tcPr marL="23996" marR="23996" marT="0" marB="0"/>
                </a:tc>
                <a:extLst>
                  <a:ext uri="{0D108BD9-81ED-4DB2-BD59-A6C34878D82A}">
                    <a16:rowId xmlns:a16="http://schemas.microsoft.com/office/drawing/2014/main" val="1987943467"/>
                  </a:ext>
                </a:extLst>
              </a:tr>
              <a:tr h="373376">
                <a:tc rowSpan="4">
                  <a:txBody>
                    <a:bodyPr/>
                    <a:lstStyle/>
                    <a:p>
                      <a:pPr marL="0" marR="0" algn="l" defTabSz="914400" rtl="0" eaLnBrk="1" latinLnBrk="0" hangingPunct="1">
                        <a:lnSpc>
                          <a:spcPct val="107000"/>
                        </a:lnSpc>
                        <a:spcBef>
                          <a:spcPts val="0"/>
                        </a:spcBef>
                        <a:spcAft>
                          <a:spcPts val="0"/>
                        </a:spcAft>
                      </a:pPr>
                      <a:r>
                        <a:rPr lang="en-US" sz="1400" kern="1200" dirty="0">
                          <a:effectLst/>
                          <a:latin typeface="Times New Roman" charset="0"/>
                          <a:ea typeface="Times New Roman" charset="0"/>
                          <a:cs typeface="Times New Roman" charset="0"/>
                        </a:rPr>
                        <a:t>Metabolic Genetics </a:t>
                      </a:r>
                    </a:p>
                    <a:p>
                      <a:pPr marL="0" marR="0" algn="l" defTabSz="914400" rtl="0" eaLnBrk="1" latinLnBrk="0" hangingPunct="1">
                        <a:lnSpc>
                          <a:spcPct val="107000"/>
                        </a:lnSpc>
                        <a:spcBef>
                          <a:spcPts val="0"/>
                        </a:spcBef>
                        <a:spcAft>
                          <a:spcPts val="0"/>
                        </a:spcAft>
                      </a:pPr>
                      <a:r>
                        <a:rPr lang="en-US" sz="1400" kern="1200" dirty="0">
                          <a:effectLst/>
                          <a:latin typeface="Times New Roman" charset="0"/>
                          <a:ea typeface="Times New Roman" charset="0"/>
                          <a:cs typeface="Times New Roman" charset="0"/>
                        </a:rPr>
                        <a:t> </a:t>
                      </a:r>
                      <a:endParaRPr lang="en-US" sz="1400" kern="1200" dirty="0">
                        <a:solidFill>
                          <a:schemeClr val="dk1"/>
                        </a:solidFill>
                        <a:effectLst/>
                        <a:latin typeface="Times New Roman" charset="0"/>
                        <a:ea typeface="Times New Roman" charset="0"/>
                        <a:cs typeface="Times New Roman" charset="0"/>
                      </a:endParaRPr>
                    </a:p>
                  </a:txBody>
                  <a:tcPr marL="23996" marR="23996" marT="0" marB="0"/>
                </a:tc>
                <a:tc>
                  <a:txBody>
                    <a:bodyPr/>
                    <a:lstStyle/>
                    <a:p>
                      <a:pPr marL="0" marR="0" algn="l" defTabSz="914400" rtl="0" eaLnBrk="1" latinLnBrk="0" hangingPunct="1">
                        <a:lnSpc>
                          <a:spcPct val="107000"/>
                        </a:lnSpc>
                        <a:spcBef>
                          <a:spcPts val="0"/>
                        </a:spcBef>
                        <a:spcAft>
                          <a:spcPts val="0"/>
                        </a:spcAft>
                      </a:pPr>
                      <a:r>
                        <a:rPr lang="en-US" sz="1400" kern="1200">
                          <a:effectLst/>
                          <a:latin typeface="Times New Roman" charset="0"/>
                          <a:ea typeface="Times New Roman" charset="0"/>
                          <a:cs typeface="Times New Roman" charset="0"/>
                        </a:rPr>
                        <a:t>Dr. Tawfeg  Ben Omran</a:t>
                      </a:r>
                      <a:endParaRPr lang="en-US" sz="1400" kern="1200">
                        <a:solidFill>
                          <a:schemeClr val="dk1"/>
                        </a:solidFill>
                        <a:effectLst/>
                        <a:latin typeface="Times New Roman" charset="0"/>
                        <a:ea typeface="Times New Roman" charset="0"/>
                        <a:cs typeface="Times New Roman" charset="0"/>
                      </a:endParaRPr>
                    </a:p>
                  </a:txBody>
                  <a:tcPr marL="23996" marR="23996" marT="0" marB="0"/>
                </a:tc>
                <a:tc>
                  <a:txBody>
                    <a:bodyPr/>
                    <a:lstStyle/>
                    <a:p>
                      <a:pPr marL="0" marR="0" algn="l" defTabSz="914400" rtl="0" eaLnBrk="1" latinLnBrk="0" hangingPunct="1">
                        <a:lnSpc>
                          <a:spcPct val="107000"/>
                        </a:lnSpc>
                        <a:spcBef>
                          <a:spcPts val="0"/>
                        </a:spcBef>
                        <a:spcAft>
                          <a:spcPts val="0"/>
                        </a:spcAft>
                      </a:pPr>
                      <a:r>
                        <a:rPr lang="en-US" sz="1400" kern="1200">
                          <a:effectLst/>
                          <a:latin typeface="Times New Roman" charset="0"/>
                          <a:ea typeface="Times New Roman" charset="0"/>
                          <a:cs typeface="Times New Roman" charset="0"/>
                        </a:rPr>
                        <a:t>Senior consultant clinical/biochemical genetics &amp; head of </a:t>
                      </a:r>
                      <a:endParaRPr lang="en-US" sz="1400" kern="1200">
                        <a:solidFill>
                          <a:schemeClr val="dk1"/>
                        </a:solidFill>
                        <a:effectLst/>
                        <a:latin typeface="Times New Roman" charset="0"/>
                        <a:ea typeface="Times New Roman" charset="0"/>
                        <a:cs typeface="Times New Roman" charset="0"/>
                      </a:endParaRPr>
                    </a:p>
                  </a:txBody>
                  <a:tcPr marL="23996" marR="23996" marT="0" marB="0"/>
                </a:tc>
                <a:tc vMerge="1">
                  <a:txBody>
                    <a:bodyPr/>
                    <a:lstStyle/>
                    <a:p>
                      <a:pPr marL="0" marR="0">
                        <a:spcBef>
                          <a:spcPts val="0"/>
                        </a:spcBef>
                        <a:spcAft>
                          <a:spcPts val="0"/>
                        </a:spcAft>
                      </a:pPr>
                      <a:endParaRPr lang="en-US" sz="1000" dirty="0">
                        <a:effectLst/>
                        <a:latin typeface="Courier 10cpi"/>
                        <a:ea typeface="Times New Roman" panose="02020603050405020304" pitchFamily="18" charset="0"/>
                        <a:cs typeface="Times New Roman" panose="02020603050405020304" pitchFamily="18" charset="0"/>
                      </a:endParaRPr>
                    </a:p>
                  </a:txBody>
                  <a:tcPr marL="23996" marR="23996" marT="0" marB="0"/>
                </a:tc>
                <a:extLst>
                  <a:ext uri="{0D108BD9-81ED-4DB2-BD59-A6C34878D82A}">
                    <a16:rowId xmlns:a16="http://schemas.microsoft.com/office/drawing/2014/main" val="1140009419"/>
                  </a:ext>
                </a:extLst>
              </a:tr>
              <a:tr h="418525">
                <a:tc vMerge="1">
                  <a:txBody>
                    <a:bodyPr/>
                    <a:lstStyle/>
                    <a:p>
                      <a:endParaRPr lang="en-US"/>
                    </a:p>
                  </a:txBody>
                  <a:tcPr/>
                </a:tc>
                <a:tc>
                  <a:txBody>
                    <a:bodyPr/>
                    <a:lstStyle/>
                    <a:p>
                      <a:pPr marL="0" marR="0" algn="l" defTabSz="914400" rtl="0" eaLnBrk="1" latinLnBrk="0" hangingPunct="1">
                        <a:lnSpc>
                          <a:spcPct val="107000"/>
                        </a:lnSpc>
                        <a:spcBef>
                          <a:spcPts val="0"/>
                        </a:spcBef>
                        <a:spcAft>
                          <a:spcPts val="0"/>
                        </a:spcAft>
                      </a:pPr>
                      <a:r>
                        <a:rPr lang="en-US" sz="1400" kern="1200" dirty="0">
                          <a:effectLst/>
                          <a:latin typeface="Times New Roman" charset="0"/>
                          <a:ea typeface="Times New Roman" charset="0"/>
                          <a:cs typeface="Times New Roman" charset="0"/>
                        </a:rPr>
                        <a:t>Dr. Mariam </a:t>
                      </a:r>
                      <a:r>
                        <a:rPr lang="en-US" sz="1400" kern="1200" dirty="0" err="1">
                          <a:effectLst/>
                          <a:latin typeface="Times New Roman" charset="0"/>
                          <a:ea typeface="Times New Roman" charset="0"/>
                          <a:cs typeface="Times New Roman" charset="0"/>
                        </a:rPr>
                        <a:t>Almurikie</a:t>
                      </a:r>
                      <a:endParaRPr lang="en-US" sz="1400" kern="1200" dirty="0">
                        <a:solidFill>
                          <a:schemeClr val="dk1"/>
                        </a:solidFill>
                        <a:effectLst/>
                        <a:latin typeface="Times New Roman" charset="0"/>
                        <a:ea typeface="Times New Roman" charset="0"/>
                        <a:cs typeface="Times New Roman" charset="0"/>
                      </a:endParaRPr>
                    </a:p>
                  </a:txBody>
                  <a:tcPr marL="23996" marR="23996" marT="0" marB="0"/>
                </a:tc>
                <a:tc>
                  <a:txBody>
                    <a:bodyPr/>
                    <a:lstStyle/>
                    <a:p>
                      <a:pPr marL="0" marR="0" indent="-228600" algn="l" defTabSz="914400" rtl="0" eaLnBrk="1" latinLnBrk="0" hangingPunct="1">
                        <a:lnSpc>
                          <a:spcPct val="107000"/>
                        </a:lnSpc>
                        <a:spcBef>
                          <a:spcPts val="0"/>
                        </a:spcBef>
                        <a:spcAft>
                          <a:spcPts val="0"/>
                        </a:spcAft>
                      </a:pPr>
                      <a:r>
                        <a:rPr lang="en-US" sz="1400" kern="1200" dirty="0">
                          <a:effectLst/>
                          <a:latin typeface="Times New Roman" charset="0"/>
                          <a:ea typeface="Times New Roman" charset="0"/>
                          <a:cs typeface="Times New Roman" charset="0"/>
                        </a:rPr>
                        <a:t>Senior consultant clinical genetics </a:t>
                      </a:r>
                    </a:p>
                    <a:p>
                      <a:pPr marL="0" marR="0" algn="l" defTabSz="914400" rtl="0" eaLnBrk="1" latinLnBrk="0" hangingPunct="1">
                        <a:lnSpc>
                          <a:spcPct val="107000"/>
                        </a:lnSpc>
                        <a:spcBef>
                          <a:spcPts val="0"/>
                        </a:spcBef>
                        <a:spcAft>
                          <a:spcPts val="0"/>
                        </a:spcAft>
                      </a:pPr>
                      <a:r>
                        <a:rPr lang="en-US" sz="1400" kern="1200" dirty="0">
                          <a:effectLst/>
                          <a:latin typeface="Times New Roman" charset="0"/>
                          <a:ea typeface="Times New Roman" charset="0"/>
                          <a:cs typeface="Times New Roman" charset="0"/>
                        </a:rPr>
                        <a:t> </a:t>
                      </a:r>
                      <a:endParaRPr lang="en-US" sz="1400" kern="1200" dirty="0">
                        <a:solidFill>
                          <a:schemeClr val="dk1"/>
                        </a:solidFill>
                        <a:effectLst/>
                        <a:latin typeface="Times New Roman" charset="0"/>
                        <a:ea typeface="Times New Roman" charset="0"/>
                        <a:cs typeface="Times New Roman" charset="0"/>
                      </a:endParaRPr>
                    </a:p>
                  </a:txBody>
                  <a:tcPr marL="23996" marR="23996" marT="0" marB="0"/>
                </a:tc>
                <a:tc vMerge="1">
                  <a:txBody>
                    <a:bodyPr/>
                    <a:lstStyle/>
                    <a:p>
                      <a:pPr marL="0" marR="0">
                        <a:spcBef>
                          <a:spcPts val="0"/>
                        </a:spcBef>
                        <a:spcAft>
                          <a:spcPts val="0"/>
                        </a:spcAft>
                      </a:pPr>
                      <a:endParaRPr lang="en-US" sz="1000" dirty="0">
                        <a:effectLst/>
                        <a:latin typeface="Courier 10cpi"/>
                        <a:ea typeface="Times New Roman" panose="02020603050405020304" pitchFamily="18" charset="0"/>
                        <a:cs typeface="Times New Roman" panose="02020603050405020304" pitchFamily="18" charset="0"/>
                      </a:endParaRPr>
                    </a:p>
                  </a:txBody>
                  <a:tcPr marL="23996" marR="23996" marT="0" marB="0"/>
                </a:tc>
                <a:extLst>
                  <a:ext uri="{0D108BD9-81ED-4DB2-BD59-A6C34878D82A}">
                    <a16:rowId xmlns:a16="http://schemas.microsoft.com/office/drawing/2014/main" val="1235525368"/>
                  </a:ext>
                </a:extLst>
              </a:tr>
              <a:tr h="460327">
                <a:tc vMerge="1">
                  <a:txBody>
                    <a:bodyPr/>
                    <a:lstStyle/>
                    <a:p>
                      <a:endParaRPr lang="en-US"/>
                    </a:p>
                  </a:txBody>
                  <a:tcPr/>
                </a:tc>
                <a:tc>
                  <a:txBody>
                    <a:bodyPr/>
                    <a:lstStyle/>
                    <a:p>
                      <a:pPr marL="0" marR="0" algn="l" defTabSz="914400" rtl="0" eaLnBrk="1" latinLnBrk="0" hangingPunct="1">
                        <a:lnSpc>
                          <a:spcPct val="107000"/>
                        </a:lnSpc>
                        <a:spcBef>
                          <a:spcPts val="0"/>
                        </a:spcBef>
                        <a:spcAft>
                          <a:spcPts val="0"/>
                        </a:spcAft>
                      </a:pPr>
                      <a:r>
                        <a:rPr lang="en-US" sz="1400" kern="1200">
                          <a:effectLst/>
                          <a:latin typeface="Times New Roman" charset="0"/>
                          <a:ea typeface="Times New Roman" charset="0"/>
                          <a:cs typeface="Times New Roman" charset="0"/>
                        </a:rPr>
                        <a:t>Dr. Noora Shahbeik </a:t>
                      </a:r>
                    </a:p>
                    <a:p>
                      <a:pPr marL="0" marR="0" algn="l" defTabSz="914400" rtl="0" eaLnBrk="1" latinLnBrk="0" hangingPunct="1">
                        <a:lnSpc>
                          <a:spcPct val="107000"/>
                        </a:lnSpc>
                        <a:spcBef>
                          <a:spcPts val="0"/>
                        </a:spcBef>
                        <a:spcAft>
                          <a:spcPts val="0"/>
                        </a:spcAft>
                      </a:pPr>
                      <a:r>
                        <a:rPr lang="en-US" sz="1400" kern="1200">
                          <a:effectLst/>
                          <a:latin typeface="Times New Roman" charset="0"/>
                          <a:ea typeface="Times New Roman" charset="0"/>
                          <a:cs typeface="Times New Roman" charset="0"/>
                        </a:rPr>
                        <a:t> </a:t>
                      </a:r>
                      <a:endParaRPr lang="en-US" sz="1400" kern="1200">
                        <a:solidFill>
                          <a:schemeClr val="dk1"/>
                        </a:solidFill>
                        <a:effectLst/>
                        <a:latin typeface="Times New Roman" charset="0"/>
                        <a:ea typeface="Times New Roman" charset="0"/>
                        <a:cs typeface="Times New Roman" charset="0"/>
                      </a:endParaRPr>
                    </a:p>
                  </a:txBody>
                  <a:tcPr marL="23996" marR="23996" marT="0" marB="0"/>
                </a:tc>
                <a:tc>
                  <a:txBody>
                    <a:bodyPr/>
                    <a:lstStyle/>
                    <a:p>
                      <a:pPr marL="0" marR="0" indent="-228600" algn="l" defTabSz="914400" rtl="0" eaLnBrk="1" latinLnBrk="0" hangingPunct="1">
                        <a:lnSpc>
                          <a:spcPct val="107000"/>
                        </a:lnSpc>
                        <a:spcBef>
                          <a:spcPts val="0"/>
                        </a:spcBef>
                        <a:spcAft>
                          <a:spcPts val="0"/>
                        </a:spcAft>
                      </a:pPr>
                      <a:r>
                        <a:rPr lang="en-US" sz="1400" kern="1200" dirty="0">
                          <a:effectLst/>
                          <a:latin typeface="Times New Roman" charset="0"/>
                          <a:ea typeface="Times New Roman" charset="0"/>
                          <a:cs typeface="Times New Roman" charset="0"/>
                        </a:rPr>
                        <a:t>Senior consultant biochemical genetics   </a:t>
                      </a:r>
                    </a:p>
                    <a:p>
                      <a:pPr marL="0" marR="0" algn="l" defTabSz="914400" rtl="0" eaLnBrk="1" latinLnBrk="0" hangingPunct="1">
                        <a:lnSpc>
                          <a:spcPct val="107000"/>
                        </a:lnSpc>
                        <a:spcBef>
                          <a:spcPts val="0"/>
                        </a:spcBef>
                        <a:spcAft>
                          <a:spcPts val="0"/>
                        </a:spcAft>
                      </a:pPr>
                      <a:r>
                        <a:rPr lang="en-US" sz="1400" kern="1200" dirty="0">
                          <a:effectLst/>
                          <a:latin typeface="Times New Roman" charset="0"/>
                          <a:ea typeface="Times New Roman" charset="0"/>
                          <a:cs typeface="Times New Roman" charset="0"/>
                        </a:rPr>
                        <a:t> </a:t>
                      </a:r>
                      <a:endParaRPr lang="en-US" sz="1400" kern="1200" dirty="0">
                        <a:solidFill>
                          <a:schemeClr val="dk1"/>
                        </a:solidFill>
                        <a:effectLst/>
                        <a:latin typeface="Times New Roman" charset="0"/>
                        <a:ea typeface="Times New Roman" charset="0"/>
                        <a:cs typeface="Times New Roman" charset="0"/>
                      </a:endParaRPr>
                    </a:p>
                  </a:txBody>
                  <a:tcPr marL="23996" marR="23996" marT="0" marB="0"/>
                </a:tc>
                <a:tc vMerge="1">
                  <a:txBody>
                    <a:bodyPr/>
                    <a:lstStyle/>
                    <a:p>
                      <a:pPr marL="0" marR="0" indent="-228600">
                        <a:spcBef>
                          <a:spcPts val="0"/>
                        </a:spcBef>
                        <a:spcAft>
                          <a:spcPts val="0"/>
                        </a:spcAft>
                      </a:pPr>
                      <a:endParaRPr lang="en-US" sz="1000" dirty="0">
                        <a:effectLst/>
                        <a:latin typeface="Courier 10cpi"/>
                        <a:ea typeface="Times New Roman" panose="02020603050405020304" pitchFamily="18" charset="0"/>
                        <a:cs typeface="Times New Roman" panose="02020603050405020304" pitchFamily="18" charset="0"/>
                      </a:endParaRPr>
                    </a:p>
                  </a:txBody>
                  <a:tcPr marL="23996" marR="23996" marT="0" marB="0"/>
                </a:tc>
                <a:extLst>
                  <a:ext uri="{0D108BD9-81ED-4DB2-BD59-A6C34878D82A}">
                    <a16:rowId xmlns:a16="http://schemas.microsoft.com/office/drawing/2014/main" val="1458778683"/>
                  </a:ext>
                </a:extLst>
              </a:tr>
              <a:tr h="635044">
                <a:tc vMerge="1">
                  <a:txBody>
                    <a:bodyPr/>
                    <a:lstStyle/>
                    <a:p>
                      <a:endParaRPr lang="en-US"/>
                    </a:p>
                  </a:txBody>
                  <a:tcPr/>
                </a:tc>
                <a:tc>
                  <a:txBody>
                    <a:bodyPr/>
                    <a:lstStyle/>
                    <a:p>
                      <a:pPr marL="0" marR="0" lvl="0" indent="-228600" algn="l" defTabSz="914400" rtl="0" eaLnBrk="1" fontAlgn="auto" latinLnBrk="0" hangingPunct="1">
                        <a:lnSpc>
                          <a:spcPct val="107000"/>
                        </a:lnSpc>
                        <a:spcBef>
                          <a:spcPts val="0"/>
                        </a:spcBef>
                        <a:spcAft>
                          <a:spcPts val="0"/>
                        </a:spcAft>
                        <a:buClrTx/>
                        <a:buSzTx/>
                        <a:buFontTx/>
                        <a:buNone/>
                        <a:tabLst/>
                        <a:defRPr/>
                      </a:pPr>
                      <a:r>
                        <a:rPr lang="en-US" sz="1400" kern="1200" dirty="0">
                          <a:effectLst/>
                          <a:latin typeface="Times New Roman" charset="0"/>
                          <a:ea typeface="Times New Roman" charset="0"/>
                          <a:cs typeface="Times New Roman" charset="0"/>
                        </a:rPr>
                        <a:t>Dr. Rehab</a:t>
                      </a:r>
                      <a:r>
                        <a:rPr lang="en-US" sz="1400" kern="1200">
                          <a:effectLst/>
                          <a:latin typeface="Times New Roman" charset="0"/>
                          <a:ea typeface="Times New Roman" charset="0"/>
                          <a:cs typeface="Times New Roman" charset="0"/>
                        </a:rPr>
                        <a:t> Ali Abdulrahman</a:t>
                      </a:r>
                      <a:endParaRPr lang="en-US" sz="1400" kern="1200" dirty="0">
                        <a:effectLst/>
                        <a:latin typeface="Times New Roman" charset="0"/>
                        <a:ea typeface="Times New Roman" charset="0"/>
                        <a:cs typeface="Times New Roman" charset="0"/>
                      </a:endParaRPr>
                    </a:p>
                    <a:p>
                      <a:pPr marL="0" marR="0" algn="l" defTabSz="914400" rtl="0" eaLnBrk="1" latinLnBrk="0" hangingPunct="1">
                        <a:lnSpc>
                          <a:spcPct val="107000"/>
                        </a:lnSpc>
                        <a:spcBef>
                          <a:spcPts val="0"/>
                        </a:spcBef>
                        <a:spcAft>
                          <a:spcPts val="0"/>
                        </a:spcAft>
                      </a:pPr>
                      <a:r>
                        <a:rPr lang="en-US" sz="1400" kern="1200" dirty="0">
                          <a:effectLst/>
                          <a:latin typeface="Times New Roman" charset="0"/>
                          <a:ea typeface="Times New Roman" charset="0"/>
                          <a:cs typeface="Times New Roman" charset="0"/>
                        </a:rPr>
                        <a:t> </a:t>
                      </a:r>
                      <a:endParaRPr lang="en-US" sz="1400" kern="1200" dirty="0">
                        <a:solidFill>
                          <a:schemeClr val="dk1"/>
                        </a:solidFill>
                        <a:effectLst/>
                        <a:latin typeface="Times New Roman" charset="0"/>
                        <a:ea typeface="Times New Roman" charset="0"/>
                        <a:cs typeface="Times New Roman" charset="0"/>
                      </a:endParaRPr>
                    </a:p>
                  </a:txBody>
                  <a:tcPr marL="23996" marR="23996" marT="0" marB="0"/>
                </a:tc>
                <a:tc>
                  <a:txBody>
                    <a:bodyPr/>
                    <a:lstStyle/>
                    <a:p>
                      <a:pPr marL="0" marR="0" algn="l" defTabSz="914400" rtl="0" eaLnBrk="1" latinLnBrk="0" hangingPunct="1">
                        <a:lnSpc>
                          <a:spcPct val="107000"/>
                        </a:lnSpc>
                        <a:spcBef>
                          <a:spcPts val="0"/>
                        </a:spcBef>
                        <a:spcAft>
                          <a:spcPts val="0"/>
                        </a:spcAft>
                      </a:pPr>
                      <a:r>
                        <a:rPr lang="en-US" sz="1400" kern="1200">
                          <a:effectLst/>
                          <a:latin typeface="Times New Roman" charset="0"/>
                          <a:ea typeface="Times New Roman" charset="0"/>
                          <a:cs typeface="Times New Roman" charset="0"/>
                        </a:rPr>
                        <a:t>Senior Consultant clinical/biochemical genetics  </a:t>
                      </a:r>
                    </a:p>
                    <a:p>
                      <a:pPr marL="0" marR="0" algn="l" defTabSz="914400" rtl="0" eaLnBrk="1" latinLnBrk="0" hangingPunct="1">
                        <a:lnSpc>
                          <a:spcPct val="107000"/>
                        </a:lnSpc>
                        <a:spcBef>
                          <a:spcPts val="0"/>
                        </a:spcBef>
                        <a:spcAft>
                          <a:spcPts val="0"/>
                        </a:spcAft>
                      </a:pPr>
                      <a:r>
                        <a:rPr lang="en-US" sz="1400" kern="1200">
                          <a:effectLst/>
                          <a:latin typeface="Times New Roman" charset="0"/>
                          <a:ea typeface="Times New Roman" charset="0"/>
                          <a:cs typeface="Times New Roman" charset="0"/>
                        </a:rPr>
                        <a:t> </a:t>
                      </a:r>
                      <a:endParaRPr lang="en-US" sz="1400" kern="1200">
                        <a:solidFill>
                          <a:schemeClr val="dk1"/>
                        </a:solidFill>
                        <a:effectLst/>
                        <a:latin typeface="Times New Roman" charset="0"/>
                        <a:ea typeface="Times New Roman" charset="0"/>
                        <a:cs typeface="Times New Roman" charset="0"/>
                      </a:endParaRPr>
                    </a:p>
                  </a:txBody>
                  <a:tcPr marL="23996" marR="23996" marT="0" marB="0"/>
                </a:tc>
                <a:tc vMerge="1">
                  <a:txBody>
                    <a:bodyPr/>
                    <a:lstStyle/>
                    <a:p>
                      <a:pPr marL="0" marR="0">
                        <a:spcBef>
                          <a:spcPts val="0"/>
                        </a:spcBef>
                        <a:spcAft>
                          <a:spcPts val="0"/>
                        </a:spcAft>
                      </a:pPr>
                      <a:endParaRPr lang="en-US" sz="1000" dirty="0">
                        <a:effectLst/>
                        <a:latin typeface="Courier 10cpi"/>
                        <a:ea typeface="Times New Roman" panose="02020603050405020304" pitchFamily="18" charset="0"/>
                        <a:cs typeface="Times New Roman" panose="02020603050405020304" pitchFamily="18" charset="0"/>
                      </a:endParaRPr>
                    </a:p>
                  </a:txBody>
                  <a:tcPr marL="23996" marR="23996" marT="0" marB="0"/>
                </a:tc>
                <a:extLst>
                  <a:ext uri="{0D108BD9-81ED-4DB2-BD59-A6C34878D82A}">
                    <a16:rowId xmlns:a16="http://schemas.microsoft.com/office/drawing/2014/main" val="208196793"/>
                  </a:ext>
                </a:extLst>
              </a:tr>
              <a:tr h="460327">
                <a:tc rowSpan="2">
                  <a:txBody>
                    <a:bodyPr/>
                    <a:lstStyle/>
                    <a:p>
                      <a:pPr marL="0" marR="0" algn="l" defTabSz="914400" rtl="0" eaLnBrk="1" latinLnBrk="0" hangingPunct="1">
                        <a:lnSpc>
                          <a:spcPct val="107000"/>
                        </a:lnSpc>
                        <a:spcBef>
                          <a:spcPts val="0"/>
                        </a:spcBef>
                        <a:spcAft>
                          <a:spcPts val="0"/>
                        </a:spcAft>
                      </a:pPr>
                      <a:r>
                        <a:rPr lang="en-US" sz="1400" kern="1200" dirty="0">
                          <a:effectLst/>
                          <a:latin typeface="Times New Roman" charset="0"/>
                          <a:ea typeface="Times New Roman" charset="0"/>
                          <a:cs typeface="Times New Roman" charset="0"/>
                        </a:rPr>
                        <a:t>Cancer Genetics</a:t>
                      </a:r>
                    </a:p>
                    <a:p>
                      <a:pPr marL="0" marR="0" algn="l" defTabSz="914400" rtl="0" eaLnBrk="1" latinLnBrk="0" hangingPunct="1">
                        <a:lnSpc>
                          <a:spcPct val="107000"/>
                        </a:lnSpc>
                        <a:spcBef>
                          <a:spcPts val="0"/>
                        </a:spcBef>
                        <a:spcAft>
                          <a:spcPts val="0"/>
                        </a:spcAft>
                      </a:pPr>
                      <a:r>
                        <a:rPr lang="en-US" sz="1400" kern="1200" dirty="0">
                          <a:effectLst/>
                          <a:latin typeface="Times New Roman" charset="0"/>
                          <a:ea typeface="Times New Roman" charset="0"/>
                          <a:cs typeface="Times New Roman" charset="0"/>
                        </a:rPr>
                        <a:t>  </a:t>
                      </a:r>
                      <a:endParaRPr lang="en-US" sz="1400" kern="1200" dirty="0">
                        <a:solidFill>
                          <a:schemeClr val="dk1"/>
                        </a:solidFill>
                        <a:effectLst/>
                        <a:latin typeface="Times New Roman" charset="0"/>
                        <a:ea typeface="Times New Roman" charset="0"/>
                        <a:cs typeface="Times New Roman" charset="0"/>
                      </a:endParaRPr>
                    </a:p>
                  </a:txBody>
                  <a:tcPr marL="23996" marR="23996" marT="0" marB="0"/>
                </a:tc>
                <a:tc>
                  <a:txBody>
                    <a:bodyPr/>
                    <a:lstStyle/>
                    <a:p>
                      <a:pPr marL="0" marR="0" indent="-228600" algn="l" defTabSz="914400" rtl="0" eaLnBrk="1" latinLnBrk="0" hangingPunct="1">
                        <a:lnSpc>
                          <a:spcPct val="107000"/>
                        </a:lnSpc>
                        <a:spcBef>
                          <a:spcPts val="0"/>
                        </a:spcBef>
                        <a:spcAft>
                          <a:spcPts val="0"/>
                        </a:spcAft>
                      </a:pPr>
                      <a:r>
                        <a:rPr lang="en-US" sz="1400" kern="1200" dirty="0">
                          <a:effectLst/>
                          <a:latin typeface="Times New Roman" charset="0"/>
                          <a:ea typeface="Times New Roman" charset="0"/>
                          <a:cs typeface="Times New Roman" charset="0"/>
                        </a:rPr>
                        <a:t>Dr. </a:t>
                      </a:r>
                      <a:r>
                        <a:rPr lang="en-US" sz="1400" kern="1200" dirty="0" err="1">
                          <a:effectLst/>
                          <a:latin typeface="Times New Roman" charset="0"/>
                          <a:ea typeface="Times New Roman" charset="0"/>
                          <a:cs typeface="Times New Roman" charset="0"/>
                        </a:rPr>
                        <a:t>Salha</a:t>
                      </a:r>
                      <a:r>
                        <a:rPr lang="en-US" sz="1400" kern="1200" dirty="0">
                          <a:effectLst/>
                          <a:latin typeface="Times New Roman" charset="0"/>
                          <a:ea typeface="Times New Roman" charset="0"/>
                          <a:cs typeface="Times New Roman" charset="0"/>
                        </a:rPr>
                        <a:t> </a:t>
                      </a:r>
                      <a:r>
                        <a:rPr lang="en-US" sz="1400" kern="1200" dirty="0" err="1">
                          <a:effectLst/>
                          <a:latin typeface="Times New Roman" charset="0"/>
                          <a:ea typeface="Times New Roman" charset="0"/>
                          <a:cs typeface="Times New Roman" charset="0"/>
                        </a:rPr>
                        <a:t>Bujassoum</a:t>
                      </a:r>
                      <a:endParaRPr lang="en-US" sz="1400" kern="1200" dirty="0">
                        <a:effectLst/>
                        <a:latin typeface="Times New Roman" charset="0"/>
                        <a:ea typeface="Times New Roman" charset="0"/>
                        <a:cs typeface="Times New Roman" charset="0"/>
                      </a:endParaRPr>
                    </a:p>
                    <a:p>
                      <a:pPr marL="0" marR="0" algn="l" defTabSz="914400" rtl="0" eaLnBrk="1" latinLnBrk="0" hangingPunct="1">
                        <a:lnSpc>
                          <a:spcPct val="107000"/>
                        </a:lnSpc>
                        <a:spcBef>
                          <a:spcPts val="0"/>
                        </a:spcBef>
                        <a:spcAft>
                          <a:spcPts val="0"/>
                        </a:spcAft>
                      </a:pPr>
                      <a:r>
                        <a:rPr lang="en-US" sz="1400" kern="1200" dirty="0">
                          <a:effectLst/>
                          <a:latin typeface="Times New Roman" charset="0"/>
                          <a:ea typeface="Times New Roman" charset="0"/>
                          <a:cs typeface="Times New Roman" charset="0"/>
                        </a:rPr>
                        <a:t> </a:t>
                      </a:r>
                      <a:endParaRPr lang="en-US" sz="1400" kern="1200" dirty="0">
                        <a:solidFill>
                          <a:schemeClr val="dk1"/>
                        </a:solidFill>
                        <a:effectLst/>
                        <a:latin typeface="Times New Roman" charset="0"/>
                        <a:ea typeface="Times New Roman" charset="0"/>
                        <a:cs typeface="Times New Roman" charset="0"/>
                      </a:endParaRPr>
                    </a:p>
                  </a:txBody>
                  <a:tcPr marL="23996" marR="23996" marT="0" marB="0"/>
                </a:tc>
                <a:tc>
                  <a:txBody>
                    <a:bodyPr/>
                    <a:lstStyle/>
                    <a:p>
                      <a:pPr marL="0" marR="0" algn="l" defTabSz="914400" rtl="0" eaLnBrk="1" latinLnBrk="0" hangingPunct="1">
                        <a:lnSpc>
                          <a:spcPct val="107000"/>
                        </a:lnSpc>
                        <a:spcBef>
                          <a:spcPts val="0"/>
                        </a:spcBef>
                        <a:spcAft>
                          <a:spcPts val="0"/>
                        </a:spcAft>
                      </a:pPr>
                      <a:r>
                        <a:rPr lang="en-US" sz="1400" kern="1200">
                          <a:effectLst/>
                          <a:latin typeface="Times New Roman" charset="0"/>
                          <a:ea typeface="Times New Roman" charset="0"/>
                          <a:cs typeface="Times New Roman" charset="0"/>
                        </a:rPr>
                        <a:t>Senior consultant medical oncology/hematology and director of hereditary cancer and high risk program</a:t>
                      </a:r>
                      <a:endParaRPr lang="en-US" sz="1400" kern="1200">
                        <a:solidFill>
                          <a:schemeClr val="dk1"/>
                        </a:solidFill>
                        <a:effectLst/>
                        <a:latin typeface="Times New Roman" charset="0"/>
                        <a:ea typeface="Times New Roman" charset="0"/>
                        <a:cs typeface="Times New Roman" charset="0"/>
                      </a:endParaRPr>
                    </a:p>
                  </a:txBody>
                  <a:tcPr marL="23996" marR="23996" marT="0" marB="0"/>
                </a:tc>
                <a:tc rowSpan="2">
                  <a:txBody>
                    <a:bodyPr/>
                    <a:lstStyle/>
                    <a:p>
                      <a:pPr marL="0" marR="0" algn="l" defTabSz="914400" rtl="0" eaLnBrk="1" latinLnBrk="0" hangingPunct="1">
                        <a:lnSpc>
                          <a:spcPct val="107000"/>
                        </a:lnSpc>
                        <a:spcBef>
                          <a:spcPts val="0"/>
                        </a:spcBef>
                        <a:spcAft>
                          <a:spcPts val="0"/>
                        </a:spcAft>
                      </a:pPr>
                      <a:r>
                        <a:rPr lang="en-US" sz="1400" kern="1200" dirty="0">
                          <a:effectLst/>
                          <a:latin typeface="Times New Roman" charset="0"/>
                          <a:ea typeface="Times New Roman" charset="0"/>
                          <a:cs typeface="Times New Roman" charset="0"/>
                        </a:rPr>
                        <a:t>Medical Oncology department </a:t>
                      </a:r>
                    </a:p>
                    <a:p>
                      <a:pPr marL="0" marR="0" algn="l" defTabSz="914400" rtl="0" eaLnBrk="1" latinLnBrk="0" hangingPunct="1">
                        <a:lnSpc>
                          <a:spcPct val="107000"/>
                        </a:lnSpc>
                        <a:spcBef>
                          <a:spcPts val="0"/>
                        </a:spcBef>
                        <a:spcAft>
                          <a:spcPts val="0"/>
                        </a:spcAft>
                      </a:pPr>
                      <a:r>
                        <a:rPr lang="en-US" sz="1400" kern="1200" dirty="0">
                          <a:effectLst/>
                          <a:latin typeface="Times New Roman" charset="0"/>
                          <a:ea typeface="Times New Roman" charset="0"/>
                          <a:cs typeface="Times New Roman" charset="0"/>
                        </a:rPr>
                        <a:t> </a:t>
                      </a:r>
                    </a:p>
                    <a:p>
                      <a:pPr marL="0" marR="0" algn="l" defTabSz="914400" rtl="0" eaLnBrk="1" latinLnBrk="0" hangingPunct="1">
                        <a:lnSpc>
                          <a:spcPct val="107000"/>
                        </a:lnSpc>
                        <a:spcBef>
                          <a:spcPts val="0"/>
                        </a:spcBef>
                        <a:spcAft>
                          <a:spcPts val="0"/>
                        </a:spcAft>
                      </a:pPr>
                      <a:r>
                        <a:rPr lang="en-US" sz="1400" kern="1200" dirty="0">
                          <a:effectLst/>
                          <a:latin typeface="Times New Roman" charset="0"/>
                          <a:ea typeface="Times New Roman" charset="0"/>
                          <a:cs typeface="Times New Roman" charset="0"/>
                        </a:rPr>
                        <a:t> </a:t>
                      </a:r>
                      <a:endParaRPr lang="en-US" sz="1400" kern="1200" dirty="0">
                        <a:solidFill>
                          <a:schemeClr val="dk1"/>
                        </a:solidFill>
                        <a:effectLst/>
                        <a:latin typeface="Times New Roman" charset="0"/>
                        <a:ea typeface="Times New Roman" charset="0"/>
                        <a:cs typeface="Times New Roman" charset="0"/>
                      </a:endParaRPr>
                    </a:p>
                  </a:txBody>
                  <a:tcPr marL="23996" marR="23996" marT="0" marB="0"/>
                </a:tc>
                <a:extLst>
                  <a:ext uri="{0D108BD9-81ED-4DB2-BD59-A6C34878D82A}">
                    <a16:rowId xmlns:a16="http://schemas.microsoft.com/office/drawing/2014/main" val="113317656"/>
                  </a:ext>
                </a:extLst>
              </a:tr>
              <a:tr h="560063">
                <a:tc vMerge="1">
                  <a:txBody>
                    <a:bodyPr/>
                    <a:lstStyle/>
                    <a:p>
                      <a:endParaRPr lang="en-US"/>
                    </a:p>
                  </a:txBody>
                  <a:tcPr/>
                </a:tc>
                <a:tc>
                  <a:txBody>
                    <a:bodyPr/>
                    <a:lstStyle/>
                    <a:p>
                      <a:pPr marL="0" marR="0" algn="l" defTabSz="914400" rtl="0" eaLnBrk="1" latinLnBrk="0" hangingPunct="1">
                        <a:lnSpc>
                          <a:spcPct val="107000"/>
                        </a:lnSpc>
                        <a:spcBef>
                          <a:spcPts val="0"/>
                        </a:spcBef>
                        <a:spcAft>
                          <a:spcPts val="0"/>
                        </a:spcAft>
                      </a:pPr>
                      <a:r>
                        <a:rPr lang="en-US" sz="1400" kern="1200" dirty="0">
                          <a:effectLst/>
                          <a:latin typeface="Times New Roman" charset="0"/>
                          <a:ea typeface="Times New Roman" charset="0"/>
                          <a:cs typeface="Times New Roman" charset="0"/>
                        </a:rPr>
                        <a:t>Dr. Reem Al Sulaiman</a:t>
                      </a:r>
                    </a:p>
                    <a:p>
                      <a:pPr marL="0" marR="0" indent="-228600" algn="l" defTabSz="914400" rtl="0" eaLnBrk="1" latinLnBrk="0" hangingPunct="1">
                        <a:lnSpc>
                          <a:spcPct val="107000"/>
                        </a:lnSpc>
                        <a:spcBef>
                          <a:spcPts val="0"/>
                        </a:spcBef>
                        <a:spcAft>
                          <a:spcPts val="0"/>
                        </a:spcAft>
                      </a:pPr>
                      <a:endParaRPr lang="en-US" sz="1400" kern="1200" dirty="0">
                        <a:solidFill>
                          <a:schemeClr val="dk1"/>
                        </a:solidFill>
                        <a:effectLst/>
                        <a:latin typeface="Times New Roman" charset="0"/>
                        <a:ea typeface="Times New Roman" charset="0"/>
                        <a:cs typeface="Times New Roman" charset="0"/>
                      </a:endParaRPr>
                    </a:p>
                  </a:txBody>
                  <a:tcPr marL="23996" marR="23996" marT="0" marB="0"/>
                </a:tc>
                <a:tc>
                  <a:txBody>
                    <a:bodyPr/>
                    <a:lstStyle/>
                    <a:p>
                      <a:pPr marL="0" marR="0" indent="-228600" algn="l" defTabSz="914400" rtl="0" eaLnBrk="1" latinLnBrk="0" hangingPunct="1">
                        <a:lnSpc>
                          <a:spcPct val="107000"/>
                        </a:lnSpc>
                        <a:spcBef>
                          <a:spcPts val="0"/>
                        </a:spcBef>
                        <a:spcAft>
                          <a:spcPts val="0"/>
                        </a:spcAft>
                      </a:pPr>
                      <a:r>
                        <a:rPr lang="en-US" sz="1400" kern="1200" dirty="0">
                          <a:effectLst/>
                          <a:latin typeface="Times New Roman" charset="0"/>
                          <a:ea typeface="Times New Roman" charset="0"/>
                          <a:cs typeface="Times New Roman" charset="0"/>
                        </a:rPr>
                        <a:t>Board certified genetic counsellor-</a:t>
                      </a:r>
                    </a:p>
                    <a:p>
                      <a:pPr marL="0" marR="0" algn="l" defTabSz="914400" rtl="0" eaLnBrk="1" latinLnBrk="0" hangingPunct="1">
                        <a:lnSpc>
                          <a:spcPct val="107000"/>
                        </a:lnSpc>
                        <a:spcBef>
                          <a:spcPts val="0"/>
                        </a:spcBef>
                        <a:spcAft>
                          <a:spcPts val="0"/>
                        </a:spcAft>
                      </a:pPr>
                      <a:r>
                        <a:rPr lang="en-US" sz="1400" kern="1200" dirty="0">
                          <a:effectLst/>
                          <a:latin typeface="Times New Roman" charset="0"/>
                          <a:ea typeface="Times New Roman" charset="0"/>
                          <a:cs typeface="Times New Roman" charset="0"/>
                        </a:rPr>
                        <a:t> </a:t>
                      </a:r>
                      <a:endParaRPr lang="en-US" sz="1400" kern="1200" dirty="0">
                        <a:solidFill>
                          <a:schemeClr val="dk1"/>
                        </a:solidFill>
                        <a:effectLst/>
                        <a:latin typeface="Times New Roman" charset="0"/>
                        <a:ea typeface="Times New Roman" charset="0"/>
                        <a:cs typeface="Times New Roman" charset="0"/>
                      </a:endParaRPr>
                    </a:p>
                  </a:txBody>
                  <a:tcPr marL="23996" marR="23996" marT="0" marB="0"/>
                </a:tc>
                <a:tc vMerge="1">
                  <a:txBody>
                    <a:bodyPr/>
                    <a:lstStyle/>
                    <a:p>
                      <a:pPr marL="0" marR="0" algn="justLow">
                        <a:spcBef>
                          <a:spcPts val="0"/>
                        </a:spcBef>
                        <a:spcAft>
                          <a:spcPts val="0"/>
                        </a:spcAft>
                      </a:pPr>
                      <a:endParaRPr lang="en-US" sz="1000" dirty="0">
                        <a:effectLst/>
                        <a:latin typeface="Courier 10cpi"/>
                        <a:ea typeface="Times New Roman" panose="02020603050405020304" pitchFamily="18" charset="0"/>
                        <a:cs typeface="Times New Roman" panose="02020603050405020304" pitchFamily="18" charset="0"/>
                      </a:endParaRPr>
                    </a:p>
                  </a:txBody>
                  <a:tcPr marL="23996" marR="23996" marT="0" marB="0"/>
                </a:tc>
                <a:extLst>
                  <a:ext uri="{0D108BD9-81ED-4DB2-BD59-A6C34878D82A}">
                    <a16:rowId xmlns:a16="http://schemas.microsoft.com/office/drawing/2014/main" val="3099703539"/>
                  </a:ext>
                </a:extLst>
              </a:tr>
              <a:tr h="635044">
                <a:tc>
                  <a:txBody>
                    <a:bodyPr/>
                    <a:lstStyle/>
                    <a:p>
                      <a:pPr marL="0" marR="0" algn="l" defTabSz="914400" rtl="0" eaLnBrk="1" latinLnBrk="0" hangingPunct="1">
                        <a:lnSpc>
                          <a:spcPct val="107000"/>
                        </a:lnSpc>
                        <a:spcBef>
                          <a:spcPts val="0"/>
                        </a:spcBef>
                        <a:spcAft>
                          <a:spcPts val="0"/>
                        </a:spcAft>
                      </a:pPr>
                      <a:r>
                        <a:rPr lang="en-US" sz="1400" kern="1200" dirty="0">
                          <a:solidFill>
                            <a:schemeClr val="dk1"/>
                          </a:solidFill>
                          <a:effectLst/>
                          <a:latin typeface="Times New Roman" charset="0"/>
                          <a:ea typeface="Times New Roman" charset="0"/>
                          <a:cs typeface="Times New Roman" charset="0"/>
                        </a:rPr>
                        <a:t>Cytogenetic/molecular lab rotation</a:t>
                      </a:r>
                    </a:p>
                  </a:txBody>
                  <a:tcPr marL="23996" marR="23996" marT="0" marB="0"/>
                </a:tc>
                <a:tc>
                  <a:txBody>
                    <a:bodyPr/>
                    <a:lstStyle/>
                    <a:p>
                      <a:pPr marL="0" marR="0" indent="-228600" algn="l" defTabSz="914400" rtl="0" eaLnBrk="1" latinLnBrk="0" hangingPunct="1">
                        <a:lnSpc>
                          <a:spcPct val="107000"/>
                        </a:lnSpc>
                        <a:spcBef>
                          <a:spcPts val="0"/>
                        </a:spcBef>
                        <a:spcAft>
                          <a:spcPts val="0"/>
                        </a:spcAft>
                      </a:pPr>
                      <a:r>
                        <a:rPr lang="en-US" sz="1400" kern="1200" dirty="0">
                          <a:solidFill>
                            <a:schemeClr val="dk1"/>
                          </a:solidFill>
                          <a:effectLst/>
                          <a:latin typeface="Times New Roman" charset="0"/>
                          <a:ea typeface="Times New Roman" charset="0"/>
                          <a:cs typeface="Times New Roman" charset="0"/>
                        </a:rPr>
                        <a:t>Dr. </a:t>
                      </a:r>
                      <a:r>
                        <a:rPr lang="en-US" sz="1400" kern="1200" dirty="0" err="1">
                          <a:solidFill>
                            <a:schemeClr val="dk1"/>
                          </a:solidFill>
                          <a:effectLst/>
                          <a:latin typeface="Times New Roman" charset="0"/>
                          <a:ea typeface="Times New Roman" charset="0"/>
                          <a:cs typeface="Times New Roman" charset="0"/>
                        </a:rPr>
                        <a:t>Wafa</a:t>
                      </a:r>
                      <a:r>
                        <a:rPr lang="en-US" sz="1400" kern="1200" dirty="0">
                          <a:solidFill>
                            <a:schemeClr val="dk1"/>
                          </a:solidFill>
                          <a:effectLst/>
                          <a:latin typeface="Times New Roman" charset="0"/>
                          <a:ea typeface="Times New Roman" charset="0"/>
                          <a:cs typeface="Times New Roman" charset="0"/>
                        </a:rPr>
                        <a:t> Abu- </a:t>
                      </a:r>
                      <a:r>
                        <a:rPr lang="en-US" sz="1400" kern="1200" dirty="0" err="1">
                          <a:solidFill>
                            <a:schemeClr val="dk1"/>
                          </a:solidFill>
                          <a:effectLst/>
                          <a:latin typeface="Times New Roman" charset="0"/>
                          <a:ea typeface="Times New Roman" charset="0"/>
                          <a:cs typeface="Times New Roman" charset="0"/>
                        </a:rPr>
                        <a:t>Alainin</a:t>
                      </a:r>
                      <a:r>
                        <a:rPr lang="en-US" sz="1400" kern="1200" dirty="0">
                          <a:solidFill>
                            <a:schemeClr val="dk1"/>
                          </a:solidFill>
                          <a:effectLst/>
                          <a:latin typeface="Times New Roman" charset="0"/>
                          <a:ea typeface="Times New Roman" charset="0"/>
                          <a:cs typeface="Times New Roman" charset="0"/>
                        </a:rPr>
                        <a:t>,</a:t>
                      </a:r>
                      <a:r>
                        <a:rPr lang="en-US" sz="1400" kern="1200" baseline="0" dirty="0">
                          <a:solidFill>
                            <a:schemeClr val="dk1"/>
                          </a:solidFill>
                          <a:effectLst/>
                          <a:latin typeface="Times New Roman" charset="0"/>
                          <a:ea typeface="Times New Roman" charset="0"/>
                          <a:cs typeface="Times New Roman" charset="0"/>
                        </a:rPr>
                        <a:t> PhD</a:t>
                      </a:r>
                      <a:endParaRPr lang="en-US" sz="1400" kern="1200" dirty="0">
                        <a:solidFill>
                          <a:schemeClr val="dk1"/>
                        </a:solidFill>
                        <a:effectLst/>
                        <a:latin typeface="Times New Roman" charset="0"/>
                        <a:ea typeface="Times New Roman" charset="0"/>
                        <a:cs typeface="Times New Roman" charset="0"/>
                      </a:endParaRPr>
                    </a:p>
                  </a:txBody>
                  <a:tcPr marL="23996" marR="23996" marT="0" marB="0"/>
                </a:tc>
                <a:tc>
                  <a:txBody>
                    <a:bodyPr/>
                    <a:lstStyle/>
                    <a:p>
                      <a:pPr marL="0" marR="0" algn="l" defTabSz="914400" rtl="0" eaLnBrk="1" latinLnBrk="0" hangingPunct="1">
                        <a:lnSpc>
                          <a:spcPct val="107000"/>
                        </a:lnSpc>
                        <a:spcBef>
                          <a:spcPts val="0"/>
                        </a:spcBef>
                        <a:spcAft>
                          <a:spcPts val="0"/>
                        </a:spcAft>
                      </a:pPr>
                      <a:r>
                        <a:rPr lang="en-US" sz="1400" kern="1200" dirty="0">
                          <a:solidFill>
                            <a:schemeClr val="dk1"/>
                          </a:solidFill>
                          <a:effectLst/>
                          <a:latin typeface="Times New Roman" charset="0"/>
                          <a:ea typeface="Times New Roman" charset="0"/>
                          <a:cs typeface="Times New Roman" charset="0"/>
                        </a:rPr>
                        <a:t>Clinical Scientist – training Co-</a:t>
                      </a:r>
                      <a:r>
                        <a:rPr lang="en-US" sz="1400" kern="1200" baseline="0" dirty="0">
                          <a:solidFill>
                            <a:schemeClr val="dk1"/>
                          </a:solidFill>
                          <a:effectLst/>
                          <a:latin typeface="Times New Roman" charset="0"/>
                          <a:ea typeface="Times New Roman" charset="0"/>
                          <a:cs typeface="Times New Roman" charset="0"/>
                        </a:rPr>
                        <a:t> </a:t>
                      </a:r>
                      <a:r>
                        <a:rPr lang="en-US" sz="1400" kern="1200" dirty="0">
                          <a:solidFill>
                            <a:schemeClr val="dk1"/>
                          </a:solidFill>
                          <a:effectLst/>
                          <a:latin typeface="Times New Roman" charset="0"/>
                          <a:ea typeface="Times New Roman" charset="0"/>
                          <a:cs typeface="Times New Roman" charset="0"/>
                        </a:rPr>
                        <a:t>coordinator Molecular Genetics Laboratory Diagnostic Genomic Division (DGD)</a:t>
                      </a:r>
                    </a:p>
                  </a:txBody>
                  <a:tcPr marL="23996" marR="23996" marT="0" marB="0"/>
                </a:tc>
                <a:tc>
                  <a:txBody>
                    <a:bodyPr/>
                    <a:lstStyle/>
                    <a:p>
                      <a:pPr marL="0" marR="0" algn="l" defTabSz="914400" rtl="0" eaLnBrk="1" latinLnBrk="0" hangingPunct="1">
                        <a:lnSpc>
                          <a:spcPct val="107000"/>
                        </a:lnSpc>
                        <a:spcBef>
                          <a:spcPts val="0"/>
                        </a:spcBef>
                        <a:spcAft>
                          <a:spcPts val="0"/>
                        </a:spcAft>
                      </a:pPr>
                      <a:r>
                        <a:rPr lang="en-US" sz="1400" kern="1200" dirty="0">
                          <a:solidFill>
                            <a:schemeClr val="dk1"/>
                          </a:solidFill>
                          <a:effectLst/>
                          <a:latin typeface="Times New Roman" charset="0"/>
                          <a:ea typeface="Times New Roman" charset="0"/>
                          <a:cs typeface="Times New Roman" charset="0"/>
                        </a:rPr>
                        <a:t>Department of Laboratory Medicine and Pathology (DLMP) Hamad Medical Corporation (HMC)</a:t>
                      </a:r>
                    </a:p>
                  </a:txBody>
                  <a:tcPr marL="23996" marR="23996" marT="0" marB="0"/>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27140764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B45F67-B6BE-410F-9BB2-62A3A8CB82A3}"/>
              </a:ext>
            </a:extLst>
          </p:cNvPr>
          <p:cNvSpPr>
            <a:spLocks noGrp="1"/>
          </p:cNvSpPr>
          <p:nvPr>
            <p:ph type="title"/>
          </p:nvPr>
        </p:nvSpPr>
        <p:spPr>
          <a:xfrm>
            <a:off x="1484194" y="374900"/>
            <a:ext cx="6622634" cy="1143000"/>
          </a:xfrm>
        </p:spPr>
        <p:txBody>
          <a:bodyPr>
            <a:normAutofit fontScale="90000"/>
          </a:bodyPr>
          <a:lstStyle/>
          <a:p>
            <a:r>
              <a:rPr lang="en-US" b="1" dirty="0">
                <a:solidFill>
                  <a:schemeClr val="bg1"/>
                </a:solidFill>
              </a:rPr>
              <a:t>What kind of Clinical Training is involved?</a:t>
            </a:r>
            <a:br>
              <a:rPr lang="en-US" b="1" dirty="0">
                <a:solidFill>
                  <a:schemeClr val="bg1"/>
                </a:solidFill>
              </a:rPr>
            </a:br>
            <a:endParaRPr lang="en-US" dirty="0">
              <a:solidFill>
                <a:schemeClr val="bg1"/>
              </a:solidFill>
            </a:endParaRPr>
          </a:p>
        </p:txBody>
      </p:sp>
      <p:graphicFrame>
        <p:nvGraphicFramePr>
          <p:cNvPr id="4" name="Diagram 3">
            <a:extLst>
              <a:ext uri="{FF2B5EF4-FFF2-40B4-BE49-F238E27FC236}">
                <a16:creationId xmlns:a16="http://schemas.microsoft.com/office/drawing/2014/main" id="{6B244EE4-30FE-4ECE-8E12-B542DC9623DD}"/>
              </a:ext>
            </a:extLst>
          </p:cNvPr>
          <p:cNvGraphicFramePr/>
          <p:nvPr>
            <p:extLst>
              <p:ext uri="{D42A27DB-BD31-4B8C-83A1-F6EECF244321}">
                <p14:modId xmlns:p14="http://schemas.microsoft.com/office/powerpoint/2010/main" val="1469124968"/>
              </p:ext>
            </p:extLst>
          </p:nvPr>
        </p:nvGraphicFramePr>
        <p:xfrm>
          <a:off x="5036305" y="1703060"/>
          <a:ext cx="5563046" cy="38843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Diagram 2">
            <a:extLst>
              <a:ext uri="{FF2B5EF4-FFF2-40B4-BE49-F238E27FC236}">
                <a16:creationId xmlns:a16="http://schemas.microsoft.com/office/drawing/2014/main" id="{423998DA-5EE1-40FC-AA54-C873FABC5A77}"/>
              </a:ext>
            </a:extLst>
          </p:cNvPr>
          <p:cNvGraphicFramePr/>
          <p:nvPr>
            <p:extLst>
              <p:ext uri="{D42A27DB-BD31-4B8C-83A1-F6EECF244321}">
                <p14:modId xmlns:p14="http://schemas.microsoft.com/office/powerpoint/2010/main" val="4055372925"/>
              </p:ext>
            </p:extLst>
          </p:nvPr>
        </p:nvGraphicFramePr>
        <p:xfrm>
          <a:off x="1540831" y="1815643"/>
          <a:ext cx="3421680" cy="340634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9861481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158135"/>
            <a:ext cx="10515600" cy="4351338"/>
          </a:xfrm>
        </p:spPr>
        <p:txBody>
          <a:bodyPr/>
          <a:lstStyle/>
          <a:p>
            <a:pPr marL="0" indent="0" algn="ctr">
              <a:buNone/>
            </a:pPr>
            <a:r>
              <a:rPr lang="en-US" sz="8000" b="1" dirty="0">
                <a:solidFill>
                  <a:schemeClr val="tx1">
                    <a:lumMod val="95000"/>
                    <a:lumOff val="5000"/>
                  </a:schemeClr>
                </a:solidFill>
                <a:latin typeface="Times New Roman" charset="0"/>
                <a:ea typeface="Times New Roman" charset="0"/>
                <a:cs typeface="Times New Roman" charset="0"/>
              </a:rPr>
              <a:t>Master of Public Health </a:t>
            </a:r>
            <a:r>
              <a:rPr lang="en-US" sz="8000" dirty="0">
                <a:solidFill>
                  <a:schemeClr val="tx1">
                    <a:lumMod val="95000"/>
                    <a:lumOff val="5000"/>
                  </a:schemeClr>
                </a:solidFill>
                <a:latin typeface="Times New Roman" charset="0"/>
                <a:ea typeface="Times New Roman" charset="0"/>
                <a:cs typeface="Times New Roman" charset="0"/>
              </a:rPr>
              <a:t>(MPH)</a:t>
            </a:r>
            <a:br>
              <a:rPr lang="en-US" sz="8000" dirty="0">
                <a:solidFill>
                  <a:schemeClr val="tx1">
                    <a:lumMod val="95000"/>
                    <a:lumOff val="5000"/>
                  </a:schemeClr>
                </a:solidFill>
                <a:latin typeface="Times New Roman" charset="0"/>
                <a:ea typeface="Times New Roman" charset="0"/>
                <a:cs typeface="Times New Roman" charset="0"/>
              </a:rPr>
            </a:br>
            <a:endParaRPr lang="en-US" sz="8000" dirty="0">
              <a:solidFill>
                <a:schemeClr val="tx1">
                  <a:lumMod val="95000"/>
                  <a:lumOff val="5000"/>
                </a:schemeClr>
              </a:solidFill>
              <a:latin typeface="Times New Roman" charset="0"/>
              <a:ea typeface="Times New Roman" charset="0"/>
              <a:cs typeface="Times New Roman" charset="0"/>
            </a:endParaRPr>
          </a:p>
          <a:p>
            <a:endParaRPr lang="en-US" dirty="0"/>
          </a:p>
        </p:txBody>
      </p:sp>
    </p:spTree>
    <p:extLst>
      <p:ext uri="{BB962C8B-B14F-4D97-AF65-F5344CB8AC3E}">
        <p14:creationId xmlns:p14="http://schemas.microsoft.com/office/powerpoint/2010/main" val="40157959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55033"/>
            <a:ext cx="10515600" cy="1325563"/>
          </a:xfrm>
        </p:spPr>
        <p:txBody>
          <a:bodyPr/>
          <a:lstStyle/>
          <a:p>
            <a:r>
              <a:rPr lang="en-US" sz="6000" b="1" u="sng" dirty="0">
                <a:solidFill>
                  <a:srgbClr val="9779D3"/>
                </a:solidFill>
                <a:latin typeface="Times New Roman" charset="0"/>
                <a:ea typeface="Times New Roman" charset="0"/>
                <a:cs typeface="Times New Roman" charset="0"/>
              </a:rPr>
              <a:t>Program Mission:</a:t>
            </a:r>
            <a:endParaRPr lang="en-US" b="1" u="sng" dirty="0">
              <a:solidFill>
                <a:srgbClr val="9779D3"/>
              </a:solidFill>
              <a:latin typeface="Times New Roman" charset="0"/>
              <a:ea typeface="Times New Roman" charset="0"/>
              <a:cs typeface="Times New Roman" charset="0"/>
            </a:endParaRPr>
          </a:p>
        </p:txBody>
      </p:sp>
      <p:sp>
        <p:nvSpPr>
          <p:cNvPr id="3" name="Content Placeholder 2"/>
          <p:cNvSpPr>
            <a:spLocks noGrp="1"/>
          </p:cNvSpPr>
          <p:nvPr>
            <p:ph idx="1"/>
          </p:nvPr>
        </p:nvSpPr>
        <p:spPr>
          <a:xfrm>
            <a:off x="838200" y="1648506"/>
            <a:ext cx="10515600" cy="4496367"/>
          </a:xfrm>
        </p:spPr>
        <p:txBody>
          <a:bodyPr>
            <a:normAutofit/>
          </a:bodyPr>
          <a:lstStyle/>
          <a:p>
            <a:pPr marL="0" indent="0">
              <a:lnSpc>
                <a:spcPct val="150000"/>
              </a:lnSpc>
              <a:buNone/>
            </a:pPr>
            <a:r>
              <a:rPr lang="en-US" dirty="0">
                <a:latin typeface="Times New Roman" charset="0"/>
                <a:ea typeface="Times New Roman" charset="0"/>
                <a:cs typeface="Times New Roman" charset="0"/>
              </a:rPr>
              <a:t>The mission of the MPH program is </a:t>
            </a:r>
            <a:r>
              <a:rPr lang="en-US" u="sng" dirty="0">
                <a:latin typeface="Times New Roman" charset="0"/>
                <a:ea typeface="Times New Roman" charset="0"/>
                <a:cs typeface="Times New Roman" charset="0"/>
              </a:rPr>
              <a:t>to improve </a:t>
            </a:r>
            <a:r>
              <a:rPr lang="en-US" dirty="0">
                <a:latin typeface="Times New Roman" charset="0"/>
                <a:ea typeface="Times New Roman" charset="0"/>
                <a:cs typeface="Times New Roman" charset="0"/>
              </a:rPr>
              <a:t>health in Qatar through a holistic, evidence-based, integrated, and inter-sectoral approach to addressing public health issues. </a:t>
            </a:r>
          </a:p>
          <a:p>
            <a:pPr marL="0" indent="0">
              <a:lnSpc>
                <a:spcPct val="150000"/>
              </a:lnSpc>
              <a:buNone/>
            </a:pPr>
            <a:r>
              <a:rPr lang="en-US" dirty="0">
                <a:latin typeface="Times New Roman" charset="0"/>
                <a:ea typeface="Times New Roman" charset="0"/>
                <a:cs typeface="Times New Roman" charset="0"/>
              </a:rPr>
              <a:t>The program will produce qualified graduates capable of translating their knowledge and skills into public health practice at the community and health services levels.</a:t>
            </a:r>
          </a:p>
          <a:p>
            <a:endParaRPr lang="en-US" dirty="0"/>
          </a:p>
        </p:txBody>
      </p:sp>
    </p:spTree>
    <p:extLst>
      <p:ext uri="{BB962C8B-B14F-4D97-AF65-F5344CB8AC3E}">
        <p14:creationId xmlns:p14="http://schemas.microsoft.com/office/powerpoint/2010/main" val="80625257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56494"/>
            <a:ext cx="10515600" cy="1325563"/>
          </a:xfrm>
        </p:spPr>
        <p:txBody>
          <a:bodyPr>
            <a:normAutofit/>
          </a:bodyPr>
          <a:lstStyle/>
          <a:p>
            <a:r>
              <a:rPr lang="en-US" sz="6000" b="1" u="sng" dirty="0">
                <a:solidFill>
                  <a:srgbClr val="9779D3"/>
                </a:solidFill>
                <a:latin typeface="Times New Roman" charset="0"/>
                <a:ea typeface="Times New Roman" charset="0"/>
                <a:cs typeface="Times New Roman" charset="0"/>
              </a:rPr>
              <a:t>Skills</a:t>
            </a:r>
          </a:p>
        </p:txBody>
      </p:sp>
      <p:sp>
        <p:nvSpPr>
          <p:cNvPr id="3" name="Content Placeholder 2"/>
          <p:cNvSpPr>
            <a:spLocks noGrp="1"/>
          </p:cNvSpPr>
          <p:nvPr>
            <p:ph idx="1"/>
          </p:nvPr>
        </p:nvSpPr>
        <p:spPr>
          <a:xfrm>
            <a:off x="838200" y="1582057"/>
            <a:ext cx="10515600" cy="5065486"/>
          </a:xfrm>
        </p:spPr>
        <p:txBody>
          <a:bodyPr>
            <a:normAutofit fontScale="70000" lnSpcReduction="20000"/>
          </a:bodyPr>
          <a:lstStyle/>
          <a:p>
            <a:pPr lvl="1">
              <a:lnSpc>
                <a:spcPct val="150000"/>
              </a:lnSpc>
              <a:buFont typeface="Arial" panose="020B0604020202020204" pitchFamily="34" charset="0"/>
              <a:buChar char="•"/>
            </a:pPr>
            <a:r>
              <a:rPr lang="en-US" sz="3600" dirty="0">
                <a:latin typeface="Times New Roman" charset="0"/>
                <a:ea typeface="Times New Roman" charset="0"/>
                <a:cs typeface="Times New Roman" charset="0"/>
              </a:rPr>
              <a:t>Data analytic and modelling skills</a:t>
            </a:r>
          </a:p>
          <a:p>
            <a:pPr lvl="1">
              <a:lnSpc>
                <a:spcPct val="150000"/>
              </a:lnSpc>
              <a:buFont typeface="Arial" panose="020B0604020202020204" pitchFamily="34" charset="0"/>
              <a:buChar char="•"/>
            </a:pPr>
            <a:r>
              <a:rPr lang="en-US" sz="3600" dirty="0">
                <a:latin typeface="Times New Roman" charset="0"/>
                <a:ea typeface="Times New Roman" charset="0"/>
                <a:cs typeface="Times New Roman" charset="0"/>
              </a:rPr>
              <a:t>Design and appraising of clinical and epidemiological studies</a:t>
            </a:r>
          </a:p>
          <a:p>
            <a:pPr lvl="1">
              <a:lnSpc>
                <a:spcPct val="150000"/>
              </a:lnSpc>
              <a:buFont typeface="Arial" panose="020B0604020202020204" pitchFamily="34" charset="0"/>
              <a:buChar char="•"/>
            </a:pPr>
            <a:r>
              <a:rPr lang="en-US" sz="3600" dirty="0">
                <a:latin typeface="Times New Roman" charset="0"/>
                <a:ea typeface="Times New Roman" charset="0"/>
                <a:cs typeface="Times New Roman" charset="0"/>
              </a:rPr>
              <a:t>Development of effective public health policies and practices</a:t>
            </a:r>
          </a:p>
          <a:p>
            <a:pPr lvl="1">
              <a:lnSpc>
                <a:spcPct val="150000"/>
              </a:lnSpc>
              <a:buFont typeface="Arial" panose="020B0604020202020204" pitchFamily="34" charset="0"/>
              <a:buChar char="•"/>
            </a:pPr>
            <a:r>
              <a:rPr lang="en-US" sz="3600" dirty="0">
                <a:latin typeface="Times New Roman" charset="0"/>
                <a:ea typeface="Times New Roman" charset="0"/>
                <a:cs typeface="Times New Roman" charset="0"/>
              </a:rPr>
              <a:t>Health promotion skills </a:t>
            </a:r>
          </a:p>
          <a:p>
            <a:pPr lvl="1">
              <a:lnSpc>
                <a:spcPct val="150000"/>
              </a:lnSpc>
              <a:buFont typeface="Arial" panose="020B0604020202020204" pitchFamily="34" charset="0"/>
              <a:buChar char="•"/>
            </a:pPr>
            <a:r>
              <a:rPr lang="en-US" sz="3600" dirty="0">
                <a:latin typeface="Times New Roman" charset="0"/>
                <a:ea typeface="Times New Roman" charset="0"/>
                <a:cs typeface="Times New Roman" charset="0"/>
              </a:rPr>
              <a:t>Problem solving in PH practices </a:t>
            </a:r>
          </a:p>
          <a:p>
            <a:pPr lvl="1">
              <a:lnSpc>
                <a:spcPct val="150000"/>
              </a:lnSpc>
              <a:buFont typeface="Arial" panose="020B0604020202020204" pitchFamily="34" charset="0"/>
              <a:buChar char="•"/>
            </a:pPr>
            <a:r>
              <a:rPr lang="en-US" sz="3600" dirty="0">
                <a:latin typeface="Times New Roman" charset="0"/>
                <a:ea typeface="Times New Roman" charset="0"/>
                <a:cs typeface="Times New Roman" charset="0"/>
              </a:rPr>
              <a:t>Writing and communication skills</a:t>
            </a:r>
          </a:p>
          <a:p>
            <a:pPr lvl="1">
              <a:lnSpc>
                <a:spcPct val="150000"/>
              </a:lnSpc>
              <a:buFont typeface="Arial" panose="020B0604020202020204" pitchFamily="34" charset="0"/>
              <a:buChar char="•"/>
            </a:pPr>
            <a:r>
              <a:rPr lang="en-US" sz="3600" dirty="0">
                <a:latin typeface="Times New Roman" charset="0"/>
                <a:ea typeface="Times New Roman" charset="0"/>
                <a:cs typeface="Times New Roman" charset="0"/>
              </a:rPr>
              <a:t>Public health ethics </a:t>
            </a:r>
          </a:p>
          <a:p>
            <a:pPr lvl="1">
              <a:lnSpc>
                <a:spcPct val="150000"/>
              </a:lnSpc>
              <a:buFont typeface="Arial" panose="020B0604020202020204" pitchFamily="34" charset="0"/>
              <a:buChar char="•"/>
            </a:pPr>
            <a:r>
              <a:rPr lang="en-US" sz="3600" dirty="0">
                <a:latin typeface="Times New Roman" charset="0"/>
                <a:ea typeface="Times New Roman" charset="0"/>
                <a:cs typeface="Times New Roman" charset="0"/>
              </a:rPr>
              <a:t>Leadership skills</a:t>
            </a:r>
          </a:p>
          <a:p>
            <a:pPr lvl="1">
              <a:lnSpc>
                <a:spcPct val="150000"/>
              </a:lnSpc>
              <a:buFont typeface="Arial" panose="020B0604020202020204" pitchFamily="34" charset="0"/>
              <a:buChar char="•"/>
            </a:pPr>
            <a:r>
              <a:rPr lang="en-US" sz="3600" dirty="0">
                <a:latin typeface="Times New Roman" charset="0"/>
                <a:ea typeface="Times New Roman" charset="0"/>
                <a:cs typeface="Times New Roman" charset="0"/>
              </a:rPr>
              <a:t>Computational and software skills</a:t>
            </a:r>
          </a:p>
          <a:p>
            <a:endParaRPr lang="en-US" dirty="0"/>
          </a:p>
        </p:txBody>
      </p:sp>
    </p:spTree>
    <p:extLst>
      <p:ext uri="{BB962C8B-B14F-4D97-AF65-F5344CB8AC3E}">
        <p14:creationId xmlns:p14="http://schemas.microsoft.com/office/powerpoint/2010/main" val="192211243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990600" y="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b="1" u="sng" dirty="0">
                <a:solidFill>
                  <a:srgbClr val="9779D3"/>
                </a:solidFill>
                <a:latin typeface="Times New Roman" charset="0"/>
                <a:ea typeface="Times New Roman" charset="0"/>
                <a:cs typeface="Times New Roman" charset="0"/>
              </a:rPr>
              <a:t>Program Information</a:t>
            </a:r>
          </a:p>
        </p:txBody>
      </p:sp>
      <p:sp>
        <p:nvSpPr>
          <p:cNvPr id="5" name="Content Placeholder 2"/>
          <p:cNvSpPr txBox="1">
            <a:spLocks/>
          </p:cNvSpPr>
          <p:nvPr/>
        </p:nvSpPr>
        <p:spPr>
          <a:xfrm>
            <a:off x="990600" y="1209448"/>
            <a:ext cx="10515600" cy="486381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50000"/>
              </a:lnSpc>
            </a:pPr>
            <a:r>
              <a:rPr lang="en-US" dirty="0">
                <a:latin typeface="Times New Roman" charset="0"/>
                <a:ea typeface="Times New Roman" charset="0"/>
                <a:cs typeface="Times New Roman" charset="0"/>
              </a:rPr>
              <a:t>Master of Public Health</a:t>
            </a:r>
          </a:p>
          <a:p>
            <a:pPr>
              <a:lnSpc>
                <a:spcPct val="150000"/>
              </a:lnSpc>
            </a:pPr>
            <a:r>
              <a:rPr lang="en-US" dirty="0">
                <a:latin typeface="Times New Roman" charset="0"/>
                <a:ea typeface="Times New Roman" charset="0"/>
                <a:cs typeface="Times New Roman" charset="0"/>
              </a:rPr>
              <a:t>Offered by the Department of Public Health at CHS</a:t>
            </a:r>
          </a:p>
          <a:p>
            <a:pPr>
              <a:lnSpc>
                <a:spcPct val="150000"/>
              </a:lnSpc>
            </a:pPr>
            <a:r>
              <a:rPr lang="en-US" dirty="0">
                <a:latin typeface="Times New Roman" charset="0"/>
                <a:ea typeface="Times New Roman" charset="0"/>
                <a:cs typeface="Times New Roman" charset="0"/>
              </a:rPr>
              <a:t>Offered for students </a:t>
            </a:r>
            <a:r>
              <a:rPr lang="en-US" b="1" dirty="0">
                <a:latin typeface="Times New Roman" charset="0"/>
                <a:ea typeface="Times New Roman" charset="0"/>
                <a:cs typeface="Times New Roman" charset="0"/>
              </a:rPr>
              <a:t>(both males and females) </a:t>
            </a:r>
            <a:r>
              <a:rPr lang="en-US" dirty="0">
                <a:latin typeface="Times New Roman" charset="0"/>
                <a:ea typeface="Times New Roman" charset="0"/>
                <a:cs typeface="Times New Roman" charset="0"/>
              </a:rPr>
              <a:t>holding BSc degree in health related fields </a:t>
            </a:r>
          </a:p>
          <a:p>
            <a:pPr>
              <a:lnSpc>
                <a:spcPct val="150000"/>
              </a:lnSpc>
            </a:pPr>
            <a:r>
              <a:rPr lang="en-US" dirty="0">
                <a:latin typeface="Times New Roman" charset="0"/>
                <a:ea typeface="Times New Roman" charset="0"/>
                <a:cs typeface="Times New Roman" charset="0"/>
              </a:rPr>
              <a:t>Expected number of enrolled students per year is </a:t>
            </a:r>
            <a:r>
              <a:rPr lang="en-US" b="1" dirty="0">
                <a:latin typeface="Times New Roman" charset="0"/>
                <a:ea typeface="Times New Roman" charset="0"/>
                <a:cs typeface="Times New Roman" charset="0"/>
              </a:rPr>
              <a:t>13 students</a:t>
            </a:r>
          </a:p>
          <a:p>
            <a:pPr>
              <a:lnSpc>
                <a:spcPct val="150000"/>
              </a:lnSpc>
            </a:pPr>
            <a:r>
              <a:rPr lang="en-US" dirty="0">
                <a:latin typeface="Times New Roman" charset="0"/>
                <a:ea typeface="Times New Roman" charset="0"/>
                <a:cs typeface="Times New Roman" charset="0"/>
              </a:rPr>
              <a:t>Course duration: </a:t>
            </a:r>
          </a:p>
          <a:p>
            <a:pPr lvl="1">
              <a:lnSpc>
                <a:spcPct val="150000"/>
              </a:lnSpc>
            </a:pPr>
            <a:r>
              <a:rPr lang="en-US" b="1" dirty="0">
                <a:latin typeface="Times New Roman" charset="0"/>
                <a:ea typeface="Times New Roman" charset="0"/>
                <a:cs typeface="Times New Roman" charset="0"/>
              </a:rPr>
              <a:t>Two years </a:t>
            </a:r>
            <a:r>
              <a:rPr lang="en-US" dirty="0">
                <a:latin typeface="Times New Roman" charset="0"/>
                <a:ea typeface="Times New Roman" charset="0"/>
                <a:cs typeface="Times New Roman" charset="0"/>
              </a:rPr>
              <a:t>for </a:t>
            </a:r>
            <a:r>
              <a:rPr lang="en-US" b="1" u="sng" dirty="0">
                <a:solidFill>
                  <a:srgbClr val="6EBE4A"/>
                </a:solidFill>
                <a:latin typeface="Times New Roman" charset="0"/>
                <a:ea typeface="Times New Roman" charset="0"/>
                <a:cs typeface="Times New Roman" charset="0"/>
              </a:rPr>
              <a:t>full-time</a:t>
            </a:r>
            <a:r>
              <a:rPr lang="en-US" dirty="0">
                <a:latin typeface="Times New Roman" charset="0"/>
                <a:ea typeface="Times New Roman" charset="0"/>
                <a:cs typeface="Times New Roman" charset="0"/>
              </a:rPr>
              <a:t> or </a:t>
            </a:r>
            <a:r>
              <a:rPr lang="en-US" b="1" dirty="0">
                <a:latin typeface="Times New Roman" charset="0"/>
                <a:ea typeface="Times New Roman" charset="0"/>
                <a:cs typeface="Times New Roman" charset="0"/>
              </a:rPr>
              <a:t>four years </a:t>
            </a:r>
            <a:r>
              <a:rPr lang="en-US" dirty="0">
                <a:latin typeface="Times New Roman" charset="0"/>
                <a:ea typeface="Times New Roman" charset="0"/>
                <a:cs typeface="Times New Roman" charset="0"/>
              </a:rPr>
              <a:t>for </a:t>
            </a:r>
            <a:r>
              <a:rPr lang="en-US" b="1" u="sng" dirty="0">
                <a:solidFill>
                  <a:srgbClr val="6EBE4A"/>
                </a:solidFill>
                <a:latin typeface="Times New Roman" charset="0"/>
                <a:ea typeface="Times New Roman" charset="0"/>
                <a:cs typeface="Times New Roman" charset="0"/>
              </a:rPr>
              <a:t>part-time</a:t>
            </a:r>
            <a:endParaRPr lang="en-US" dirty="0"/>
          </a:p>
          <a:p>
            <a:pPr marL="0" indent="0">
              <a:buFont typeface="Arial"/>
              <a:buNone/>
            </a:pPr>
            <a:endParaRPr lang="en-US" dirty="0"/>
          </a:p>
          <a:p>
            <a:pPr marL="0" indent="0">
              <a:buFont typeface="Arial"/>
              <a:buNone/>
            </a:pPr>
            <a:endParaRPr lang="en-US" dirty="0"/>
          </a:p>
          <a:p>
            <a:endParaRPr lang="en-US" dirty="0"/>
          </a:p>
          <a:p>
            <a:endParaRPr lang="en-US" dirty="0"/>
          </a:p>
        </p:txBody>
      </p:sp>
    </p:spTree>
    <p:extLst>
      <p:ext uri="{BB962C8B-B14F-4D97-AF65-F5344CB8AC3E}">
        <p14:creationId xmlns:p14="http://schemas.microsoft.com/office/powerpoint/2010/main" val="255113235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normAutofit/>
          </a:bodyPr>
          <a:lstStyle/>
          <a:p>
            <a:r>
              <a:rPr lang="en-US" sz="6000" b="1" u="sng" dirty="0">
                <a:solidFill>
                  <a:srgbClr val="9779D3"/>
                </a:solidFill>
                <a:latin typeface="Times New Roman" charset="0"/>
                <a:ea typeface="Times New Roman" charset="0"/>
                <a:cs typeface="Times New Roman" charset="0"/>
              </a:rPr>
              <a:t>Admission Criteria</a:t>
            </a:r>
          </a:p>
        </p:txBody>
      </p:sp>
      <p:sp>
        <p:nvSpPr>
          <p:cNvPr id="4" name="Content Placeholder 2"/>
          <p:cNvSpPr>
            <a:spLocks noGrp="1"/>
          </p:cNvSpPr>
          <p:nvPr>
            <p:ph idx="1"/>
          </p:nvPr>
        </p:nvSpPr>
        <p:spPr>
          <a:xfrm>
            <a:off x="726510" y="1465545"/>
            <a:ext cx="11160690" cy="4711418"/>
          </a:xfrm>
        </p:spPr>
        <p:txBody>
          <a:bodyPr>
            <a:normAutofit lnSpcReduction="10000"/>
          </a:bodyPr>
          <a:lstStyle/>
          <a:p>
            <a:pPr lvl="0" algn="just">
              <a:lnSpc>
                <a:spcPct val="150000"/>
              </a:lnSpc>
            </a:pPr>
            <a:r>
              <a:rPr lang="en-US" dirty="0">
                <a:latin typeface="Times New Roman" charset="0"/>
                <a:ea typeface="Times New Roman" charset="0"/>
                <a:cs typeface="Times New Roman" charset="0"/>
              </a:rPr>
              <a:t>Completed a Bachelor degree or an equivalent degree in a </a:t>
            </a:r>
            <a:r>
              <a:rPr lang="en-US" b="1" dirty="0">
                <a:latin typeface="Times New Roman" charset="0"/>
                <a:ea typeface="Times New Roman" charset="0"/>
                <a:cs typeface="Times New Roman" charset="0"/>
              </a:rPr>
              <a:t>health related field</a:t>
            </a:r>
            <a:r>
              <a:rPr lang="en-US" dirty="0">
                <a:latin typeface="Times New Roman" charset="0"/>
                <a:ea typeface="Times New Roman" charset="0"/>
                <a:cs typeface="Times New Roman" charset="0"/>
              </a:rPr>
              <a:t> with a minimum cumulative </a:t>
            </a:r>
            <a:r>
              <a:rPr lang="en-US" b="1" dirty="0">
                <a:latin typeface="Times New Roman" charset="0"/>
                <a:ea typeface="Times New Roman" charset="0"/>
                <a:cs typeface="Times New Roman" charset="0"/>
              </a:rPr>
              <a:t>GPA of 2.80 out of 4.00 </a:t>
            </a:r>
            <a:endParaRPr lang="en-US" dirty="0">
              <a:latin typeface="Times New Roman" charset="0"/>
              <a:ea typeface="Times New Roman" charset="0"/>
              <a:cs typeface="Times New Roman" charset="0"/>
            </a:endParaRPr>
          </a:p>
          <a:p>
            <a:pPr lvl="0" algn="just">
              <a:lnSpc>
                <a:spcPct val="150000"/>
              </a:lnSpc>
            </a:pPr>
            <a:r>
              <a:rPr lang="en-AU" dirty="0">
                <a:latin typeface="Times New Roman" charset="0"/>
                <a:ea typeface="Times New Roman" charset="0"/>
                <a:cs typeface="Times New Roman" charset="0"/>
              </a:rPr>
              <a:t>Minimum score of </a:t>
            </a:r>
            <a:r>
              <a:rPr lang="en-AU" b="1" dirty="0">
                <a:latin typeface="Times New Roman" charset="0"/>
                <a:ea typeface="Times New Roman" charset="0"/>
                <a:cs typeface="Times New Roman" charset="0"/>
              </a:rPr>
              <a:t>68 in TOEFL </a:t>
            </a:r>
            <a:r>
              <a:rPr lang="en-AU" b="1" dirty="0" err="1">
                <a:latin typeface="Times New Roman" charset="0"/>
                <a:ea typeface="Times New Roman" charset="0"/>
                <a:cs typeface="Times New Roman" charset="0"/>
              </a:rPr>
              <a:t>iBT</a:t>
            </a:r>
            <a:r>
              <a:rPr lang="en-AU" b="1" dirty="0">
                <a:latin typeface="Times New Roman" charset="0"/>
                <a:ea typeface="Times New Roman" charset="0"/>
                <a:cs typeface="Times New Roman" charset="0"/>
              </a:rPr>
              <a:t> or equivalent test </a:t>
            </a:r>
            <a:r>
              <a:rPr lang="en-AU" dirty="0">
                <a:latin typeface="Times New Roman" charset="0"/>
                <a:ea typeface="Times New Roman" charset="0"/>
                <a:cs typeface="Times New Roman" charset="0"/>
              </a:rPr>
              <a:t>(e.g. </a:t>
            </a:r>
            <a:r>
              <a:rPr lang="en-AU" b="1" dirty="0">
                <a:latin typeface="Times New Roman" charset="0"/>
                <a:ea typeface="Times New Roman" charset="0"/>
                <a:cs typeface="Times New Roman" charset="0"/>
              </a:rPr>
              <a:t>IELTS score of 6.5</a:t>
            </a:r>
            <a:r>
              <a:rPr lang="en-AU" dirty="0">
                <a:latin typeface="Times New Roman" charset="0"/>
                <a:ea typeface="Times New Roman" charset="0"/>
                <a:cs typeface="Times New Roman" charset="0"/>
              </a:rPr>
              <a:t>), OR earned a previous degree from an accredited institution of higher education in a program where </a:t>
            </a:r>
            <a:r>
              <a:rPr lang="en-AU" b="1" dirty="0">
                <a:latin typeface="Times New Roman" charset="0"/>
                <a:ea typeface="Times New Roman" charset="0"/>
                <a:cs typeface="Times New Roman" charset="0"/>
              </a:rPr>
              <a:t>English was the language of instruction </a:t>
            </a:r>
          </a:p>
          <a:p>
            <a:pPr lvl="0" algn="just">
              <a:lnSpc>
                <a:spcPct val="150000"/>
              </a:lnSpc>
            </a:pPr>
            <a:r>
              <a:rPr lang="en-US" dirty="0">
                <a:latin typeface="Times New Roman" charset="0"/>
                <a:ea typeface="Times New Roman" charset="0"/>
                <a:cs typeface="Times New Roman" charset="0"/>
              </a:rPr>
              <a:t>Successful </a:t>
            </a:r>
            <a:r>
              <a:rPr lang="en-US" b="1" dirty="0">
                <a:latin typeface="Times New Roman" charset="0"/>
                <a:ea typeface="Times New Roman" charset="0"/>
                <a:cs typeface="Times New Roman" charset="0"/>
              </a:rPr>
              <a:t>personal interview </a:t>
            </a:r>
            <a:r>
              <a:rPr lang="en-US" dirty="0">
                <a:latin typeface="Times New Roman" charset="0"/>
                <a:ea typeface="Times New Roman" charset="0"/>
                <a:cs typeface="Times New Roman" charset="0"/>
              </a:rPr>
              <a:t>with the Admissions Committee</a:t>
            </a:r>
            <a:endParaRPr lang="en-AU" dirty="0">
              <a:latin typeface="Times New Roman" charset="0"/>
              <a:ea typeface="Times New Roman" charset="0"/>
              <a:cs typeface="Times New Roman" charset="0"/>
            </a:endParaRPr>
          </a:p>
          <a:p>
            <a:pPr lvl="0"/>
            <a:endParaRPr lang="en-US" dirty="0"/>
          </a:p>
          <a:p>
            <a:pPr lvl="0"/>
            <a:endParaRPr lang="en-US" dirty="0"/>
          </a:p>
        </p:txBody>
      </p:sp>
    </p:spTree>
    <p:extLst>
      <p:ext uri="{BB962C8B-B14F-4D97-AF65-F5344CB8AC3E}">
        <p14:creationId xmlns:p14="http://schemas.microsoft.com/office/powerpoint/2010/main" val="58999553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u="sng" dirty="0">
                <a:solidFill>
                  <a:srgbClr val="9779D3"/>
                </a:solidFill>
                <a:latin typeface="Times New Roman" charset="0"/>
                <a:ea typeface="Times New Roman" charset="0"/>
                <a:cs typeface="Times New Roman" charset="0"/>
              </a:rPr>
              <a:t>Previous Admissions </a:t>
            </a:r>
          </a:p>
        </p:txBody>
      </p:sp>
      <p:sp>
        <p:nvSpPr>
          <p:cNvPr id="3" name="Content Placeholder 2"/>
          <p:cNvSpPr>
            <a:spLocks noGrp="1"/>
          </p:cNvSpPr>
          <p:nvPr>
            <p:ph idx="1"/>
          </p:nvPr>
        </p:nvSpPr>
        <p:spPr/>
        <p:txBody>
          <a:bodyPr/>
          <a:lstStyle/>
          <a:p>
            <a:r>
              <a:rPr lang="en-US" sz="3200" dirty="0">
                <a:latin typeface="Times New Roman" charset="0"/>
                <a:ea typeface="Times New Roman" charset="0"/>
                <a:cs typeface="Times New Roman" charset="0"/>
              </a:rPr>
              <a:t>2018/2019: </a:t>
            </a:r>
            <a:r>
              <a:rPr lang="en-US" sz="3200" b="1" dirty="0">
                <a:latin typeface="Times New Roman" charset="0"/>
                <a:ea typeface="Times New Roman" charset="0"/>
                <a:cs typeface="Times New Roman" charset="0"/>
              </a:rPr>
              <a:t>12 students</a:t>
            </a:r>
          </a:p>
          <a:p>
            <a:endParaRPr lang="en-US" sz="3200" dirty="0">
              <a:latin typeface="Times New Roman" charset="0"/>
              <a:ea typeface="Times New Roman" charset="0"/>
              <a:cs typeface="Times New Roman" charset="0"/>
            </a:endParaRPr>
          </a:p>
          <a:p>
            <a:r>
              <a:rPr lang="en-US" sz="3200" dirty="0">
                <a:latin typeface="Times New Roman" charset="0"/>
                <a:ea typeface="Times New Roman" charset="0"/>
                <a:cs typeface="Times New Roman" charset="0"/>
              </a:rPr>
              <a:t>2019/2020: </a:t>
            </a:r>
            <a:r>
              <a:rPr lang="en-US" sz="3200" b="1" dirty="0">
                <a:latin typeface="Times New Roman" charset="0"/>
                <a:ea typeface="Times New Roman" charset="0"/>
                <a:cs typeface="Times New Roman" charset="0"/>
              </a:rPr>
              <a:t>11 students</a:t>
            </a:r>
          </a:p>
          <a:p>
            <a:endParaRPr lang="en-US" sz="3200" dirty="0">
              <a:latin typeface="Times New Roman" charset="0"/>
              <a:ea typeface="Times New Roman" charset="0"/>
              <a:cs typeface="Times New Roman" charset="0"/>
            </a:endParaRPr>
          </a:p>
          <a:p>
            <a:r>
              <a:rPr lang="en-US" sz="3200" dirty="0">
                <a:latin typeface="Times New Roman" charset="0"/>
                <a:ea typeface="Times New Roman" charset="0"/>
                <a:cs typeface="Times New Roman" charset="0"/>
              </a:rPr>
              <a:t>2020/2021: </a:t>
            </a:r>
            <a:r>
              <a:rPr lang="en-US" sz="3200" b="1" dirty="0">
                <a:latin typeface="Times New Roman" charset="0"/>
                <a:ea typeface="Times New Roman" charset="0"/>
                <a:cs typeface="Times New Roman" charset="0"/>
              </a:rPr>
              <a:t>12 students</a:t>
            </a:r>
          </a:p>
          <a:p>
            <a:endParaRPr lang="en-US" dirty="0"/>
          </a:p>
          <a:p>
            <a:pPr marL="0" indent="0">
              <a:buNone/>
            </a:pPr>
            <a:endParaRPr lang="en-US" dirty="0"/>
          </a:p>
        </p:txBody>
      </p:sp>
    </p:spTree>
    <p:extLst>
      <p:ext uri="{BB962C8B-B14F-4D97-AF65-F5344CB8AC3E}">
        <p14:creationId xmlns:p14="http://schemas.microsoft.com/office/powerpoint/2010/main" val="10152522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600" b="1" spc="5" dirty="0">
                <a:latin typeface="Times New Roman" panose="02020603050405020304" pitchFamily="18" charset="0"/>
                <a:ea typeface="Times New Roman" panose="02020603050405020304" pitchFamily="18" charset="0"/>
                <a:cs typeface="Times New Roman" panose="02020603050405020304" pitchFamily="18" charset="0"/>
              </a:rPr>
              <a:t/>
            </a:r>
            <a:br>
              <a:rPr lang="en-US" sz="3600" b="1" spc="5" dirty="0">
                <a:latin typeface="Times New Roman" panose="02020603050405020304" pitchFamily="18" charset="0"/>
                <a:ea typeface="Times New Roman" panose="02020603050405020304" pitchFamily="18" charset="0"/>
                <a:cs typeface="Times New Roman" panose="02020603050405020304" pitchFamily="18" charset="0"/>
              </a:rPr>
            </a:br>
            <a:r>
              <a:rPr lang="en-US" sz="3600" b="1" spc="5" dirty="0">
                <a:latin typeface="Times New Roman" panose="02020603050405020304" pitchFamily="18" charset="0"/>
                <a:ea typeface="Times New Roman" panose="02020603050405020304" pitchFamily="18" charset="0"/>
                <a:cs typeface="Times New Roman" panose="02020603050405020304" pitchFamily="18" charset="0"/>
              </a:rPr>
              <a:t>Study Plan</a:t>
            </a:r>
            <a:br>
              <a:rPr lang="en-US" sz="3600" b="1" spc="5" dirty="0">
                <a:latin typeface="Times New Roman" panose="02020603050405020304" pitchFamily="18" charset="0"/>
                <a:ea typeface="Times New Roman" panose="02020603050405020304" pitchFamily="18" charset="0"/>
                <a:cs typeface="Times New Roman" panose="02020603050405020304" pitchFamily="18" charset="0"/>
              </a:rPr>
            </a:br>
            <a:endParaRPr lang="en-US" sz="3600" b="1" dirty="0">
              <a:solidFill>
                <a:srgbClr val="C0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086027" y="1273447"/>
            <a:ext cx="9627403" cy="5006817"/>
          </a:xfrm>
        </p:spPr>
        <p:txBody>
          <a:bodyPr>
            <a:normAutofit/>
          </a:bodyPr>
          <a:lstStyle/>
          <a:p>
            <a:pPr marL="0" indent="0" algn="l">
              <a:buNone/>
            </a:pPr>
            <a:endParaRPr lang="en-US" dirty="0">
              <a:latin typeface="Times New Roman" panose="02020603050405020304" pitchFamily="18" charset="0"/>
              <a:cs typeface="Times New Roman" panose="02020603050405020304" pitchFamily="18" charset="0"/>
            </a:endParaRPr>
          </a:p>
          <a:p>
            <a:pPr marL="0" indent="0">
              <a:buNone/>
            </a:pPr>
            <a:endParaRPr lang="en-US" b="1" dirty="0">
              <a:latin typeface="Times New Roman" panose="02020603050405020304" pitchFamily="18" charset="0"/>
              <a:cs typeface="Times New Roman" panose="02020603050405020304" pitchFamily="18" charset="0"/>
            </a:endParaRPr>
          </a:p>
          <a:p>
            <a:pPr>
              <a:buFont typeface="Wingdings" panose="05000000000000000000" pitchFamily="2" charset="2"/>
              <a:buChar char="§"/>
            </a:pPr>
            <a:r>
              <a:rPr lang="en-US" b="1" dirty="0">
                <a:latin typeface="Times New Roman" panose="02020603050405020304" pitchFamily="18" charset="0"/>
                <a:cs typeface="Times New Roman" panose="02020603050405020304" pitchFamily="18" charset="0"/>
              </a:rPr>
              <a:t>The program is divided into three layers of courses: </a:t>
            </a:r>
          </a:p>
          <a:p>
            <a:pPr lvl="1">
              <a:buFont typeface="Courier New" panose="02070309020205020404" pitchFamily="49" charset="0"/>
              <a:buChar char="o"/>
            </a:pPr>
            <a:r>
              <a:rPr lang="en-US" sz="2800" dirty="0">
                <a:latin typeface="Times New Roman" panose="02020603050405020304" pitchFamily="18" charset="0"/>
                <a:cs typeface="Times New Roman" panose="02020603050405020304" pitchFamily="18" charset="0"/>
              </a:rPr>
              <a:t>The first layer is common to all admitted students and consists of 2 courses (6 credit hours in total).  </a:t>
            </a:r>
          </a:p>
          <a:p>
            <a:pPr lvl="1">
              <a:buFont typeface="Courier New" panose="02070309020205020404" pitchFamily="49" charset="0"/>
              <a:buChar char="o"/>
            </a:pPr>
            <a:r>
              <a:rPr lang="en-US" sz="2800" dirty="0">
                <a:latin typeface="Times New Roman" panose="02020603050405020304" pitchFamily="18" charset="0"/>
                <a:cs typeface="Times New Roman" panose="02020603050405020304" pitchFamily="18" charset="0"/>
              </a:rPr>
              <a:t>The second layer consists of 3 discipline specific core courses. A total of 44 credit hours of dissertation are required from each student.  </a:t>
            </a:r>
          </a:p>
          <a:p>
            <a:pPr lvl="1">
              <a:buFont typeface="Courier New" panose="02070309020205020404" pitchFamily="49" charset="0"/>
              <a:buChar char="o"/>
            </a:pPr>
            <a:r>
              <a:rPr lang="en-US" sz="2800" dirty="0">
                <a:latin typeface="Times New Roman" panose="02020603050405020304" pitchFamily="18" charset="0"/>
                <a:cs typeface="Times New Roman" panose="02020603050405020304" pitchFamily="18" charset="0"/>
              </a:rPr>
              <a:t>The third layer consists of one course specialty-related electives (3 credit hours).</a:t>
            </a:r>
          </a:p>
          <a:p>
            <a:pPr marL="0" indent="0">
              <a:buClr>
                <a:srgbClr val="800000"/>
              </a:buClr>
              <a:buSzPct val="125000"/>
              <a:buNone/>
            </a:pPr>
            <a:endParaRPr lang="en-US" sz="1800" dirty="0">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fld id="{8089D58D-1D4B-1747-9E22-82D481F9ABB7}" type="slidenum">
              <a:rPr lang="en-US">
                <a:solidFill>
                  <a:prstClr val="black">
                    <a:tint val="75000"/>
                  </a:prstClr>
                </a:solidFill>
                <a:latin typeface="Times New Roman" panose="02020603050405020304" pitchFamily="18" charset="0"/>
                <a:cs typeface="Times New Roman" panose="02020603050405020304" pitchFamily="18" charset="0"/>
              </a:rPr>
              <a:pPr/>
              <a:t>5</a:t>
            </a:fld>
            <a:endParaRPr lang="en-US">
              <a:solidFill>
                <a:prstClr val="black">
                  <a:tint val="75000"/>
                </a:prst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2410392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GB" sz="6000" b="1" u="sng" dirty="0">
                <a:solidFill>
                  <a:srgbClr val="9779D3"/>
                </a:solidFill>
                <a:latin typeface="Times New Roman" charset="0"/>
                <a:ea typeface="Times New Roman" charset="0"/>
                <a:cs typeface="Times New Roman" charset="0"/>
              </a:rPr>
              <a:t>The MPH Program</a:t>
            </a:r>
            <a:endParaRPr lang="en-US" sz="6000" b="1" u="sng" dirty="0">
              <a:solidFill>
                <a:srgbClr val="9779D3"/>
              </a:solidFill>
              <a:latin typeface="Times New Roman" charset="0"/>
              <a:ea typeface="Times New Roman" charset="0"/>
              <a:cs typeface="Times New Roman" charset="0"/>
            </a:endParaRPr>
          </a:p>
        </p:txBody>
      </p:sp>
      <p:sp>
        <p:nvSpPr>
          <p:cNvPr id="6" name="Content Placeholder 5"/>
          <p:cNvSpPr>
            <a:spLocks noGrp="1"/>
          </p:cNvSpPr>
          <p:nvPr>
            <p:ph idx="1"/>
          </p:nvPr>
        </p:nvSpPr>
        <p:spPr/>
        <p:txBody>
          <a:bodyPr/>
          <a:lstStyle/>
          <a:p>
            <a:pPr marL="0" indent="0">
              <a:buNone/>
            </a:pPr>
            <a:r>
              <a:rPr lang="en-US" dirty="0">
                <a:latin typeface="Times New Roman" charset="0"/>
                <a:ea typeface="Times New Roman" charset="0"/>
                <a:cs typeface="Times New Roman" charset="0"/>
              </a:rPr>
              <a:t>The degree program has </a:t>
            </a:r>
            <a:r>
              <a:rPr lang="en-US" u="sng" dirty="0">
                <a:solidFill>
                  <a:srgbClr val="9779D3"/>
                </a:solidFill>
                <a:latin typeface="Times New Roman" charset="0"/>
                <a:ea typeface="Times New Roman" charset="0"/>
                <a:cs typeface="Times New Roman" charset="0"/>
              </a:rPr>
              <a:t>one concentration: </a:t>
            </a:r>
            <a:r>
              <a:rPr lang="en-US" dirty="0">
                <a:solidFill>
                  <a:srgbClr val="FF0000"/>
                </a:solidFill>
                <a:latin typeface="Times New Roman" charset="0"/>
                <a:ea typeface="Times New Roman" charset="0"/>
                <a:cs typeface="Times New Roman" charset="0"/>
              </a:rPr>
              <a:t>	</a:t>
            </a:r>
          </a:p>
          <a:p>
            <a:pPr marL="0" indent="0">
              <a:buNone/>
            </a:pPr>
            <a:r>
              <a:rPr lang="en-US" dirty="0"/>
              <a:t>	</a:t>
            </a:r>
          </a:p>
          <a:p>
            <a:pPr marL="0" indent="0">
              <a:buNone/>
            </a:pPr>
            <a:r>
              <a:rPr lang="en-US" sz="2800" b="1" dirty="0">
                <a:solidFill>
                  <a:srgbClr val="FF0000"/>
                </a:solidFill>
              </a:rPr>
              <a:t>				</a:t>
            </a:r>
            <a:r>
              <a:rPr lang="en-US" sz="4400" b="1" dirty="0">
                <a:solidFill>
                  <a:srgbClr val="6EBE4A"/>
                </a:solidFill>
                <a:latin typeface="Times New Roman" charset="0"/>
                <a:ea typeface="Times New Roman" charset="0"/>
                <a:cs typeface="Times New Roman" charset="0"/>
              </a:rPr>
              <a:t>Epidemiology</a:t>
            </a:r>
            <a:r>
              <a:rPr lang="en-US" sz="4400" b="1" dirty="0">
                <a:solidFill>
                  <a:srgbClr val="6EBE4A"/>
                </a:solidFill>
              </a:rPr>
              <a:t> </a:t>
            </a:r>
            <a:r>
              <a:rPr lang="en-US" sz="2800" b="1" dirty="0"/>
              <a:t>	</a:t>
            </a:r>
          </a:p>
          <a:p>
            <a:pPr marL="0" indent="0">
              <a:buNone/>
            </a:pPr>
            <a:endParaRPr lang="en-GB" b="1" dirty="0">
              <a:solidFill>
                <a:srgbClr val="1B0807"/>
              </a:solidFill>
            </a:endParaRPr>
          </a:p>
          <a:p>
            <a:pPr marL="0" indent="0">
              <a:buNone/>
            </a:pPr>
            <a:endParaRPr lang="en-US" dirty="0"/>
          </a:p>
        </p:txBody>
      </p:sp>
      <p:sp>
        <p:nvSpPr>
          <p:cNvPr id="4" name="Rectangle 2"/>
          <p:cNvSpPr>
            <a:spLocks noChangeArrowheads="1"/>
          </p:cNvSpPr>
          <p:nvPr/>
        </p:nvSpPr>
        <p:spPr bwMode="auto">
          <a:xfrm>
            <a:off x="0" y="5994400"/>
            <a:ext cx="13917146"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Content Placeholder 3"/>
          <p:cNvSpPr txBox="1">
            <a:spLocks/>
          </p:cNvSpPr>
          <p:nvPr/>
        </p:nvSpPr>
        <p:spPr>
          <a:xfrm>
            <a:off x="1588230" y="4001294"/>
            <a:ext cx="9382385" cy="1561958"/>
          </a:xfrm>
          <a:prstGeom prst="rect">
            <a:avLst/>
          </a:prstGeom>
          <a:solidFill>
            <a:srgbClr val="CCBAE9"/>
          </a:solidFill>
          <a:ln w="19050">
            <a:noFill/>
          </a:ln>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a:buNone/>
              <a:tabLst/>
              <a:defRPr/>
            </a:pPr>
            <a:r>
              <a:rPr kumimoji="0" lang="en-US" sz="3600" b="0" i="0" u="none" strike="noStrike" kern="1200" cap="none" spc="0" normalizeH="0" baseline="0" noProof="0" dirty="0">
                <a:ln>
                  <a:noFill/>
                </a:ln>
                <a:solidFill>
                  <a:schemeClr val="tx1">
                    <a:lumMod val="95000"/>
                    <a:lumOff val="5000"/>
                  </a:schemeClr>
                </a:solidFill>
                <a:effectLst/>
                <a:uLnTx/>
                <a:uFillTx/>
                <a:latin typeface="Times New Roman" charset="0"/>
                <a:ea typeface="Times New Roman" charset="0"/>
                <a:cs typeface="Times New Roman" charset="0"/>
              </a:rPr>
              <a:t>Students will develop the capacity to plan, design, implement, analyze, interpret  and appraise epidemiological studies</a:t>
            </a:r>
          </a:p>
        </p:txBody>
      </p:sp>
    </p:spTree>
    <p:extLst>
      <p:ext uri="{BB962C8B-B14F-4D97-AF65-F5344CB8AC3E}">
        <p14:creationId xmlns:p14="http://schemas.microsoft.com/office/powerpoint/2010/main" val="147417310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u="sng" dirty="0">
                <a:solidFill>
                  <a:srgbClr val="9779D3"/>
                </a:solidFill>
                <a:latin typeface="Times New Roman" charset="0"/>
                <a:ea typeface="Times New Roman" charset="0"/>
                <a:cs typeface="Times New Roman" charset="0"/>
              </a:rPr>
              <a:t>Degree requirement</a:t>
            </a:r>
          </a:p>
        </p:txBody>
      </p:sp>
      <p:sp>
        <p:nvSpPr>
          <p:cNvPr id="3" name="Content Placeholder 2"/>
          <p:cNvSpPr>
            <a:spLocks noGrp="1"/>
          </p:cNvSpPr>
          <p:nvPr>
            <p:ph idx="1"/>
          </p:nvPr>
        </p:nvSpPr>
        <p:spPr>
          <a:xfrm>
            <a:off x="838200" y="1594515"/>
            <a:ext cx="10515600" cy="4351338"/>
          </a:xfrm>
        </p:spPr>
        <p:txBody>
          <a:bodyPr/>
          <a:lstStyle/>
          <a:p>
            <a:pPr fontAlgn="ctr">
              <a:lnSpc>
                <a:spcPct val="150000"/>
              </a:lnSpc>
            </a:pPr>
            <a:r>
              <a:rPr lang="en-US" b="1" u="sng" dirty="0">
                <a:solidFill>
                  <a:srgbClr val="6EBE4A"/>
                </a:solidFill>
                <a:latin typeface="Times New Roman" charset="0"/>
                <a:ea typeface="Times New Roman" charset="0"/>
                <a:cs typeface="Times New Roman" charset="0"/>
              </a:rPr>
              <a:t>42</a:t>
            </a:r>
            <a:r>
              <a:rPr lang="en-US" u="sng" dirty="0">
                <a:solidFill>
                  <a:srgbClr val="6EBE4A"/>
                </a:solidFill>
                <a:latin typeface="Times New Roman" charset="0"/>
                <a:ea typeface="Times New Roman" charset="0"/>
                <a:cs typeface="Times New Roman" charset="0"/>
              </a:rPr>
              <a:t> </a:t>
            </a:r>
            <a:r>
              <a:rPr lang="en-US" u="sng" dirty="0">
                <a:latin typeface="Times New Roman" charset="0"/>
                <a:ea typeface="Times New Roman" charset="0"/>
                <a:cs typeface="Times New Roman" charset="0"/>
              </a:rPr>
              <a:t>credit hours</a:t>
            </a:r>
          </a:p>
          <a:p>
            <a:pPr lvl="1" fontAlgn="ctr">
              <a:lnSpc>
                <a:spcPct val="150000"/>
              </a:lnSpc>
            </a:pPr>
            <a:r>
              <a:rPr lang="en-US" sz="2800" b="1" dirty="0">
                <a:solidFill>
                  <a:srgbClr val="6EBE4A"/>
                </a:solidFill>
                <a:latin typeface="Times New Roman" charset="0"/>
                <a:ea typeface="Times New Roman" charset="0"/>
                <a:cs typeface="Times New Roman" charset="0"/>
              </a:rPr>
              <a:t>18</a:t>
            </a:r>
            <a:r>
              <a:rPr lang="en-US" sz="2800" dirty="0">
                <a:latin typeface="Times New Roman" charset="0"/>
                <a:ea typeface="Times New Roman" charset="0"/>
                <a:cs typeface="Times New Roman" charset="0"/>
              </a:rPr>
              <a:t> credit hours - Major Core Requirements</a:t>
            </a:r>
          </a:p>
          <a:p>
            <a:pPr lvl="1" fontAlgn="ctr">
              <a:lnSpc>
                <a:spcPct val="150000"/>
              </a:lnSpc>
            </a:pPr>
            <a:r>
              <a:rPr lang="en-US" sz="2800" b="1" dirty="0">
                <a:solidFill>
                  <a:srgbClr val="6EBE4A"/>
                </a:solidFill>
                <a:latin typeface="Times New Roman" charset="0"/>
                <a:ea typeface="Times New Roman" charset="0"/>
                <a:cs typeface="Times New Roman" charset="0"/>
              </a:rPr>
              <a:t>15</a:t>
            </a:r>
            <a:r>
              <a:rPr lang="en-US" sz="2800" dirty="0">
                <a:latin typeface="Times New Roman" charset="0"/>
                <a:ea typeface="Times New Roman" charset="0"/>
                <a:cs typeface="Times New Roman" charset="0"/>
              </a:rPr>
              <a:t> credit hours - Concentration Requirements</a:t>
            </a:r>
          </a:p>
          <a:p>
            <a:pPr lvl="1" fontAlgn="ctr">
              <a:lnSpc>
                <a:spcPct val="150000"/>
              </a:lnSpc>
            </a:pPr>
            <a:r>
              <a:rPr lang="en-US" sz="2800" b="1" dirty="0">
                <a:solidFill>
                  <a:srgbClr val="6EBE4A"/>
                </a:solidFill>
                <a:latin typeface="Times New Roman" charset="0"/>
                <a:ea typeface="Times New Roman" charset="0"/>
                <a:cs typeface="Times New Roman" charset="0"/>
              </a:rPr>
              <a:t>3</a:t>
            </a:r>
            <a:r>
              <a:rPr lang="en-US" sz="2800" dirty="0">
                <a:latin typeface="Times New Roman" charset="0"/>
                <a:ea typeface="Times New Roman" charset="0"/>
                <a:cs typeface="Times New Roman" charset="0"/>
              </a:rPr>
              <a:t> credit hours - Major Electives</a:t>
            </a:r>
          </a:p>
          <a:p>
            <a:pPr lvl="1">
              <a:lnSpc>
                <a:spcPct val="150000"/>
              </a:lnSpc>
            </a:pPr>
            <a:r>
              <a:rPr lang="en-US" sz="2800" b="1" dirty="0">
                <a:solidFill>
                  <a:srgbClr val="6EBE4A"/>
                </a:solidFill>
                <a:latin typeface="Times New Roman" charset="0"/>
                <a:ea typeface="Times New Roman" charset="0"/>
                <a:cs typeface="Times New Roman" charset="0"/>
              </a:rPr>
              <a:t>6</a:t>
            </a:r>
            <a:r>
              <a:rPr lang="en-US" sz="2800" dirty="0">
                <a:solidFill>
                  <a:srgbClr val="6EBE4A"/>
                </a:solidFill>
                <a:latin typeface="Times New Roman" charset="0"/>
                <a:ea typeface="Times New Roman" charset="0"/>
                <a:cs typeface="Times New Roman" charset="0"/>
              </a:rPr>
              <a:t> </a:t>
            </a:r>
            <a:r>
              <a:rPr lang="en-US" sz="2800" dirty="0">
                <a:latin typeface="Times New Roman" charset="0"/>
                <a:ea typeface="Times New Roman" charset="0"/>
                <a:cs typeface="Times New Roman" charset="0"/>
              </a:rPr>
              <a:t>credit hours in Thesis (Thesis1 &amp; Thesis2) OR (Practicum &amp; Research Project)</a:t>
            </a:r>
          </a:p>
          <a:p>
            <a:endParaRPr lang="en-US" dirty="0"/>
          </a:p>
        </p:txBody>
      </p:sp>
    </p:spTree>
    <p:extLst>
      <p:ext uri="{BB962C8B-B14F-4D97-AF65-F5344CB8AC3E}">
        <p14:creationId xmlns:p14="http://schemas.microsoft.com/office/powerpoint/2010/main" val="391239730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893878" y="-232022"/>
            <a:ext cx="10515600" cy="1091130"/>
          </a:xfrm>
        </p:spPr>
        <p:txBody>
          <a:bodyPr>
            <a:normAutofit/>
          </a:bodyPr>
          <a:lstStyle/>
          <a:p>
            <a:r>
              <a:rPr lang="en-US" b="1" u="sng" dirty="0">
                <a:solidFill>
                  <a:srgbClr val="9779D3"/>
                </a:solidFill>
                <a:latin typeface="Times New Roman" charset="0"/>
                <a:ea typeface="Times New Roman" charset="0"/>
                <a:cs typeface="Times New Roman" charset="0"/>
              </a:rPr>
              <a:t>Study Plan</a:t>
            </a:r>
          </a:p>
        </p:txBody>
      </p:sp>
      <p:sp>
        <p:nvSpPr>
          <p:cNvPr id="3" name="TextBox 2"/>
          <p:cNvSpPr txBox="1"/>
          <p:nvPr/>
        </p:nvSpPr>
        <p:spPr>
          <a:xfrm>
            <a:off x="5792446" y="4246915"/>
            <a:ext cx="1956620" cy="137160"/>
          </a:xfrm>
          <a:prstGeom prst="rect">
            <a:avLst/>
          </a:prstGeom>
          <a:solidFill>
            <a:schemeClr val="bg1"/>
          </a:solidFill>
        </p:spPr>
        <p:txBody>
          <a:bodyPr wrap="square" rtlCol="0">
            <a:spAutoFit/>
          </a:bodyPr>
          <a:lstStyle/>
          <a:p>
            <a:endParaRPr lang="en-US" dirty="0"/>
          </a:p>
        </p:txBody>
      </p:sp>
      <p:graphicFrame>
        <p:nvGraphicFramePr>
          <p:cNvPr id="7" name="Table 6"/>
          <p:cNvGraphicFramePr>
            <a:graphicFrameLocks noGrp="1"/>
          </p:cNvGraphicFramePr>
          <p:nvPr/>
        </p:nvGraphicFramePr>
        <p:xfrm>
          <a:off x="106270" y="770294"/>
          <a:ext cx="5686176" cy="5456931"/>
        </p:xfrm>
        <a:graphic>
          <a:graphicData uri="http://schemas.openxmlformats.org/drawingml/2006/table">
            <a:tbl>
              <a:tblPr>
                <a:tableStyleId>{5C22544A-7EE6-4342-B048-85BDC9FD1C3A}</a:tableStyleId>
              </a:tblPr>
              <a:tblGrid>
                <a:gridCol w="771396">
                  <a:extLst>
                    <a:ext uri="{9D8B030D-6E8A-4147-A177-3AD203B41FA5}">
                      <a16:colId xmlns:a16="http://schemas.microsoft.com/office/drawing/2014/main" val="2044876894"/>
                    </a:ext>
                  </a:extLst>
                </a:gridCol>
                <a:gridCol w="1129448">
                  <a:extLst>
                    <a:ext uri="{9D8B030D-6E8A-4147-A177-3AD203B41FA5}">
                      <a16:colId xmlns:a16="http://schemas.microsoft.com/office/drawing/2014/main" val="2880100596"/>
                    </a:ext>
                  </a:extLst>
                </a:gridCol>
                <a:gridCol w="3189110">
                  <a:extLst>
                    <a:ext uri="{9D8B030D-6E8A-4147-A177-3AD203B41FA5}">
                      <a16:colId xmlns:a16="http://schemas.microsoft.com/office/drawing/2014/main" val="20002"/>
                    </a:ext>
                  </a:extLst>
                </a:gridCol>
                <a:gridCol w="596222">
                  <a:extLst>
                    <a:ext uri="{9D8B030D-6E8A-4147-A177-3AD203B41FA5}">
                      <a16:colId xmlns:a16="http://schemas.microsoft.com/office/drawing/2014/main" val="1942306088"/>
                    </a:ext>
                  </a:extLst>
                </a:gridCol>
              </a:tblGrid>
              <a:tr h="359248">
                <a:tc gridSpan="4">
                  <a:txBody>
                    <a:bodyPr/>
                    <a:lstStyle/>
                    <a:p>
                      <a:pPr marL="0" marR="0" fontAlgn="ctr">
                        <a:lnSpc>
                          <a:spcPct val="120000"/>
                        </a:lnSpc>
                        <a:spcBef>
                          <a:spcPts val="0"/>
                        </a:spcBef>
                        <a:spcAft>
                          <a:spcPts val="0"/>
                        </a:spcAft>
                      </a:pPr>
                      <a:r>
                        <a:rPr lang="en-US" sz="1400" b="1" dirty="0">
                          <a:solidFill>
                            <a:schemeClr val="accent4">
                              <a:lumMod val="40000"/>
                              <a:lumOff val="60000"/>
                            </a:schemeClr>
                          </a:solidFill>
                          <a:effectLst/>
                          <a:latin typeface="Times New Roman" charset="0"/>
                          <a:ea typeface="Times New Roman" charset="0"/>
                          <a:cs typeface="Times New Roman" charset="0"/>
                        </a:rPr>
                        <a:t>FIRST YEAR </a:t>
                      </a:r>
                      <a:r>
                        <a:rPr lang="en-US" sz="1400" b="1" dirty="0">
                          <a:effectLst/>
                          <a:latin typeface="Times New Roman" charset="0"/>
                          <a:ea typeface="Times New Roman" charset="0"/>
                          <a:cs typeface="Times New Roman" charset="0"/>
                        </a:rPr>
                        <a:t>(21 credit hours)</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EBE4A"/>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66750476"/>
                  </a:ext>
                </a:extLst>
              </a:tr>
              <a:tr h="613589">
                <a:tc>
                  <a:txBody>
                    <a:bodyPr/>
                    <a:lstStyle/>
                    <a:p>
                      <a:pPr marL="0" marR="0" fontAlgn="ctr">
                        <a:lnSpc>
                          <a:spcPct val="120000"/>
                        </a:lnSpc>
                        <a:spcBef>
                          <a:spcPts val="0"/>
                        </a:spcBef>
                        <a:spcAft>
                          <a:spcPts val="0"/>
                        </a:spcAft>
                      </a:pPr>
                      <a:r>
                        <a:rPr lang="en-US" sz="1400" b="1" dirty="0">
                          <a:effectLst/>
                          <a:latin typeface="Times New Roman" charset="0"/>
                          <a:ea typeface="Times New Roman" charset="0"/>
                          <a:cs typeface="Times New Roman" charset="0"/>
                        </a:rPr>
                        <a:t>Term </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EBE4A"/>
                    </a:solidFill>
                  </a:tcPr>
                </a:tc>
                <a:tc>
                  <a:txBody>
                    <a:bodyPr/>
                    <a:lstStyle/>
                    <a:p>
                      <a:pPr marL="0" marR="0" fontAlgn="ctr">
                        <a:lnSpc>
                          <a:spcPct val="120000"/>
                        </a:lnSpc>
                        <a:spcBef>
                          <a:spcPts val="0"/>
                        </a:spcBef>
                        <a:spcAft>
                          <a:spcPts val="0"/>
                        </a:spcAft>
                      </a:pPr>
                      <a:r>
                        <a:rPr lang="en-US" sz="1400" b="1" dirty="0">
                          <a:effectLst/>
                          <a:latin typeface="Times New Roman" charset="0"/>
                          <a:ea typeface="Times New Roman" charset="0"/>
                          <a:cs typeface="Times New Roman" charset="0"/>
                        </a:rPr>
                        <a:t>Course # </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EBE4A"/>
                    </a:solidFill>
                  </a:tcPr>
                </a:tc>
                <a:tc>
                  <a:txBody>
                    <a:bodyPr/>
                    <a:lstStyle/>
                    <a:p>
                      <a:pPr marL="0" marR="0" fontAlgn="ctr">
                        <a:lnSpc>
                          <a:spcPct val="120000"/>
                        </a:lnSpc>
                        <a:spcBef>
                          <a:spcPts val="0"/>
                        </a:spcBef>
                        <a:spcAft>
                          <a:spcPts val="0"/>
                        </a:spcAft>
                      </a:pPr>
                      <a:r>
                        <a:rPr lang="en-US" sz="1400" b="1" dirty="0">
                          <a:effectLst/>
                          <a:latin typeface="Times New Roman" charset="0"/>
                          <a:ea typeface="Times New Roman" charset="0"/>
                          <a:cs typeface="Times New Roman" charset="0"/>
                        </a:rPr>
                        <a:t>Course Title </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EBE4A"/>
                    </a:solidFill>
                  </a:tcPr>
                </a:tc>
                <a:tc>
                  <a:txBody>
                    <a:bodyPr/>
                    <a:lstStyle/>
                    <a:p>
                      <a:pPr marL="0" marR="0" fontAlgn="ctr">
                        <a:lnSpc>
                          <a:spcPct val="120000"/>
                        </a:lnSpc>
                        <a:spcBef>
                          <a:spcPts val="0"/>
                        </a:spcBef>
                        <a:spcAft>
                          <a:spcPts val="0"/>
                        </a:spcAft>
                      </a:pPr>
                      <a:r>
                        <a:rPr lang="en-US" sz="1400" b="1" dirty="0">
                          <a:effectLst/>
                          <a:latin typeface="Times New Roman" charset="0"/>
                          <a:ea typeface="Times New Roman" charset="0"/>
                          <a:cs typeface="Times New Roman" charset="0"/>
                        </a:rPr>
                        <a:t>Cr Hrs.</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EBE4A"/>
                    </a:solidFill>
                  </a:tcPr>
                </a:tc>
                <a:extLst>
                  <a:ext uri="{0D108BD9-81ED-4DB2-BD59-A6C34878D82A}">
                    <a16:rowId xmlns:a16="http://schemas.microsoft.com/office/drawing/2014/main" val="1035716474"/>
                  </a:ext>
                </a:extLst>
              </a:tr>
              <a:tr h="551547">
                <a:tc rowSpan="4">
                  <a:txBody>
                    <a:bodyPr/>
                    <a:lstStyle/>
                    <a:p>
                      <a:pPr marL="0" marR="0" fontAlgn="ctr">
                        <a:lnSpc>
                          <a:spcPct val="120000"/>
                        </a:lnSpc>
                        <a:spcBef>
                          <a:spcPts val="0"/>
                        </a:spcBef>
                        <a:spcAft>
                          <a:spcPts val="0"/>
                        </a:spcAft>
                      </a:pPr>
                      <a:r>
                        <a:rPr lang="en-US" sz="1400" b="1" dirty="0">
                          <a:effectLst/>
                          <a:latin typeface="Times New Roman" charset="0"/>
                          <a:ea typeface="Times New Roman" charset="0"/>
                          <a:cs typeface="Times New Roman" charset="0"/>
                        </a:rPr>
                        <a:t>Fall</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fontAlgn="ctr">
                        <a:lnSpc>
                          <a:spcPct val="120000"/>
                        </a:lnSpc>
                        <a:spcBef>
                          <a:spcPts val="0"/>
                        </a:spcBef>
                        <a:spcAft>
                          <a:spcPts val="0"/>
                        </a:spcAft>
                      </a:pPr>
                      <a:r>
                        <a:rPr lang="en-US" sz="1400" dirty="0">
                          <a:effectLst/>
                          <a:latin typeface="Times New Roman" charset="0"/>
                          <a:ea typeface="Times New Roman" charset="0"/>
                          <a:cs typeface="Times New Roman" charset="0"/>
                        </a:rPr>
                        <a:t>PUBH 600</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1000"/>
                        </a:spcAft>
                      </a:pPr>
                      <a:r>
                        <a:rPr lang="en-US" sz="1400" dirty="0">
                          <a:effectLst/>
                          <a:latin typeface="Times New Roman" charset="0"/>
                          <a:ea typeface="Times New Roman" charset="0"/>
                          <a:cs typeface="Times New Roman" charset="0"/>
                        </a:rPr>
                        <a:t>Concepts and methods of epidemiology    </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fontAlgn="ctr">
                        <a:lnSpc>
                          <a:spcPct val="120000"/>
                        </a:lnSpc>
                        <a:spcBef>
                          <a:spcPts val="0"/>
                        </a:spcBef>
                        <a:spcAft>
                          <a:spcPts val="0"/>
                        </a:spcAft>
                      </a:pPr>
                      <a:r>
                        <a:rPr lang="en-US" sz="1400">
                          <a:effectLst/>
                          <a:latin typeface="Times New Roman" charset="0"/>
                          <a:ea typeface="Times New Roman" charset="0"/>
                          <a:cs typeface="Times New Roman" charset="0"/>
                        </a:rPr>
                        <a:t>3</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61124426"/>
                  </a:ext>
                </a:extLst>
              </a:tr>
              <a:tr h="359248">
                <a:tc vMerge="1">
                  <a:txBody>
                    <a:bodyPr/>
                    <a:lstStyle/>
                    <a:p>
                      <a:endParaRPr lang="en-US"/>
                    </a:p>
                  </a:txBody>
                  <a:tcPr/>
                </a:tc>
                <a:tc>
                  <a:txBody>
                    <a:bodyPr/>
                    <a:lstStyle/>
                    <a:p>
                      <a:pPr marL="0" marR="0" fontAlgn="ctr">
                        <a:lnSpc>
                          <a:spcPct val="120000"/>
                        </a:lnSpc>
                        <a:spcBef>
                          <a:spcPts val="0"/>
                        </a:spcBef>
                        <a:spcAft>
                          <a:spcPts val="0"/>
                        </a:spcAft>
                      </a:pPr>
                      <a:r>
                        <a:rPr lang="en-US" sz="1400" dirty="0">
                          <a:effectLst/>
                          <a:latin typeface="Times New Roman" charset="0"/>
                          <a:ea typeface="Times New Roman" charset="0"/>
                          <a:cs typeface="Times New Roman" charset="0"/>
                        </a:rPr>
                        <a:t>PUBH 601  </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1000"/>
                        </a:spcAft>
                      </a:pPr>
                      <a:r>
                        <a:rPr lang="en-US" sz="1400" dirty="0">
                          <a:effectLst/>
                          <a:latin typeface="Times New Roman" charset="0"/>
                          <a:ea typeface="Times New Roman" charset="0"/>
                          <a:cs typeface="Times New Roman" charset="0"/>
                        </a:rPr>
                        <a:t>Concepts and methods of biostatistics      </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fontAlgn="ctr">
                        <a:lnSpc>
                          <a:spcPct val="120000"/>
                        </a:lnSpc>
                        <a:spcBef>
                          <a:spcPts val="0"/>
                        </a:spcBef>
                        <a:spcAft>
                          <a:spcPts val="0"/>
                        </a:spcAft>
                      </a:pPr>
                      <a:r>
                        <a:rPr lang="en-US" sz="1400">
                          <a:effectLst/>
                          <a:latin typeface="Times New Roman" charset="0"/>
                          <a:ea typeface="Times New Roman" charset="0"/>
                          <a:cs typeface="Times New Roman" charset="0"/>
                        </a:rPr>
                        <a:t>3</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895949"/>
                  </a:ext>
                </a:extLst>
              </a:tr>
              <a:tr h="359248">
                <a:tc vMerge="1">
                  <a:txBody>
                    <a:bodyPr/>
                    <a:lstStyle/>
                    <a:p>
                      <a:endParaRPr lang="en-US"/>
                    </a:p>
                  </a:txBody>
                  <a:tcPr/>
                </a:tc>
                <a:tc>
                  <a:txBody>
                    <a:bodyPr/>
                    <a:lstStyle/>
                    <a:p>
                      <a:pPr marL="0" marR="0" fontAlgn="ctr">
                        <a:lnSpc>
                          <a:spcPct val="120000"/>
                        </a:lnSpc>
                        <a:spcBef>
                          <a:spcPts val="0"/>
                        </a:spcBef>
                        <a:spcAft>
                          <a:spcPts val="0"/>
                        </a:spcAft>
                      </a:pPr>
                      <a:r>
                        <a:rPr lang="en-US" sz="1400" dirty="0">
                          <a:effectLst/>
                          <a:latin typeface="Times New Roman" charset="0"/>
                          <a:ea typeface="Times New Roman" charset="0"/>
                          <a:cs typeface="Times New Roman" charset="0"/>
                        </a:rPr>
                        <a:t>PUBH 602  </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1000"/>
                        </a:spcAft>
                      </a:pPr>
                      <a:r>
                        <a:rPr lang="en-US" sz="1400" dirty="0">
                          <a:effectLst/>
                          <a:latin typeface="Times New Roman" charset="0"/>
                          <a:ea typeface="Times New Roman" charset="0"/>
                          <a:cs typeface="Times New Roman" charset="0"/>
                        </a:rPr>
                        <a:t>Social and behavioral sciences                  </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fontAlgn="ctr">
                        <a:lnSpc>
                          <a:spcPct val="120000"/>
                        </a:lnSpc>
                        <a:spcBef>
                          <a:spcPts val="0"/>
                        </a:spcBef>
                        <a:spcAft>
                          <a:spcPts val="0"/>
                        </a:spcAft>
                      </a:pPr>
                      <a:r>
                        <a:rPr lang="en-US" sz="1400">
                          <a:effectLst/>
                          <a:latin typeface="Times New Roman" charset="0"/>
                          <a:ea typeface="Times New Roman" charset="0"/>
                          <a:cs typeface="Times New Roman" charset="0"/>
                        </a:rPr>
                        <a:t>3</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12210504"/>
                  </a:ext>
                </a:extLst>
              </a:tr>
              <a:tr h="575296">
                <a:tc vMerge="1">
                  <a:txBody>
                    <a:bodyPr/>
                    <a:lstStyle/>
                    <a:p>
                      <a:endParaRPr lang="en-US"/>
                    </a:p>
                  </a:txBody>
                  <a:tcPr/>
                </a:tc>
                <a:tc>
                  <a:txBody>
                    <a:bodyPr/>
                    <a:lstStyle/>
                    <a:p>
                      <a:pPr marL="0" marR="0" fontAlgn="ctr">
                        <a:lnSpc>
                          <a:spcPct val="120000"/>
                        </a:lnSpc>
                        <a:spcBef>
                          <a:spcPts val="0"/>
                        </a:spcBef>
                        <a:spcAft>
                          <a:spcPts val="0"/>
                        </a:spcAft>
                      </a:pPr>
                      <a:r>
                        <a:rPr lang="en-US" sz="1400" dirty="0">
                          <a:effectLst/>
                          <a:latin typeface="Times New Roman" charset="0"/>
                          <a:ea typeface="Times New Roman" charset="0"/>
                          <a:cs typeface="Times New Roman" charset="0"/>
                        </a:rPr>
                        <a:t>PUBH XXX</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1000"/>
                        </a:spcAft>
                      </a:pPr>
                      <a:r>
                        <a:rPr lang="en-US" sz="1400">
                          <a:effectLst/>
                          <a:latin typeface="Times New Roman" charset="0"/>
                          <a:ea typeface="Times New Roman" charset="0"/>
                          <a:cs typeface="Times New Roman" charset="0"/>
                        </a:rPr>
                        <a:t>Major Elective  * (only one Elective is required)                                                                </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fontAlgn="ctr">
                        <a:lnSpc>
                          <a:spcPct val="120000"/>
                        </a:lnSpc>
                        <a:spcBef>
                          <a:spcPts val="0"/>
                        </a:spcBef>
                        <a:spcAft>
                          <a:spcPts val="0"/>
                        </a:spcAft>
                      </a:pPr>
                      <a:r>
                        <a:rPr lang="en-US" sz="1400" dirty="0">
                          <a:effectLst/>
                          <a:latin typeface="Times New Roman" charset="0"/>
                          <a:ea typeface="Times New Roman" charset="0"/>
                          <a:cs typeface="Times New Roman" charset="0"/>
                        </a:rPr>
                        <a:t>3</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03030853"/>
                  </a:ext>
                </a:extLst>
              </a:tr>
              <a:tr h="359248">
                <a:tc gridSpan="3">
                  <a:txBody>
                    <a:bodyPr/>
                    <a:lstStyle/>
                    <a:p>
                      <a:pPr marL="0" marR="0" algn="r" fontAlgn="ctr">
                        <a:lnSpc>
                          <a:spcPct val="120000"/>
                        </a:lnSpc>
                        <a:spcBef>
                          <a:spcPts val="0"/>
                        </a:spcBef>
                        <a:spcAft>
                          <a:spcPts val="0"/>
                        </a:spcAft>
                      </a:pPr>
                      <a:r>
                        <a:rPr lang="en-US" sz="1400" b="1" dirty="0">
                          <a:effectLst/>
                          <a:latin typeface="Times New Roman" charset="0"/>
                          <a:ea typeface="Times New Roman" charset="0"/>
                          <a:cs typeface="Times New Roman" charset="0"/>
                        </a:rPr>
                        <a:t>    Total</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a:txBody>
                    <a:bodyPr/>
                    <a:lstStyle/>
                    <a:p>
                      <a:pPr marL="0" marR="0" rtl="0" fontAlgn="ctr">
                        <a:lnSpc>
                          <a:spcPct val="120000"/>
                        </a:lnSpc>
                        <a:spcBef>
                          <a:spcPts val="0"/>
                        </a:spcBef>
                        <a:spcAft>
                          <a:spcPts val="0"/>
                        </a:spcAft>
                      </a:pPr>
                      <a:r>
                        <a:rPr lang="en-US" sz="1400" b="1" dirty="0">
                          <a:effectLst/>
                          <a:latin typeface="Times New Roman" charset="0"/>
                          <a:ea typeface="Times New Roman" charset="0"/>
                          <a:cs typeface="Times New Roman" charset="0"/>
                        </a:rPr>
                        <a:t>9-12*</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50819598"/>
                  </a:ext>
                </a:extLst>
              </a:tr>
              <a:tr h="359248">
                <a:tc rowSpan="4">
                  <a:txBody>
                    <a:bodyPr/>
                    <a:lstStyle/>
                    <a:p>
                      <a:pPr marL="0" marR="0" fontAlgn="ctr">
                        <a:lnSpc>
                          <a:spcPct val="120000"/>
                        </a:lnSpc>
                        <a:spcBef>
                          <a:spcPts val="0"/>
                        </a:spcBef>
                        <a:spcAft>
                          <a:spcPts val="0"/>
                        </a:spcAft>
                      </a:pPr>
                      <a:r>
                        <a:rPr lang="en-US" sz="1400" b="1" dirty="0">
                          <a:effectLst/>
                          <a:latin typeface="Times New Roman" charset="0"/>
                          <a:ea typeface="Times New Roman" charset="0"/>
                          <a:cs typeface="Times New Roman" charset="0"/>
                        </a:rPr>
                        <a:t>Spring</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fontAlgn="ctr">
                        <a:lnSpc>
                          <a:spcPct val="120000"/>
                        </a:lnSpc>
                        <a:spcBef>
                          <a:spcPts val="0"/>
                        </a:spcBef>
                        <a:spcAft>
                          <a:spcPts val="0"/>
                        </a:spcAft>
                      </a:pPr>
                      <a:r>
                        <a:rPr lang="en-US" sz="1400" dirty="0">
                          <a:effectLst/>
                          <a:latin typeface="Times New Roman" charset="0"/>
                          <a:ea typeface="Times New Roman" charset="0"/>
                          <a:cs typeface="Times New Roman" charset="0"/>
                        </a:rPr>
                        <a:t>PUBH 603</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1000"/>
                        </a:spcAft>
                      </a:pPr>
                      <a:r>
                        <a:rPr lang="en-US" sz="1400" dirty="0">
                          <a:effectLst/>
                          <a:latin typeface="Times New Roman" charset="0"/>
                          <a:ea typeface="Times New Roman" charset="0"/>
                          <a:cs typeface="Times New Roman" charset="0"/>
                        </a:rPr>
                        <a:t>Research design and methods                      </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fontAlgn="ctr">
                        <a:lnSpc>
                          <a:spcPct val="120000"/>
                        </a:lnSpc>
                        <a:spcBef>
                          <a:spcPts val="0"/>
                        </a:spcBef>
                        <a:spcAft>
                          <a:spcPts val="0"/>
                        </a:spcAft>
                      </a:pPr>
                      <a:r>
                        <a:rPr lang="en-US" sz="1400">
                          <a:effectLst/>
                          <a:latin typeface="Times New Roman" charset="0"/>
                          <a:ea typeface="Times New Roman" charset="0"/>
                          <a:cs typeface="Times New Roman" charset="0"/>
                        </a:rPr>
                        <a:t>3</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87901793"/>
                  </a:ext>
                </a:extLst>
              </a:tr>
              <a:tr h="359248">
                <a:tc vMerge="1">
                  <a:txBody>
                    <a:bodyPr/>
                    <a:lstStyle/>
                    <a:p>
                      <a:endParaRPr lang="en-US"/>
                    </a:p>
                  </a:txBody>
                  <a:tcPr/>
                </a:tc>
                <a:tc>
                  <a:txBody>
                    <a:bodyPr/>
                    <a:lstStyle/>
                    <a:p>
                      <a:pPr marL="0" marR="0" fontAlgn="ctr">
                        <a:lnSpc>
                          <a:spcPct val="120000"/>
                        </a:lnSpc>
                        <a:spcBef>
                          <a:spcPts val="0"/>
                        </a:spcBef>
                        <a:spcAft>
                          <a:spcPts val="0"/>
                        </a:spcAft>
                      </a:pPr>
                      <a:r>
                        <a:rPr lang="en-US" sz="1400" dirty="0">
                          <a:effectLst/>
                          <a:latin typeface="Times New Roman" charset="0"/>
                          <a:ea typeface="Times New Roman" charset="0"/>
                          <a:cs typeface="Times New Roman" charset="0"/>
                        </a:rPr>
                        <a:t>PUBH 604</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1000"/>
                        </a:spcAft>
                      </a:pPr>
                      <a:r>
                        <a:rPr lang="en-US" sz="1400">
                          <a:effectLst/>
                          <a:latin typeface="Times New Roman" charset="0"/>
                          <a:ea typeface="Times New Roman" charset="0"/>
                          <a:cs typeface="Times New Roman" charset="0"/>
                        </a:rPr>
                        <a:t>Foundations of environmental health        </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fontAlgn="ctr">
                        <a:lnSpc>
                          <a:spcPct val="120000"/>
                        </a:lnSpc>
                        <a:spcBef>
                          <a:spcPts val="0"/>
                        </a:spcBef>
                        <a:spcAft>
                          <a:spcPts val="0"/>
                        </a:spcAft>
                      </a:pPr>
                      <a:r>
                        <a:rPr lang="en-US" sz="1400">
                          <a:effectLst/>
                          <a:latin typeface="Times New Roman" charset="0"/>
                          <a:ea typeface="Times New Roman" charset="0"/>
                          <a:cs typeface="Times New Roman" charset="0"/>
                        </a:rPr>
                        <a:t>3</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2053819"/>
                  </a:ext>
                </a:extLst>
              </a:tr>
              <a:tr h="572637">
                <a:tc vMerge="1">
                  <a:txBody>
                    <a:bodyPr/>
                    <a:lstStyle/>
                    <a:p>
                      <a:endParaRPr lang="en-US"/>
                    </a:p>
                  </a:txBody>
                  <a:tcPr/>
                </a:tc>
                <a:tc>
                  <a:txBody>
                    <a:bodyPr/>
                    <a:lstStyle/>
                    <a:p>
                      <a:pPr marL="0" marR="0" fontAlgn="ctr">
                        <a:lnSpc>
                          <a:spcPct val="120000"/>
                        </a:lnSpc>
                        <a:spcBef>
                          <a:spcPts val="0"/>
                        </a:spcBef>
                        <a:spcAft>
                          <a:spcPts val="0"/>
                        </a:spcAft>
                      </a:pPr>
                      <a:r>
                        <a:rPr lang="en-US" sz="1400" dirty="0">
                          <a:effectLst/>
                          <a:latin typeface="Times New Roman" charset="0"/>
                          <a:ea typeface="Times New Roman" charset="0"/>
                          <a:cs typeface="Times New Roman" charset="0"/>
                        </a:rPr>
                        <a:t>PUBH 605</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1000"/>
                        </a:spcAft>
                      </a:pPr>
                      <a:r>
                        <a:rPr lang="en-US" sz="1400">
                          <a:effectLst/>
                          <a:latin typeface="Times New Roman" charset="0"/>
                          <a:ea typeface="Times New Roman" charset="0"/>
                          <a:cs typeface="Times New Roman" charset="0"/>
                        </a:rPr>
                        <a:t>Health services management and leadership    </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fontAlgn="ctr">
                        <a:lnSpc>
                          <a:spcPct val="120000"/>
                        </a:lnSpc>
                        <a:spcBef>
                          <a:spcPts val="0"/>
                        </a:spcBef>
                        <a:spcAft>
                          <a:spcPts val="0"/>
                        </a:spcAft>
                      </a:pPr>
                      <a:r>
                        <a:rPr lang="en-US" sz="1400" dirty="0">
                          <a:effectLst/>
                          <a:latin typeface="Times New Roman" charset="0"/>
                          <a:ea typeface="Times New Roman" charset="0"/>
                          <a:cs typeface="Times New Roman" charset="0"/>
                        </a:rPr>
                        <a:t>3</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81611047"/>
                  </a:ext>
                </a:extLst>
              </a:tr>
              <a:tr h="575296">
                <a:tc vMerge="1">
                  <a:txBody>
                    <a:bodyPr/>
                    <a:lstStyle/>
                    <a:p>
                      <a:endParaRPr lang="en-US"/>
                    </a:p>
                  </a:txBody>
                  <a:tcPr/>
                </a:tc>
                <a:tc>
                  <a:txBody>
                    <a:bodyPr/>
                    <a:lstStyle/>
                    <a:p>
                      <a:pPr marL="0" marR="0" fontAlgn="ctr">
                        <a:lnSpc>
                          <a:spcPct val="120000"/>
                        </a:lnSpc>
                        <a:spcBef>
                          <a:spcPts val="0"/>
                        </a:spcBef>
                        <a:spcAft>
                          <a:spcPts val="0"/>
                        </a:spcAft>
                      </a:pPr>
                      <a:r>
                        <a:rPr lang="en-US" sz="1400" dirty="0">
                          <a:effectLst/>
                          <a:latin typeface="Times New Roman" charset="0"/>
                          <a:ea typeface="Times New Roman" charset="0"/>
                          <a:cs typeface="Times New Roman" charset="0"/>
                        </a:rPr>
                        <a:t>PUBH XXX</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1000"/>
                        </a:spcAft>
                      </a:pPr>
                      <a:r>
                        <a:rPr lang="en-US" sz="1400" dirty="0">
                          <a:effectLst/>
                          <a:latin typeface="Times New Roman" charset="0"/>
                          <a:ea typeface="Times New Roman" charset="0"/>
                          <a:cs typeface="Times New Roman" charset="0"/>
                        </a:rPr>
                        <a:t>Major Elective* (</a:t>
                      </a:r>
                      <a:r>
                        <a:rPr lang="en-US" sz="1400" b="1" dirty="0">
                          <a:effectLst/>
                          <a:latin typeface="Times New Roman" charset="0"/>
                          <a:ea typeface="Times New Roman" charset="0"/>
                          <a:cs typeface="Times New Roman" charset="0"/>
                        </a:rPr>
                        <a:t>only one Elective</a:t>
                      </a:r>
                      <a:r>
                        <a:rPr lang="en-US" sz="1400" dirty="0">
                          <a:effectLst/>
                          <a:latin typeface="Times New Roman" charset="0"/>
                          <a:ea typeface="Times New Roman" charset="0"/>
                          <a:cs typeface="Times New Roman" charset="0"/>
                        </a:rPr>
                        <a:t> is required)             </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fontAlgn="ctr">
                        <a:lnSpc>
                          <a:spcPct val="120000"/>
                        </a:lnSpc>
                        <a:spcBef>
                          <a:spcPts val="0"/>
                        </a:spcBef>
                        <a:spcAft>
                          <a:spcPts val="0"/>
                        </a:spcAft>
                      </a:pPr>
                      <a:r>
                        <a:rPr lang="en-US" sz="1400">
                          <a:effectLst/>
                          <a:latin typeface="Times New Roman" charset="0"/>
                          <a:ea typeface="Times New Roman" charset="0"/>
                          <a:cs typeface="Times New Roman" charset="0"/>
                        </a:rPr>
                        <a:t>3</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70072799"/>
                  </a:ext>
                </a:extLst>
              </a:tr>
              <a:tr h="359248">
                <a:tc gridSpan="3">
                  <a:txBody>
                    <a:bodyPr/>
                    <a:lstStyle/>
                    <a:p>
                      <a:pPr marL="0" marR="0" algn="r" fontAlgn="ctr">
                        <a:lnSpc>
                          <a:spcPct val="120000"/>
                        </a:lnSpc>
                        <a:spcBef>
                          <a:spcPts val="0"/>
                        </a:spcBef>
                        <a:spcAft>
                          <a:spcPts val="0"/>
                        </a:spcAft>
                      </a:pPr>
                      <a:r>
                        <a:rPr lang="en-US" sz="1400" b="1" dirty="0">
                          <a:effectLst/>
                          <a:latin typeface="Times New Roman" charset="0"/>
                          <a:ea typeface="Times New Roman" charset="0"/>
                          <a:cs typeface="Times New Roman" charset="0"/>
                        </a:rPr>
                        <a:t>    Total</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a:txBody>
                    <a:bodyPr/>
                    <a:lstStyle/>
                    <a:p>
                      <a:pPr marL="0" marR="0" rtl="0" fontAlgn="ctr">
                        <a:lnSpc>
                          <a:spcPct val="120000"/>
                        </a:lnSpc>
                        <a:spcBef>
                          <a:spcPts val="0"/>
                        </a:spcBef>
                        <a:spcAft>
                          <a:spcPts val="0"/>
                        </a:spcAft>
                      </a:pPr>
                      <a:r>
                        <a:rPr lang="en-US" sz="1400" b="1" dirty="0">
                          <a:effectLst/>
                          <a:latin typeface="Times New Roman" charset="0"/>
                          <a:ea typeface="Times New Roman" charset="0"/>
                          <a:cs typeface="Times New Roman" charset="0"/>
                        </a:rPr>
                        <a:t>9-12*</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91568650"/>
                  </a:ext>
                </a:extLst>
              </a:tr>
            </a:tbl>
          </a:graphicData>
        </a:graphic>
      </p:graphicFrame>
      <p:graphicFrame>
        <p:nvGraphicFramePr>
          <p:cNvPr id="5" name="Table 4"/>
          <p:cNvGraphicFramePr>
            <a:graphicFrameLocks noGrp="1"/>
          </p:cNvGraphicFramePr>
          <p:nvPr/>
        </p:nvGraphicFramePr>
        <p:xfrm>
          <a:off x="6000266" y="770294"/>
          <a:ext cx="6017459" cy="5403104"/>
        </p:xfrm>
        <a:graphic>
          <a:graphicData uri="http://schemas.openxmlformats.org/drawingml/2006/table">
            <a:tbl>
              <a:tblPr>
                <a:tableStyleId>{5C22544A-7EE6-4342-B048-85BDC9FD1C3A}</a:tableStyleId>
              </a:tblPr>
              <a:tblGrid>
                <a:gridCol w="816657">
                  <a:extLst>
                    <a:ext uri="{9D8B030D-6E8A-4147-A177-3AD203B41FA5}">
                      <a16:colId xmlns:a16="http://schemas.microsoft.com/office/drawing/2014/main" val="3418896806"/>
                    </a:ext>
                  </a:extLst>
                </a:gridCol>
                <a:gridCol w="1085171">
                  <a:extLst>
                    <a:ext uri="{9D8B030D-6E8A-4147-A177-3AD203B41FA5}">
                      <a16:colId xmlns:a16="http://schemas.microsoft.com/office/drawing/2014/main" val="1776723097"/>
                    </a:ext>
                  </a:extLst>
                </a:gridCol>
                <a:gridCol w="3470903">
                  <a:extLst>
                    <a:ext uri="{9D8B030D-6E8A-4147-A177-3AD203B41FA5}">
                      <a16:colId xmlns:a16="http://schemas.microsoft.com/office/drawing/2014/main" val="20002"/>
                    </a:ext>
                  </a:extLst>
                </a:gridCol>
                <a:gridCol w="644728">
                  <a:extLst>
                    <a:ext uri="{9D8B030D-6E8A-4147-A177-3AD203B41FA5}">
                      <a16:colId xmlns:a16="http://schemas.microsoft.com/office/drawing/2014/main" val="2480010716"/>
                    </a:ext>
                  </a:extLst>
                </a:gridCol>
              </a:tblGrid>
              <a:tr h="304998">
                <a:tc gridSpan="4">
                  <a:txBody>
                    <a:bodyPr/>
                    <a:lstStyle/>
                    <a:p>
                      <a:pPr marL="0" marR="0" fontAlgn="ctr">
                        <a:lnSpc>
                          <a:spcPct val="120000"/>
                        </a:lnSpc>
                        <a:spcBef>
                          <a:spcPts val="0"/>
                        </a:spcBef>
                        <a:spcAft>
                          <a:spcPts val="0"/>
                        </a:spcAft>
                      </a:pPr>
                      <a:r>
                        <a:rPr lang="en-US" sz="1400" b="1" kern="1200" dirty="0">
                          <a:solidFill>
                            <a:schemeClr val="accent4">
                              <a:lumMod val="40000"/>
                              <a:lumOff val="60000"/>
                            </a:schemeClr>
                          </a:solidFill>
                          <a:effectLst/>
                          <a:latin typeface="Times New Roman" charset="0"/>
                          <a:ea typeface="Times New Roman" charset="0"/>
                          <a:cs typeface="Times New Roman" charset="0"/>
                        </a:rPr>
                        <a:t>SECOND YEAR </a:t>
                      </a:r>
                      <a:r>
                        <a:rPr lang="en-US" sz="1400" b="1" kern="1200" dirty="0">
                          <a:solidFill>
                            <a:schemeClr val="dk1"/>
                          </a:solidFill>
                          <a:effectLst/>
                          <a:latin typeface="Times New Roman" charset="0"/>
                          <a:ea typeface="Times New Roman" charset="0"/>
                          <a:cs typeface="Times New Roman" charset="0"/>
                        </a:rPr>
                        <a:t>(21 credit hours)</a:t>
                      </a:r>
                    </a:p>
                  </a:txBody>
                  <a:tcPr marL="47426" marR="47426" marT="47426" marB="474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EBE4A"/>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20094689"/>
                  </a:ext>
                </a:extLst>
              </a:tr>
              <a:tr h="527548">
                <a:tc>
                  <a:txBody>
                    <a:bodyPr/>
                    <a:lstStyle/>
                    <a:p>
                      <a:pPr marL="0" marR="0" fontAlgn="ctr">
                        <a:lnSpc>
                          <a:spcPct val="120000"/>
                        </a:lnSpc>
                        <a:spcBef>
                          <a:spcPts val="0"/>
                        </a:spcBef>
                        <a:spcAft>
                          <a:spcPts val="0"/>
                        </a:spcAft>
                      </a:pPr>
                      <a:r>
                        <a:rPr lang="en-US" sz="1400" b="1" kern="1200" dirty="0">
                          <a:solidFill>
                            <a:schemeClr val="dk1"/>
                          </a:solidFill>
                          <a:effectLst/>
                          <a:latin typeface="Times New Roman" charset="0"/>
                          <a:ea typeface="Times New Roman" charset="0"/>
                          <a:cs typeface="Times New Roman" charset="0"/>
                        </a:rPr>
                        <a:t>Term </a:t>
                      </a:r>
                    </a:p>
                  </a:txBody>
                  <a:tcPr marL="47426" marR="47426" marT="47426" marB="474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EBE4A"/>
                    </a:solidFill>
                  </a:tcPr>
                </a:tc>
                <a:tc>
                  <a:txBody>
                    <a:bodyPr/>
                    <a:lstStyle/>
                    <a:p>
                      <a:pPr marL="0" marR="0" fontAlgn="ctr">
                        <a:lnSpc>
                          <a:spcPct val="120000"/>
                        </a:lnSpc>
                        <a:spcBef>
                          <a:spcPts val="0"/>
                        </a:spcBef>
                        <a:spcAft>
                          <a:spcPts val="0"/>
                        </a:spcAft>
                      </a:pPr>
                      <a:r>
                        <a:rPr lang="en-US" sz="1400" b="1" kern="1200" dirty="0">
                          <a:solidFill>
                            <a:schemeClr val="dk1"/>
                          </a:solidFill>
                          <a:effectLst/>
                          <a:latin typeface="Times New Roman" charset="0"/>
                          <a:ea typeface="Times New Roman" charset="0"/>
                          <a:cs typeface="Times New Roman" charset="0"/>
                        </a:rPr>
                        <a:t>Course # </a:t>
                      </a:r>
                    </a:p>
                  </a:txBody>
                  <a:tcPr marL="47426" marR="47426" marT="47426" marB="474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EBE4A"/>
                    </a:solidFill>
                  </a:tcPr>
                </a:tc>
                <a:tc>
                  <a:txBody>
                    <a:bodyPr/>
                    <a:lstStyle/>
                    <a:p>
                      <a:pPr marL="0" marR="0" fontAlgn="ctr">
                        <a:lnSpc>
                          <a:spcPct val="120000"/>
                        </a:lnSpc>
                        <a:spcBef>
                          <a:spcPts val="0"/>
                        </a:spcBef>
                        <a:spcAft>
                          <a:spcPts val="0"/>
                        </a:spcAft>
                      </a:pPr>
                      <a:r>
                        <a:rPr lang="en-US" sz="1400" b="1" kern="1200" dirty="0">
                          <a:solidFill>
                            <a:schemeClr val="dk1"/>
                          </a:solidFill>
                          <a:effectLst/>
                          <a:latin typeface="Times New Roman" charset="0"/>
                          <a:ea typeface="Times New Roman" charset="0"/>
                          <a:cs typeface="Times New Roman" charset="0"/>
                        </a:rPr>
                        <a:t>Course Title </a:t>
                      </a:r>
                    </a:p>
                  </a:txBody>
                  <a:tcPr marL="47426" marR="47426" marT="47426" marB="474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EBE4A"/>
                    </a:solidFill>
                  </a:tcPr>
                </a:tc>
                <a:tc>
                  <a:txBody>
                    <a:bodyPr/>
                    <a:lstStyle/>
                    <a:p>
                      <a:pPr marL="0" marR="0" fontAlgn="ctr">
                        <a:lnSpc>
                          <a:spcPct val="120000"/>
                        </a:lnSpc>
                        <a:spcBef>
                          <a:spcPts val="0"/>
                        </a:spcBef>
                        <a:spcAft>
                          <a:spcPts val="0"/>
                        </a:spcAft>
                      </a:pPr>
                      <a:r>
                        <a:rPr lang="en-US" sz="1400" b="1" kern="1200" dirty="0">
                          <a:solidFill>
                            <a:schemeClr val="dk1"/>
                          </a:solidFill>
                          <a:effectLst/>
                          <a:latin typeface="Times New Roman" charset="0"/>
                          <a:ea typeface="Times New Roman" charset="0"/>
                          <a:cs typeface="Times New Roman" charset="0"/>
                        </a:rPr>
                        <a:t>Cr Hrs.</a:t>
                      </a:r>
                    </a:p>
                  </a:txBody>
                  <a:tcPr marL="47426" marR="47426" marT="47426" marB="474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EBE4A"/>
                    </a:solidFill>
                  </a:tcPr>
                </a:tc>
                <a:extLst>
                  <a:ext uri="{0D108BD9-81ED-4DB2-BD59-A6C34878D82A}">
                    <a16:rowId xmlns:a16="http://schemas.microsoft.com/office/drawing/2014/main" val="2561604255"/>
                  </a:ext>
                </a:extLst>
              </a:tr>
              <a:tr h="304998">
                <a:tc rowSpan="5">
                  <a:txBody>
                    <a:bodyPr/>
                    <a:lstStyle/>
                    <a:p>
                      <a:pPr marL="0" marR="0" fontAlgn="ctr">
                        <a:lnSpc>
                          <a:spcPct val="120000"/>
                        </a:lnSpc>
                        <a:spcBef>
                          <a:spcPts val="0"/>
                        </a:spcBef>
                        <a:spcAft>
                          <a:spcPts val="0"/>
                        </a:spcAft>
                      </a:pPr>
                      <a:r>
                        <a:rPr lang="en-US" sz="1400" b="1" kern="1200" dirty="0">
                          <a:solidFill>
                            <a:schemeClr val="dk1"/>
                          </a:solidFill>
                          <a:effectLst/>
                          <a:latin typeface="Times New Roman" charset="0"/>
                          <a:ea typeface="Times New Roman" charset="0"/>
                          <a:cs typeface="Times New Roman" charset="0"/>
                        </a:rPr>
                        <a:t>Fall</a:t>
                      </a:r>
                    </a:p>
                  </a:txBody>
                  <a:tcPr marL="47426" marR="47426" marT="47426" marB="474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400" kern="1200" dirty="0">
                          <a:solidFill>
                            <a:schemeClr val="dk1"/>
                          </a:solidFill>
                          <a:effectLst/>
                          <a:latin typeface="Times New Roman" charset="0"/>
                          <a:ea typeface="Times New Roman" charset="0"/>
                          <a:cs typeface="Times New Roman" charset="0"/>
                        </a:rPr>
                        <a:t>PUBH 610</a:t>
                      </a:r>
                    </a:p>
                  </a:txBody>
                  <a:tcPr marL="47426" marR="47426" marT="47426" marB="474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1000"/>
                        </a:spcAft>
                      </a:pPr>
                      <a:r>
                        <a:rPr lang="en-US" sz="1400" kern="1200">
                          <a:solidFill>
                            <a:schemeClr val="dk1"/>
                          </a:solidFill>
                          <a:effectLst/>
                          <a:latin typeface="Times New Roman" charset="0"/>
                          <a:ea typeface="Times New Roman" charset="0"/>
                          <a:cs typeface="Times New Roman" charset="0"/>
                        </a:rPr>
                        <a:t>Advanced epidemiologic methods         </a:t>
                      </a:r>
                    </a:p>
                  </a:txBody>
                  <a:tcPr marL="47426" marR="47426" marT="47426" marB="474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fontAlgn="ctr">
                        <a:lnSpc>
                          <a:spcPct val="120000"/>
                        </a:lnSpc>
                        <a:spcBef>
                          <a:spcPts val="0"/>
                        </a:spcBef>
                        <a:spcAft>
                          <a:spcPts val="0"/>
                        </a:spcAft>
                      </a:pPr>
                      <a:r>
                        <a:rPr lang="en-US" sz="1400" kern="1200">
                          <a:solidFill>
                            <a:schemeClr val="dk1"/>
                          </a:solidFill>
                          <a:effectLst/>
                          <a:latin typeface="Times New Roman" charset="0"/>
                          <a:ea typeface="Times New Roman" charset="0"/>
                          <a:cs typeface="Times New Roman" charset="0"/>
                        </a:rPr>
                        <a:t>3</a:t>
                      </a:r>
                    </a:p>
                  </a:txBody>
                  <a:tcPr marL="47426" marR="47426" marT="47426" marB="474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20501258"/>
                  </a:ext>
                </a:extLst>
              </a:tr>
              <a:tr h="509002">
                <a:tc vMerge="1">
                  <a:txBody>
                    <a:bodyPr/>
                    <a:lstStyle/>
                    <a:p>
                      <a:endParaRPr lang="en-US"/>
                    </a:p>
                  </a:txBody>
                  <a:tcPr/>
                </a:tc>
                <a:tc>
                  <a:txBody>
                    <a:bodyPr/>
                    <a:lstStyle/>
                    <a:p>
                      <a:pPr marL="0" marR="0">
                        <a:lnSpc>
                          <a:spcPct val="115000"/>
                        </a:lnSpc>
                        <a:spcBef>
                          <a:spcPts val="0"/>
                        </a:spcBef>
                        <a:spcAft>
                          <a:spcPts val="0"/>
                        </a:spcAft>
                      </a:pPr>
                      <a:r>
                        <a:rPr lang="en-US" sz="1400" kern="1200" dirty="0">
                          <a:solidFill>
                            <a:schemeClr val="dk1"/>
                          </a:solidFill>
                          <a:effectLst/>
                          <a:latin typeface="Times New Roman" charset="0"/>
                          <a:ea typeface="Times New Roman" charset="0"/>
                          <a:cs typeface="Times New Roman" charset="0"/>
                        </a:rPr>
                        <a:t>PUBH 611</a:t>
                      </a:r>
                    </a:p>
                  </a:txBody>
                  <a:tcPr marL="47426" marR="47426" marT="47426" marB="474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1000"/>
                        </a:spcAft>
                      </a:pPr>
                      <a:r>
                        <a:rPr lang="en-US" sz="1400" kern="1200" dirty="0">
                          <a:solidFill>
                            <a:schemeClr val="dk1"/>
                          </a:solidFill>
                          <a:effectLst/>
                          <a:latin typeface="Times New Roman" charset="0"/>
                          <a:ea typeface="Times New Roman" charset="0"/>
                          <a:cs typeface="Times New Roman" charset="0"/>
                        </a:rPr>
                        <a:t>Epidemiology of communicable and   </a:t>
                      </a:r>
                      <a:r>
                        <a:rPr lang="en-US" sz="1400" kern="1200" dirty="0" err="1">
                          <a:solidFill>
                            <a:schemeClr val="dk1"/>
                          </a:solidFill>
                          <a:effectLst/>
                          <a:latin typeface="Times New Roman" charset="0"/>
                          <a:ea typeface="Times New Roman" charset="0"/>
                          <a:cs typeface="Times New Roman" charset="0"/>
                        </a:rPr>
                        <a:t>noncommunicable</a:t>
                      </a:r>
                      <a:r>
                        <a:rPr lang="en-US" sz="1400" kern="1200" dirty="0">
                          <a:solidFill>
                            <a:schemeClr val="dk1"/>
                          </a:solidFill>
                          <a:effectLst/>
                          <a:latin typeface="Times New Roman" charset="0"/>
                          <a:ea typeface="Times New Roman" charset="0"/>
                          <a:cs typeface="Times New Roman" charset="0"/>
                        </a:rPr>
                        <a:t> diseases    </a:t>
                      </a:r>
                    </a:p>
                  </a:txBody>
                  <a:tcPr marL="47426" marR="47426" marT="47426" marB="474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fontAlgn="ctr">
                        <a:lnSpc>
                          <a:spcPct val="120000"/>
                        </a:lnSpc>
                        <a:spcBef>
                          <a:spcPts val="0"/>
                        </a:spcBef>
                        <a:spcAft>
                          <a:spcPts val="0"/>
                        </a:spcAft>
                      </a:pPr>
                      <a:r>
                        <a:rPr lang="en-US" sz="1400" kern="1200">
                          <a:solidFill>
                            <a:schemeClr val="dk1"/>
                          </a:solidFill>
                          <a:effectLst/>
                          <a:latin typeface="Times New Roman" charset="0"/>
                          <a:ea typeface="Times New Roman" charset="0"/>
                          <a:cs typeface="Times New Roman" charset="0"/>
                        </a:rPr>
                        <a:t>3</a:t>
                      </a:r>
                    </a:p>
                  </a:txBody>
                  <a:tcPr marL="47426" marR="47426" marT="47426" marB="474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15908513"/>
                  </a:ext>
                </a:extLst>
              </a:tr>
              <a:tr h="304998">
                <a:tc vMerge="1">
                  <a:txBody>
                    <a:bodyPr/>
                    <a:lstStyle/>
                    <a:p>
                      <a:endParaRPr lang="en-US"/>
                    </a:p>
                  </a:txBody>
                  <a:tcPr/>
                </a:tc>
                <a:tc>
                  <a:txBody>
                    <a:bodyPr/>
                    <a:lstStyle/>
                    <a:p>
                      <a:pPr marL="0" marR="0">
                        <a:lnSpc>
                          <a:spcPct val="115000"/>
                        </a:lnSpc>
                        <a:spcBef>
                          <a:spcPts val="0"/>
                        </a:spcBef>
                        <a:spcAft>
                          <a:spcPts val="0"/>
                        </a:spcAft>
                      </a:pPr>
                      <a:r>
                        <a:rPr lang="en-US" sz="1400" kern="1200" dirty="0">
                          <a:solidFill>
                            <a:schemeClr val="dk1"/>
                          </a:solidFill>
                          <a:effectLst/>
                          <a:latin typeface="Times New Roman" charset="0"/>
                          <a:ea typeface="Times New Roman" charset="0"/>
                          <a:cs typeface="Times New Roman" charset="0"/>
                        </a:rPr>
                        <a:t>PUBH 612</a:t>
                      </a:r>
                    </a:p>
                  </a:txBody>
                  <a:tcPr marL="47426" marR="47426" marT="47426" marB="474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1000"/>
                        </a:spcAft>
                      </a:pPr>
                      <a:r>
                        <a:rPr lang="en-US" sz="1400" kern="1200" dirty="0">
                          <a:solidFill>
                            <a:schemeClr val="dk1"/>
                          </a:solidFill>
                          <a:effectLst/>
                          <a:latin typeface="Times New Roman" charset="0"/>
                          <a:ea typeface="Times New Roman" charset="0"/>
                          <a:cs typeface="Times New Roman" charset="0"/>
                        </a:rPr>
                        <a:t>Categorical data analysis      </a:t>
                      </a:r>
                    </a:p>
                  </a:txBody>
                  <a:tcPr marL="47426" marR="47426" marT="47426" marB="474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fontAlgn="ctr">
                        <a:lnSpc>
                          <a:spcPct val="120000"/>
                        </a:lnSpc>
                        <a:spcBef>
                          <a:spcPts val="0"/>
                        </a:spcBef>
                        <a:spcAft>
                          <a:spcPts val="0"/>
                        </a:spcAft>
                      </a:pPr>
                      <a:r>
                        <a:rPr lang="en-US" sz="1400" kern="1200">
                          <a:solidFill>
                            <a:schemeClr val="dk1"/>
                          </a:solidFill>
                          <a:effectLst/>
                          <a:latin typeface="Times New Roman" charset="0"/>
                          <a:ea typeface="Times New Roman" charset="0"/>
                          <a:cs typeface="Times New Roman" charset="0"/>
                        </a:rPr>
                        <a:t>3</a:t>
                      </a:r>
                    </a:p>
                  </a:txBody>
                  <a:tcPr marL="47426" marR="47426" marT="47426" marB="474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21821139"/>
                  </a:ext>
                </a:extLst>
              </a:tr>
              <a:tr h="304998">
                <a:tc vMerge="1">
                  <a:txBody>
                    <a:bodyPr/>
                    <a:lstStyle/>
                    <a:p>
                      <a:endParaRPr lang="en-US"/>
                    </a:p>
                  </a:txBody>
                  <a:tcPr/>
                </a:tc>
                <a:tc>
                  <a:txBody>
                    <a:bodyPr/>
                    <a:lstStyle/>
                    <a:p>
                      <a:pPr marL="0" marR="0">
                        <a:lnSpc>
                          <a:spcPct val="115000"/>
                        </a:lnSpc>
                        <a:spcBef>
                          <a:spcPts val="0"/>
                        </a:spcBef>
                        <a:spcAft>
                          <a:spcPts val="0"/>
                        </a:spcAft>
                      </a:pPr>
                      <a:r>
                        <a:rPr lang="en-US" sz="1400" kern="1200" dirty="0">
                          <a:solidFill>
                            <a:schemeClr val="dk1"/>
                          </a:solidFill>
                          <a:effectLst/>
                          <a:latin typeface="Times New Roman" charset="0"/>
                          <a:ea typeface="Times New Roman" charset="0"/>
                          <a:cs typeface="Times New Roman" charset="0"/>
                        </a:rPr>
                        <a:t>PUBH 640  </a:t>
                      </a:r>
                    </a:p>
                  </a:txBody>
                  <a:tcPr marL="47426" marR="47426" marT="47426" marB="474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5DA9E"/>
                    </a:solidFill>
                  </a:tcPr>
                </a:tc>
                <a:tc>
                  <a:txBody>
                    <a:bodyPr/>
                    <a:lstStyle/>
                    <a:p>
                      <a:pPr marL="0" marR="0">
                        <a:lnSpc>
                          <a:spcPct val="115000"/>
                        </a:lnSpc>
                        <a:spcBef>
                          <a:spcPts val="0"/>
                        </a:spcBef>
                        <a:spcAft>
                          <a:spcPts val="1000"/>
                        </a:spcAft>
                      </a:pPr>
                      <a:r>
                        <a:rPr lang="en-US" sz="1400" kern="1200">
                          <a:solidFill>
                            <a:schemeClr val="dk1"/>
                          </a:solidFill>
                          <a:effectLst/>
                          <a:latin typeface="Times New Roman" charset="0"/>
                          <a:ea typeface="Times New Roman" charset="0"/>
                          <a:cs typeface="Times New Roman" charset="0"/>
                        </a:rPr>
                        <a:t>Practicum  (For non-thesis option only)                                                         </a:t>
                      </a:r>
                    </a:p>
                  </a:txBody>
                  <a:tcPr marL="47426" marR="47426" marT="47426" marB="474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5DA9E"/>
                    </a:solidFill>
                  </a:tcPr>
                </a:tc>
                <a:tc>
                  <a:txBody>
                    <a:bodyPr/>
                    <a:lstStyle/>
                    <a:p>
                      <a:pPr marL="0" marR="0" fontAlgn="ctr">
                        <a:lnSpc>
                          <a:spcPct val="120000"/>
                        </a:lnSpc>
                        <a:spcBef>
                          <a:spcPts val="0"/>
                        </a:spcBef>
                        <a:spcAft>
                          <a:spcPts val="0"/>
                        </a:spcAft>
                      </a:pPr>
                      <a:r>
                        <a:rPr lang="en-US" sz="1400" kern="1200" dirty="0">
                          <a:solidFill>
                            <a:schemeClr val="dk1"/>
                          </a:solidFill>
                          <a:effectLst/>
                          <a:latin typeface="Times New Roman" charset="0"/>
                          <a:ea typeface="Times New Roman" charset="0"/>
                          <a:cs typeface="Times New Roman" charset="0"/>
                        </a:rPr>
                        <a:t>3</a:t>
                      </a:r>
                    </a:p>
                  </a:txBody>
                  <a:tcPr marL="47426" marR="47426" marT="47426" marB="474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5DA9E"/>
                    </a:solidFill>
                  </a:tcPr>
                </a:tc>
                <a:extLst>
                  <a:ext uri="{0D108BD9-81ED-4DB2-BD59-A6C34878D82A}">
                    <a16:rowId xmlns:a16="http://schemas.microsoft.com/office/drawing/2014/main" val="1778033570"/>
                  </a:ext>
                </a:extLst>
              </a:tr>
              <a:tr h="304998">
                <a:tc vMerge="1">
                  <a:txBody>
                    <a:bodyPr/>
                    <a:lstStyle/>
                    <a:p>
                      <a:endParaRPr lang="en-US"/>
                    </a:p>
                  </a:txBody>
                  <a:tcPr/>
                </a:tc>
                <a:tc>
                  <a:txBody>
                    <a:bodyPr/>
                    <a:lstStyle/>
                    <a:p>
                      <a:pPr marL="0" marR="0" fontAlgn="ctr">
                        <a:lnSpc>
                          <a:spcPct val="120000"/>
                        </a:lnSpc>
                        <a:spcBef>
                          <a:spcPts val="0"/>
                        </a:spcBef>
                        <a:spcAft>
                          <a:spcPts val="0"/>
                        </a:spcAft>
                      </a:pPr>
                      <a:r>
                        <a:rPr lang="en-US" sz="1400" kern="1200">
                          <a:solidFill>
                            <a:schemeClr val="dk1"/>
                          </a:solidFill>
                          <a:effectLst/>
                          <a:latin typeface="Times New Roman" charset="0"/>
                          <a:ea typeface="Times New Roman" charset="0"/>
                          <a:cs typeface="Times New Roman" charset="0"/>
                        </a:rPr>
                        <a:t>PUBH 695</a:t>
                      </a:r>
                    </a:p>
                  </a:txBody>
                  <a:tcPr marL="47426" marR="47426" marT="47426" marB="474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BAE9"/>
                    </a:solidFill>
                  </a:tcPr>
                </a:tc>
                <a:tc>
                  <a:txBody>
                    <a:bodyPr/>
                    <a:lstStyle/>
                    <a:p>
                      <a:pPr marL="0" marR="0">
                        <a:lnSpc>
                          <a:spcPct val="115000"/>
                        </a:lnSpc>
                        <a:spcBef>
                          <a:spcPts val="0"/>
                        </a:spcBef>
                        <a:spcAft>
                          <a:spcPts val="1000"/>
                        </a:spcAft>
                      </a:pPr>
                      <a:r>
                        <a:rPr lang="en-US" sz="1400" kern="1200" dirty="0">
                          <a:solidFill>
                            <a:schemeClr val="dk1"/>
                          </a:solidFill>
                          <a:effectLst/>
                          <a:latin typeface="Times New Roman" charset="0"/>
                          <a:ea typeface="Times New Roman" charset="0"/>
                          <a:cs typeface="Times New Roman" charset="0"/>
                        </a:rPr>
                        <a:t>Thesis 1 (For thesis option only)                                      </a:t>
                      </a:r>
                    </a:p>
                  </a:txBody>
                  <a:tcPr marL="47426" marR="47426" marT="47426" marB="474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BAE9"/>
                    </a:solidFill>
                  </a:tcPr>
                </a:tc>
                <a:tc>
                  <a:txBody>
                    <a:bodyPr/>
                    <a:lstStyle/>
                    <a:p>
                      <a:pPr marL="0" marR="0" fontAlgn="ctr">
                        <a:lnSpc>
                          <a:spcPct val="120000"/>
                        </a:lnSpc>
                        <a:spcBef>
                          <a:spcPts val="0"/>
                        </a:spcBef>
                        <a:spcAft>
                          <a:spcPts val="0"/>
                        </a:spcAft>
                      </a:pPr>
                      <a:r>
                        <a:rPr lang="en-US" sz="1400" kern="1200" dirty="0">
                          <a:solidFill>
                            <a:schemeClr val="dk1"/>
                          </a:solidFill>
                          <a:effectLst/>
                          <a:latin typeface="Times New Roman" charset="0"/>
                          <a:ea typeface="Times New Roman" charset="0"/>
                          <a:cs typeface="Times New Roman" charset="0"/>
                        </a:rPr>
                        <a:t>3</a:t>
                      </a:r>
                    </a:p>
                  </a:txBody>
                  <a:tcPr marL="47426" marR="47426" marT="47426" marB="474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BAE9"/>
                    </a:solidFill>
                  </a:tcPr>
                </a:tc>
                <a:extLst>
                  <a:ext uri="{0D108BD9-81ED-4DB2-BD59-A6C34878D82A}">
                    <a16:rowId xmlns:a16="http://schemas.microsoft.com/office/drawing/2014/main" val="1298609467"/>
                  </a:ext>
                </a:extLst>
              </a:tr>
              <a:tr h="304998">
                <a:tc gridSpan="3">
                  <a:txBody>
                    <a:bodyPr/>
                    <a:lstStyle/>
                    <a:p>
                      <a:pPr marL="0" marR="0" algn="r" rtl="0" fontAlgn="ctr">
                        <a:lnSpc>
                          <a:spcPct val="120000"/>
                        </a:lnSpc>
                        <a:spcBef>
                          <a:spcPts val="0"/>
                        </a:spcBef>
                        <a:spcAft>
                          <a:spcPts val="0"/>
                        </a:spcAft>
                      </a:pPr>
                      <a:r>
                        <a:rPr lang="en-US" sz="1400" b="1" kern="1200" dirty="0">
                          <a:solidFill>
                            <a:schemeClr val="dk1"/>
                          </a:solidFill>
                          <a:effectLst/>
                          <a:latin typeface="Times New Roman" charset="0"/>
                          <a:ea typeface="Times New Roman" charset="0"/>
                          <a:cs typeface="Times New Roman" charset="0"/>
                        </a:rPr>
                        <a:t>    Total</a:t>
                      </a:r>
                    </a:p>
                  </a:txBody>
                  <a:tcPr marL="47426" marR="47426" marT="47426" marB="474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a:txBody>
                    <a:bodyPr/>
                    <a:lstStyle/>
                    <a:p>
                      <a:pPr marL="0" marR="0" rtl="0" fontAlgn="ctr">
                        <a:lnSpc>
                          <a:spcPct val="120000"/>
                        </a:lnSpc>
                        <a:spcBef>
                          <a:spcPts val="0"/>
                        </a:spcBef>
                        <a:spcAft>
                          <a:spcPts val="0"/>
                        </a:spcAft>
                      </a:pPr>
                      <a:r>
                        <a:rPr lang="en-US" sz="1400" b="1" kern="1200" dirty="0">
                          <a:solidFill>
                            <a:schemeClr val="dk1"/>
                          </a:solidFill>
                          <a:effectLst/>
                          <a:latin typeface="Times New Roman" charset="0"/>
                          <a:ea typeface="Times New Roman" charset="0"/>
                          <a:cs typeface="Times New Roman" charset="0"/>
                        </a:rPr>
                        <a:t>12</a:t>
                      </a:r>
                    </a:p>
                  </a:txBody>
                  <a:tcPr marL="47426" marR="47426" marT="47426" marB="474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49702033"/>
                  </a:ext>
                </a:extLst>
              </a:tr>
              <a:tr h="304998">
                <a:tc rowSpan="5">
                  <a:txBody>
                    <a:bodyPr/>
                    <a:lstStyle/>
                    <a:p>
                      <a:pPr marL="0" marR="0" fontAlgn="ctr">
                        <a:lnSpc>
                          <a:spcPct val="120000"/>
                        </a:lnSpc>
                        <a:spcBef>
                          <a:spcPts val="0"/>
                        </a:spcBef>
                        <a:spcAft>
                          <a:spcPts val="0"/>
                        </a:spcAft>
                      </a:pPr>
                      <a:r>
                        <a:rPr lang="en-US" sz="1400" b="1" kern="1200" dirty="0">
                          <a:solidFill>
                            <a:schemeClr val="dk1"/>
                          </a:solidFill>
                          <a:effectLst/>
                          <a:latin typeface="Times New Roman" charset="0"/>
                          <a:ea typeface="Times New Roman" charset="0"/>
                          <a:cs typeface="Times New Roman" charset="0"/>
                        </a:rPr>
                        <a:t>Spring</a:t>
                      </a:r>
                    </a:p>
                  </a:txBody>
                  <a:tcPr marL="47426" marR="47426" marT="47426" marB="474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400" kern="1200">
                          <a:solidFill>
                            <a:schemeClr val="dk1"/>
                          </a:solidFill>
                          <a:effectLst/>
                          <a:latin typeface="Times New Roman" charset="0"/>
                          <a:ea typeface="Times New Roman" charset="0"/>
                          <a:cs typeface="Times New Roman" charset="0"/>
                        </a:rPr>
                        <a:t>PUBH 613</a:t>
                      </a:r>
                    </a:p>
                  </a:txBody>
                  <a:tcPr marL="47426" marR="47426" marT="47426" marB="474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1000"/>
                        </a:spcAft>
                      </a:pPr>
                      <a:r>
                        <a:rPr lang="en-US" sz="1400" kern="1200" dirty="0">
                          <a:solidFill>
                            <a:schemeClr val="dk1"/>
                          </a:solidFill>
                          <a:effectLst/>
                          <a:latin typeface="Times New Roman" charset="0"/>
                          <a:ea typeface="Times New Roman" charset="0"/>
                          <a:cs typeface="Times New Roman" charset="0"/>
                        </a:rPr>
                        <a:t>Continuous data analysis                                          </a:t>
                      </a:r>
                    </a:p>
                  </a:txBody>
                  <a:tcPr marL="47426" marR="47426" marT="47426" marB="474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fontAlgn="ctr">
                        <a:lnSpc>
                          <a:spcPct val="120000"/>
                        </a:lnSpc>
                        <a:spcBef>
                          <a:spcPts val="0"/>
                        </a:spcBef>
                        <a:spcAft>
                          <a:spcPts val="0"/>
                        </a:spcAft>
                      </a:pPr>
                      <a:r>
                        <a:rPr lang="en-US" sz="1400" kern="1200">
                          <a:solidFill>
                            <a:schemeClr val="dk1"/>
                          </a:solidFill>
                          <a:effectLst/>
                          <a:latin typeface="Times New Roman" charset="0"/>
                          <a:ea typeface="Times New Roman" charset="0"/>
                          <a:cs typeface="Times New Roman" charset="0"/>
                        </a:rPr>
                        <a:t>3</a:t>
                      </a:r>
                    </a:p>
                  </a:txBody>
                  <a:tcPr marL="47426" marR="47426" marT="47426" marB="474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82512355"/>
                  </a:ext>
                </a:extLst>
              </a:tr>
              <a:tr h="304998">
                <a:tc vMerge="1">
                  <a:txBody>
                    <a:bodyPr/>
                    <a:lstStyle/>
                    <a:p>
                      <a:endParaRPr lang="en-US"/>
                    </a:p>
                  </a:txBody>
                  <a:tcPr/>
                </a:tc>
                <a:tc>
                  <a:txBody>
                    <a:bodyPr/>
                    <a:lstStyle/>
                    <a:p>
                      <a:pPr marL="0" marR="0">
                        <a:lnSpc>
                          <a:spcPct val="115000"/>
                        </a:lnSpc>
                        <a:spcBef>
                          <a:spcPts val="0"/>
                        </a:spcBef>
                        <a:spcAft>
                          <a:spcPts val="0"/>
                        </a:spcAft>
                      </a:pPr>
                      <a:r>
                        <a:rPr lang="en-US" sz="1400" kern="1200">
                          <a:solidFill>
                            <a:schemeClr val="dk1"/>
                          </a:solidFill>
                          <a:effectLst/>
                          <a:latin typeface="Times New Roman" charset="0"/>
                          <a:ea typeface="Times New Roman" charset="0"/>
                          <a:cs typeface="Times New Roman" charset="0"/>
                        </a:rPr>
                        <a:t>PUBH 614  </a:t>
                      </a:r>
                    </a:p>
                  </a:txBody>
                  <a:tcPr marL="47426" marR="47426" marT="47426" marB="474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1000"/>
                        </a:spcAft>
                      </a:pPr>
                      <a:r>
                        <a:rPr lang="en-US" sz="1400" kern="1200" dirty="0">
                          <a:solidFill>
                            <a:schemeClr val="dk1"/>
                          </a:solidFill>
                          <a:effectLst/>
                          <a:latin typeface="Times New Roman" charset="0"/>
                          <a:ea typeface="Times New Roman" charset="0"/>
                          <a:cs typeface="Times New Roman" charset="0"/>
                        </a:rPr>
                        <a:t>Evidence-based public health                         </a:t>
                      </a:r>
                    </a:p>
                  </a:txBody>
                  <a:tcPr marL="47426" marR="47426" marT="47426" marB="474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fontAlgn="ctr">
                        <a:lnSpc>
                          <a:spcPct val="120000"/>
                        </a:lnSpc>
                        <a:spcBef>
                          <a:spcPts val="0"/>
                        </a:spcBef>
                        <a:spcAft>
                          <a:spcPts val="0"/>
                        </a:spcAft>
                      </a:pPr>
                      <a:r>
                        <a:rPr lang="en-US" sz="1400" kern="1200">
                          <a:solidFill>
                            <a:schemeClr val="dk1"/>
                          </a:solidFill>
                          <a:effectLst/>
                          <a:latin typeface="Times New Roman" charset="0"/>
                          <a:ea typeface="Times New Roman" charset="0"/>
                          <a:cs typeface="Times New Roman" charset="0"/>
                        </a:rPr>
                        <a:t>2</a:t>
                      </a:r>
                    </a:p>
                  </a:txBody>
                  <a:tcPr marL="47426" marR="47426" marT="47426" marB="474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10708895"/>
                  </a:ext>
                </a:extLst>
              </a:tr>
              <a:tr h="304998">
                <a:tc vMerge="1">
                  <a:txBody>
                    <a:bodyPr/>
                    <a:lstStyle/>
                    <a:p>
                      <a:endParaRPr lang="en-US"/>
                    </a:p>
                  </a:txBody>
                  <a:tcPr/>
                </a:tc>
                <a:tc>
                  <a:txBody>
                    <a:bodyPr/>
                    <a:lstStyle/>
                    <a:p>
                      <a:pPr marL="0" marR="0">
                        <a:lnSpc>
                          <a:spcPct val="115000"/>
                        </a:lnSpc>
                        <a:spcBef>
                          <a:spcPts val="0"/>
                        </a:spcBef>
                        <a:spcAft>
                          <a:spcPts val="0"/>
                        </a:spcAft>
                      </a:pPr>
                      <a:r>
                        <a:rPr lang="en-US" sz="1400" kern="1200">
                          <a:solidFill>
                            <a:schemeClr val="dk1"/>
                          </a:solidFill>
                          <a:effectLst/>
                          <a:latin typeface="Times New Roman" charset="0"/>
                          <a:ea typeface="Times New Roman" charset="0"/>
                          <a:cs typeface="Times New Roman" charset="0"/>
                        </a:rPr>
                        <a:t>PUBH 615</a:t>
                      </a:r>
                    </a:p>
                  </a:txBody>
                  <a:tcPr marL="47426" marR="47426" marT="47426" marB="474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1000"/>
                        </a:spcAft>
                      </a:pPr>
                      <a:r>
                        <a:rPr lang="en-US" sz="1400" kern="1200" dirty="0">
                          <a:solidFill>
                            <a:schemeClr val="dk1"/>
                          </a:solidFill>
                          <a:effectLst/>
                          <a:latin typeface="Times New Roman" charset="0"/>
                          <a:ea typeface="Times New Roman" charset="0"/>
                          <a:cs typeface="Times New Roman" charset="0"/>
                        </a:rPr>
                        <a:t>Supervised field experience- Epidemiology </a:t>
                      </a:r>
                    </a:p>
                  </a:txBody>
                  <a:tcPr marL="47426" marR="47426" marT="47426" marB="474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fontAlgn="ctr">
                        <a:lnSpc>
                          <a:spcPct val="120000"/>
                        </a:lnSpc>
                        <a:spcBef>
                          <a:spcPts val="0"/>
                        </a:spcBef>
                        <a:spcAft>
                          <a:spcPts val="0"/>
                        </a:spcAft>
                      </a:pPr>
                      <a:r>
                        <a:rPr lang="en-US" sz="1400" kern="1200" dirty="0">
                          <a:solidFill>
                            <a:schemeClr val="dk1"/>
                          </a:solidFill>
                          <a:effectLst/>
                          <a:latin typeface="Times New Roman" charset="0"/>
                          <a:ea typeface="Times New Roman" charset="0"/>
                          <a:cs typeface="Times New Roman" charset="0"/>
                        </a:rPr>
                        <a:t>1</a:t>
                      </a:r>
                    </a:p>
                  </a:txBody>
                  <a:tcPr marL="47426" marR="47426" marT="47426" marB="474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14875471"/>
                  </a:ext>
                </a:extLst>
              </a:tr>
              <a:tr h="304998">
                <a:tc vMerge="1">
                  <a:txBody>
                    <a:bodyPr/>
                    <a:lstStyle/>
                    <a:p>
                      <a:endParaRPr lang="en-US"/>
                    </a:p>
                  </a:txBody>
                  <a:tcPr/>
                </a:tc>
                <a:tc>
                  <a:txBody>
                    <a:bodyPr/>
                    <a:lstStyle/>
                    <a:p>
                      <a:pPr marL="0" marR="0">
                        <a:lnSpc>
                          <a:spcPct val="115000"/>
                        </a:lnSpc>
                        <a:spcBef>
                          <a:spcPts val="0"/>
                        </a:spcBef>
                        <a:spcAft>
                          <a:spcPts val="0"/>
                        </a:spcAft>
                      </a:pPr>
                      <a:r>
                        <a:rPr lang="en-US" sz="1400" kern="1200" dirty="0">
                          <a:solidFill>
                            <a:schemeClr val="dk1"/>
                          </a:solidFill>
                          <a:effectLst/>
                          <a:latin typeface="Times New Roman" charset="0"/>
                          <a:ea typeface="Times New Roman" charset="0"/>
                          <a:cs typeface="Times New Roman" charset="0"/>
                        </a:rPr>
                        <a:t>PUBH 641</a:t>
                      </a:r>
                    </a:p>
                  </a:txBody>
                  <a:tcPr marL="47426" marR="47426" marT="47426" marB="474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5DA9E"/>
                    </a:solidFill>
                  </a:tcPr>
                </a:tc>
                <a:tc>
                  <a:txBody>
                    <a:bodyPr/>
                    <a:lstStyle/>
                    <a:p>
                      <a:pPr marL="0" marR="0">
                        <a:lnSpc>
                          <a:spcPct val="115000"/>
                        </a:lnSpc>
                        <a:spcBef>
                          <a:spcPts val="0"/>
                        </a:spcBef>
                        <a:spcAft>
                          <a:spcPts val="1000"/>
                        </a:spcAft>
                      </a:pPr>
                      <a:r>
                        <a:rPr lang="en-US" sz="1400" kern="1200" dirty="0">
                          <a:solidFill>
                            <a:schemeClr val="dk1"/>
                          </a:solidFill>
                          <a:effectLst/>
                          <a:latin typeface="Times New Roman" charset="0"/>
                          <a:ea typeface="Times New Roman" charset="0"/>
                          <a:cs typeface="Times New Roman" charset="0"/>
                        </a:rPr>
                        <a:t>Research Project  (For non-thesis option only)                                                         </a:t>
                      </a:r>
                    </a:p>
                  </a:txBody>
                  <a:tcPr marL="47426" marR="47426" marT="47426" marB="474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5DA9E"/>
                    </a:solidFill>
                  </a:tcPr>
                </a:tc>
                <a:tc>
                  <a:txBody>
                    <a:bodyPr/>
                    <a:lstStyle/>
                    <a:p>
                      <a:pPr marL="0" marR="0" fontAlgn="ctr">
                        <a:lnSpc>
                          <a:spcPct val="120000"/>
                        </a:lnSpc>
                        <a:spcBef>
                          <a:spcPts val="0"/>
                        </a:spcBef>
                        <a:spcAft>
                          <a:spcPts val="0"/>
                        </a:spcAft>
                      </a:pPr>
                      <a:r>
                        <a:rPr lang="en-US" sz="1400" kern="1200" dirty="0">
                          <a:solidFill>
                            <a:schemeClr val="dk1"/>
                          </a:solidFill>
                          <a:effectLst/>
                          <a:latin typeface="Times New Roman" charset="0"/>
                          <a:ea typeface="Times New Roman" charset="0"/>
                          <a:cs typeface="Times New Roman" charset="0"/>
                        </a:rPr>
                        <a:t>3</a:t>
                      </a:r>
                    </a:p>
                  </a:txBody>
                  <a:tcPr marL="47426" marR="47426" marT="47426" marB="474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5DA9E"/>
                    </a:solidFill>
                  </a:tcPr>
                </a:tc>
                <a:extLst>
                  <a:ext uri="{0D108BD9-81ED-4DB2-BD59-A6C34878D82A}">
                    <a16:rowId xmlns:a16="http://schemas.microsoft.com/office/drawing/2014/main" val="1301951902"/>
                  </a:ext>
                </a:extLst>
              </a:tr>
              <a:tr h="304998">
                <a:tc vMerge="1">
                  <a:txBody>
                    <a:bodyPr/>
                    <a:lstStyle/>
                    <a:p>
                      <a:endParaRPr lang="en-US"/>
                    </a:p>
                  </a:txBody>
                  <a:tcPr/>
                </a:tc>
                <a:tc>
                  <a:txBody>
                    <a:bodyPr/>
                    <a:lstStyle/>
                    <a:p>
                      <a:pPr marL="0" marR="0" fontAlgn="ctr">
                        <a:lnSpc>
                          <a:spcPct val="120000"/>
                        </a:lnSpc>
                        <a:spcBef>
                          <a:spcPts val="0"/>
                        </a:spcBef>
                        <a:spcAft>
                          <a:spcPts val="0"/>
                        </a:spcAft>
                      </a:pPr>
                      <a:r>
                        <a:rPr lang="en-US" sz="1400" kern="1200" dirty="0">
                          <a:solidFill>
                            <a:schemeClr val="dk1"/>
                          </a:solidFill>
                          <a:effectLst/>
                          <a:latin typeface="Times New Roman" charset="0"/>
                          <a:ea typeface="Times New Roman" charset="0"/>
                          <a:cs typeface="Times New Roman" charset="0"/>
                        </a:rPr>
                        <a:t>PUBH 695</a:t>
                      </a:r>
                    </a:p>
                  </a:txBody>
                  <a:tcPr marL="47426" marR="47426" marT="47426" marB="474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BAE9"/>
                    </a:solidFill>
                  </a:tcPr>
                </a:tc>
                <a:tc>
                  <a:txBody>
                    <a:bodyPr/>
                    <a:lstStyle/>
                    <a:p>
                      <a:pPr marL="0" marR="0">
                        <a:lnSpc>
                          <a:spcPct val="115000"/>
                        </a:lnSpc>
                        <a:spcBef>
                          <a:spcPts val="0"/>
                        </a:spcBef>
                        <a:spcAft>
                          <a:spcPts val="1000"/>
                        </a:spcAft>
                      </a:pPr>
                      <a:r>
                        <a:rPr lang="en-US" sz="1400" kern="1200" dirty="0">
                          <a:solidFill>
                            <a:schemeClr val="dk1"/>
                          </a:solidFill>
                          <a:effectLst/>
                          <a:latin typeface="Times New Roman" charset="0"/>
                          <a:ea typeface="Times New Roman" charset="0"/>
                          <a:cs typeface="Times New Roman" charset="0"/>
                        </a:rPr>
                        <a:t>Thesis 2 (For thesis option only)     </a:t>
                      </a:r>
                    </a:p>
                  </a:txBody>
                  <a:tcPr marL="47426" marR="47426" marT="47426" marB="474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BAE9"/>
                    </a:solidFill>
                  </a:tcPr>
                </a:tc>
                <a:tc>
                  <a:txBody>
                    <a:bodyPr/>
                    <a:lstStyle/>
                    <a:p>
                      <a:pPr marL="0" marR="0" fontAlgn="ctr">
                        <a:lnSpc>
                          <a:spcPct val="120000"/>
                        </a:lnSpc>
                        <a:spcBef>
                          <a:spcPts val="0"/>
                        </a:spcBef>
                        <a:spcAft>
                          <a:spcPts val="0"/>
                        </a:spcAft>
                      </a:pPr>
                      <a:r>
                        <a:rPr lang="en-US" sz="1400" kern="1200" dirty="0">
                          <a:solidFill>
                            <a:schemeClr val="dk1"/>
                          </a:solidFill>
                          <a:effectLst/>
                          <a:latin typeface="Times New Roman" charset="0"/>
                          <a:ea typeface="Times New Roman" charset="0"/>
                          <a:cs typeface="Times New Roman" charset="0"/>
                        </a:rPr>
                        <a:t>3</a:t>
                      </a:r>
                    </a:p>
                  </a:txBody>
                  <a:tcPr marL="47426" marR="47426" marT="47426" marB="474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BAE9"/>
                    </a:solidFill>
                  </a:tcPr>
                </a:tc>
                <a:extLst>
                  <a:ext uri="{0D108BD9-81ED-4DB2-BD59-A6C34878D82A}">
                    <a16:rowId xmlns:a16="http://schemas.microsoft.com/office/drawing/2014/main" val="682391398"/>
                  </a:ext>
                </a:extLst>
              </a:tr>
              <a:tr h="304998">
                <a:tc gridSpan="3">
                  <a:txBody>
                    <a:bodyPr/>
                    <a:lstStyle/>
                    <a:p>
                      <a:pPr marL="0" marR="0" algn="r" rtl="0" fontAlgn="ctr">
                        <a:lnSpc>
                          <a:spcPct val="120000"/>
                        </a:lnSpc>
                        <a:spcBef>
                          <a:spcPts val="0"/>
                        </a:spcBef>
                        <a:spcAft>
                          <a:spcPts val="0"/>
                        </a:spcAft>
                      </a:pPr>
                      <a:r>
                        <a:rPr lang="en-US" sz="1400" b="1" kern="1200" dirty="0">
                          <a:solidFill>
                            <a:schemeClr val="dk1"/>
                          </a:solidFill>
                          <a:effectLst/>
                          <a:latin typeface="Times New Roman" charset="0"/>
                          <a:ea typeface="Times New Roman" charset="0"/>
                          <a:cs typeface="Times New Roman" charset="0"/>
                        </a:rPr>
                        <a:t>    Total</a:t>
                      </a:r>
                    </a:p>
                  </a:txBody>
                  <a:tcPr marL="47426" marR="47426" marT="47426" marB="474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a:txBody>
                    <a:bodyPr/>
                    <a:lstStyle/>
                    <a:p>
                      <a:pPr marL="0" marR="0" rtl="0" fontAlgn="ctr">
                        <a:lnSpc>
                          <a:spcPct val="120000"/>
                        </a:lnSpc>
                        <a:spcBef>
                          <a:spcPts val="0"/>
                        </a:spcBef>
                        <a:spcAft>
                          <a:spcPts val="0"/>
                        </a:spcAft>
                      </a:pPr>
                      <a:r>
                        <a:rPr lang="en-US" sz="1400" b="1" kern="1200" dirty="0">
                          <a:solidFill>
                            <a:schemeClr val="dk1"/>
                          </a:solidFill>
                          <a:effectLst/>
                          <a:latin typeface="Times New Roman" charset="0"/>
                          <a:ea typeface="Times New Roman" charset="0"/>
                          <a:cs typeface="Times New Roman" charset="0"/>
                        </a:rPr>
                        <a:t>9</a:t>
                      </a:r>
                    </a:p>
                  </a:txBody>
                  <a:tcPr marL="47426" marR="47426" marT="47426" marB="474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87896079"/>
                  </a:ext>
                </a:extLst>
              </a:tr>
            </a:tbl>
          </a:graphicData>
        </a:graphic>
      </p:graphicFrame>
      <p:sp>
        <p:nvSpPr>
          <p:cNvPr id="2" name="TextBox 1"/>
          <p:cNvSpPr txBox="1"/>
          <p:nvPr/>
        </p:nvSpPr>
        <p:spPr>
          <a:xfrm>
            <a:off x="16570" y="6252384"/>
            <a:ext cx="12270216" cy="923330"/>
          </a:xfrm>
          <a:prstGeom prst="rect">
            <a:avLst/>
          </a:prstGeom>
          <a:noFill/>
        </p:spPr>
        <p:txBody>
          <a:bodyPr wrap="square" rtlCol="0">
            <a:spAutoFit/>
          </a:bodyPr>
          <a:lstStyle/>
          <a:p>
            <a:r>
              <a:rPr lang="en-US" b="1" dirty="0">
                <a:latin typeface="Times New Roman" charset="0"/>
                <a:ea typeface="Times New Roman" charset="0"/>
                <a:cs typeface="Times New Roman" charset="0"/>
              </a:rPr>
              <a:t>Electives: </a:t>
            </a:r>
            <a:r>
              <a:rPr lang="en-US" dirty="0">
                <a:latin typeface="Times New Roman" charset="0"/>
                <a:ea typeface="Times New Roman" charset="0"/>
                <a:cs typeface="Times New Roman" charset="0"/>
              </a:rPr>
              <a:t>PUBH 606 </a:t>
            </a:r>
            <a:r>
              <a:rPr lang="en-US" u="sng" dirty="0">
                <a:latin typeface="Times New Roman" charset="0"/>
                <a:ea typeface="Times New Roman" charset="0"/>
                <a:cs typeface="Times New Roman" charset="0"/>
              </a:rPr>
              <a:t>Clinical epidemiology, </a:t>
            </a:r>
            <a:r>
              <a:rPr lang="en-US" dirty="0">
                <a:latin typeface="Times New Roman" charset="0"/>
                <a:ea typeface="Times New Roman" charset="0"/>
                <a:cs typeface="Times New Roman" charset="0"/>
              </a:rPr>
              <a:t>PUBH 607 Special topics I – </a:t>
            </a:r>
            <a:r>
              <a:rPr lang="en-US" u="sng" dirty="0">
                <a:latin typeface="Times New Roman" charset="0"/>
                <a:ea typeface="Times New Roman" charset="0"/>
                <a:cs typeface="Times New Roman" charset="0"/>
              </a:rPr>
              <a:t>New Trends in Health Services Management</a:t>
            </a:r>
            <a:r>
              <a:rPr lang="en-US" dirty="0">
                <a:latin typeface="Times New Roman" charset="0"/>
                <a:ea typeface="Times New Roman" charset="0"/>
                <a:cs typeface="Times New Roman" charset="0"/>
              </a:rPr>
              <a:t>, PUBH 608 Special topics  II – </a:t>
            </a:r>
            <a:r>
              <a:rPr lang="en-US" u="sng" dirty="0">
                <a:latin typeface="Times New Roman" charset="0"/>
                <a:ea typeface="Times New Roman" charset="0"/>
                <a:cs typeface="Times New Roman" charset="0"/>
              </a:rPr>
              <a:t>Qualitative methods</a:t>
            </a:r>
          </a:p>
          <a:p>
            <a:endParaRPr lang="en-US" dirty="0"/>
          </a:p>
        </p:txBody>
      </p:sp>
    </p:spTree>
    <p:extLst>
      <p:ext uri="{BB962C8B-B14F-4D97-AF65-F5344CB8AC3E}">
        <p14:creationId xmlns:p14="http://schemas.microsoft.com/office/powerpoint/2010/main" val="348338398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2050"/>
            <a:ext cx="10515600" cy="1325563"/>
          </a:xfrm>
        </p:spPr>
        <p:txBody>
          <a:bodyPr>
            <a:normAutofit/>
          </a:bodyPr>
          <a:lstStyle/>
          <a:p>
            <a:r>
              <a:rPr lang="en-US" sz="6000" b="1" u="sng" dirty="0">
                <a:solidFill>
                  <a:srgbClr val="9779D3"/>
                </a:solidFill>
                <a:latin typeface="Times New Roman" charset="0"/>
                <a:ea typeface="Times New Roman" charset="0"/>
                <a:cs typeface="Times New Roman" charset="0"/>
              </a:rPr>
              <a:t>Important Information</a:t>
            </a:r>
          </a:p>
        </p:txBody>
      </p:sp>
      <p:sp>
        <p:nvSpPr>
          <p:cNvPr id="5" name="Content Placeholder 4"/>
          <p:cNvSpPr>
            <a:spLocks noGrp="1"/>
          </p:cNvSpPr>
          <p:nvPr>
            <p:ph idx="1"/>
          </p:nvPr>
        </p:nvSpPr>
        <p:spPr>
          <a:xfrm>
            <a:off x="838200" y="1618876"/>
            <a:ext cx="10515600" cy="4351338"/>
          </a:xfrm>
        </p:spPr>
        <p:txBody>
          <a:bodyPr>
            <a:noAutofit/>
          </a:bodyPr>
          <a:lstStyle/>
          <a:p>
            <a:pPr marL="0" indent="0">
              <a:buNone/>
            </a:pPr>
            <a:r>
              <a:rPr lang="en-US" b="1" dirty="0">
                <a:latin typeface="Times New Roman" charset="0"/>
                <a:ea typeface="Times New Roman" charset="0"/>
                <a:cs typeface="Times New Roman" charset="0"/>
              </a:rPr>
              <a:t>About the MPH program – study plan </a:t>
            </a:r>
            <a:r>
              <a:rPr lang="en-US" b="1" dirty="0" err="1">
                <a:latin typeface="Times New Roman" charset="0"/>
                <a:ea typeface="Times New Roman" charset="0"/>
                <a:cs typeface="Times New Roman" charset="0"/>
              </a:rPr>
              <a:t>etc</a:t>
            </a:r>
            <a:endParaRPr lang="en-US" dirty="0">
              <a:latin typeface="Times New Roman" charset="0"/>
              <a:ea typeface="Times New Roman" charset="0"/>
              <a:cs typeface="Times New Roman" charset="0"/>
            </a:endParaRPr>
          </a:p>
          <a:p>
            <a:pPr marL="0" indent="0">
              <a:buNone/>
            </a:pPr>
            <a:r>
              <a:rPr lang="en-US" dirty="0">
                <a:latin typeface="Times New Roman" charset="0"/>
                <a:ea typeface="Times New Roman" charset="0"/>
                <a:cs typeface="Times New Roman" charset="0"/>
              </a:rPr>
              <a:t>http://www.qu.edu.qa/chs/academic_programs/master_public_health/about.php</a:t>
            </a:r>
          </a:p>
          <a:p>
            <a:pPr marL="0" indent="0">
              <a:buNone/>
            </a:pPr>
            <a:r>
              <a:rPr lang="en-US" dirty="0">
                <a:latin typeface="Times New Roman" charset="0"/>
                <a:ea typeface="Times New Roman" charset="0"/>
                <a:cs typeface="Times New Roman" charset="0"/>
              </a:rPr>
              <a:t> </a:t>
            </a:r>
          </a:p>
          <a:p>
            <a:pPr marL="0" indent="0">
              <a:buNone/>
            </a:pPr>
            <a:r>
              <a:rPr lang="en-US" b="1" dirty="0">
                <a:latin typeface="Times New Roman" charset="0"/>
                <a:ea typeface="Times New Roman" charset="0"/>
                <a:cs typeface="Times New Roman" charset="0"/>
              </a:rPr>
              <a:t>Office of graduate studies</a:t>
            </a:r>
            <a:endParaRPr lang="en-US" dirty="0">
              <a:latin typeface="Times New Roman" charset="0"/>
              <a:ea typeface="Times New Roman" charset="0"/>
              <a:cs typeface="Times New Roman" charset="0"/>
            </a:endParaRPr>
          </a:p>
          <a:p>
            <a:pPr marL="0" indent="0">
              <a:buNone/>
            </a:pPr>
            <a:r>
              <a:rPr lang="en-US" dirty="0">
                <a:latin typeface="Times New Roman" charset="0"/>
                <a:ea typeface="Times New Roman" charset="0"/>
                <a:cs typeface="Times New Roman" charset="0"/>
              </a:rPr>
              <a:t>http://www.qu.edu.qa/offices/vpcao/graduates/</a:t>
            </a:r>
          </a:p>
          <a:p>
            <a:pPr marL="0" indent="0">
              <a:buNone/>
            </a:pPr>
            <a:r>
              <a:rPr lang="en-US" dirty="0">
                <a:latin typeface="Times New Roman" charset="0"/>
                <a:ea typeface="Times New Roman" charset="0"/>
                <a:cs typeface="Times New Roman" charset="0"/>
              </a:rPr>
              <a:t> </a:t>
            </a:r>
          </a:p>
          <a:p>
            <a:pPr marL="0" indent="0">
              <a:buNone/>
            </a:pPr>
            <a:r>
              <a:rPr lang="en-US" b="1" dirty="0">
                <a:latin typeface="Times New Roman" charset="0"/>
                <a:ea typeface="Times New Roman" charset="0"/>
                <a:cs typeface="Times New Roman" charset="0"/>
              </a:rPr>
              <a:t>Academic Policies</a:t>
            </a:r>
            <a:endParaRPr lang="en-US" dirty="0">
              <a:latin typeface="Times New Roman" charset="0"/>
              <a:ea typeface="Times New Roman" charset="0"/>
              <a:cs typeface="Times New Roman" charset="0"/>
            </a:endParaRPr>
          </a:p>
          <a:p>
            <a:pPr marL="0" indent="0">
              <a:buNone/>
            </a:pPr>
            <a:r>
              <a:rPr lang="en-US" dirty="0">
                <a:latin typeface="Times New Roman" charset="0"/>
                <a:ea typeface="Times New Roman" charset="0"/>
                <a:cs typeface="Times New Roman" charset="0"/>
              </a:rPr>
              <a:t>http://www.qu.edu.qa/research/offices/graduate-studies/graduate-academics</a:t>
            </a:r>
          </a:p>
          <a:p>
            <a:pPr marL="0" indent="0">
              <a:buNone/>
            </a:pPr>
            <a:endParaRPr lang="en-US" dirty="0"/>
          </a:p>
          <a:p>
            <a:pPr marL="0" indent="0" algn="ctr">
              <a:buNone/>
            </a:pPr>
            <a:endParaRPr lang="en-US" dirty="0"/>
          </a:p>
          <a:p>
            <a:endParaRPr lang="en-US" dirty="0"/>
          </a:p>
        </p:txBody>
      </p:sp>
    </p:spTree>
    <p:extLst>
      <p:ext uri="{BB962C8B-B14F-4D97-AF65-F5344CB8AC3E}">
        <p14:creationId xmlns:p14="http://schemas.microsoft.com/office/powerpoint/2010/main" val="223482415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0327"/>
            <a:ext cx="10515600" cy="1325563"/>
          </a:xfrm>
        </p:spPr>
        <p:txBody>
          <a:bodyPr>
            <a:normAutofit/>
          </a:bodyPr>
          <a:lstStyle/>
          <a:p>
            <a:r>
              <a:rPr lang="en-US" sz="6000" b="1" u="sng" dirty="0">
                <a:solidFill>
                  <a:srgbClr val="9779D3"/>
                </a:solidFill>
                <a:latin typeface="Times New Roman" charset="0"/>
                <a:ea typeface="Times New Roman" charset="0"/>
                <a:cs typeface="Times New Roman" charset="0"/>
              </a:rPr>
              <a:t>Contacts</a:t>
            </a:r>
          </a:p>
        </p:txBody>
      </p:sp>
      <p:sp>
        <p:nvSpPr>
          <p:cNvPr id="3" name="Content Placeholder 2"/>
          <p:cNvSpPr>
            <a:spLocks noGrp="1"/>
          </p:cNvSpPr>
          <p:nvPr>
            <p:ph idx="1"/>
          </p:nvPr>
        </p:nvSpPr>
        <p:spPr>
          <a:xfrm>
            <a:off x="838200" y="1371598"/>
            <a:ext cx="10515600" cy="5063271"/>
          </a:xfrm>
        </p:spPr>
        <p:txBody>
          <a:bodyPr>
            <a:normAutofit fontScale="92500" lnSpcReduction="20000"/>
          </a:bodyPr>
          <a:lstStyle/>
          <a:p>
            <a:pPr marL="0" indent="0" algn="ctr">
              <a:buNone/>
            </a:pPr>
            <a:r>
              <a:rPr lang="en-US" sz="2700" b="1" dirty="0">
                <a:latin typeface="Times New Roman" charset="0"/>
                <a:ea typeface="Times New Roman" charset="0"/>
                <a:cs typeface="Times New Roman" charset="0"/>
              </a:rPr>
              <a:t>Public Health Department, College of Health Sciences, Qatar University, </a:t>
            </a:r>
          </a:p>
          <a:p>
            <a:pPr marL="0" indent="0" algn="ctr">
              <a:buNone/>
            </a:pPr>
            <a:r>
              <a:rPr lang="en-US" sz="2700" b="1" dirty="0">
                <a:latin typeface="Times New Roman" charset="0"/>
                <a:ea typeface="Times New Roman" charset="0"/>
                <a:cs typeface="Times New Roman" charset="0"/>
              </a:rPr>
              <a:t>Building H12 -Annex</a:t>
            </a:r>
          </a:p>
          <a:p>
            <a:pPr marL="0" indent="0" algn="ctr">
              <a:buNone/>
            </a:pPr>
            <a:endParaRPr lang="en-US" sz="2700" b="1" dirty="0">
              <a:latin typeface="Times New Roman" charset="0"/>
              <a:ea typeface="Times New Roman" charset="0"/>
              <a:cs typeface="Times New Roman" charset="0"/>
            </a:endParaRPr>
          </a:p>
          <a:p>
            <a:r>
              <a:rPr lang="en-US" sz="2700" b="1" dirty="0">
                <a:latin typeface="Times New Roman" charset="0"/>
                <a:ea typeface="Times New Roman" charset="0"/>
                <a:cs typeface="Times New Roman" charset="0"/>
              </a:rPr>
              <a:t>Dr. </a:t>
            </a:r>
            <a:r>
              <a:rPr lang="en-US" sz="2700" b="1" dirty="0" err="1">
                <a:latin typeface="Times New Roman" charset="0"/>
                <a:ea typeface="Times New Roman" charset="0"/>
                <a:cs typeface="Times New Roman" charset="0"/>
              </a:rPr>
              <a:t>Manar</a:t>
            </a:r>
            <a:r>
              <a:rPr lang="en-US" sz="2700" b="1" dirty="0">
                <a:latin typeface="Times New Roman" charset="0"/>
                <a:ea typeface="Times New Roman" charset="0"/>
                <a:cs typeface="Times New Roman" charset="0"/>
              </a:rPr>
              <a:t> Elhassan, PhD</a:t>
            </a:r>
          </a:p>
          <a:p>
            <a:pPr marL="457200" lvl="1" indent="0">
              <a:buNone/>
            </a:pPr>
            <a:r>
              <a:rPr lang="en-US" sz="2700" dirty="0">
                <a:solidFill>
                  <a:srgbClr val="6EBE4A"/>
                </a:solidFill>
                <a:latin typeface="Times New Roman" charset="0"/>
                <a:ea typeface="Times New Roman" charset="0"/>
                <a:cs typeface="Times New Roman" charset="0"/>
              </a:rPr>
              <a:t>Acting Head of the Department</a:t>
            </a:r>
          </a:p>
          <a:p>
            <a:pPr marL="457200" lvl="1" indent="0">
              <a:buNone/>
            </a:pPr>
            <a:r>
              <a:rPr lang="en-US" sz="2700" dirty="0">
                <a:latin typeface="Times New Roman" charset="0"/>
                <a:ea typeface="Times New Roman" charset="0"/>
                <a:cs typeface="Times New Roman" charset="0"/>
              </a:rPr>
              <a:t>Email: </a:t>
            </a:r>
            <a:r>
              <a:rPr lang="en-US" sz="2700" u="sng" dirty="0" err="1">
                <a:latin typeface="Times New Roman" charset="0"/>
                <a:ea typeface="Times New Roman" charset="0"/>
                <a:cs typeface="Times New Roman" charset="0"/>
              </a:rPr>
              <a:t>melhassan@qu.edu.qa</a:t>
            </a:r>
            <a:r>
              <a:rPr lang="en-US" sz="2700" dirty="0">
                <a:latin typeface="Times New Roman" charset="0"/>
                <a:ea typeface="Times New Roman" charset="0"/>
                <a:cs typeface="Times New Roman" charset="0"/>
              </a:rPr>
              <a:t>, Tel: +974 </a:t>
            </a:r>
            <a:r>
              <a:rPr lang="is-IS" sz="2700" dirty="0">
                <a:latin typeface="Times New Roman" charset="0"/>
                <a:ea typeface="Times New Roman" charset="0"/>
                <a:cs typeface="Times New Roman" charset="0"/>
              </a:rPr>
              <a:t>4403 7506</a:t>
            </a:r>
          </a:p>
          <a:p>
            <a:pPr marL="457200" lvl="1" indent="0">
              <a:buNone/>
            </a:pPr>
            <a:endParaRPr lang="en-US" sz="2700" dirty="0">
              <a:latin typeface="Times New Roman" charset="0"/>
              <a:ea typeface="Times New Roman" charset="0"/>
              <a:cs typeface="Times New Roman" charset="0"/>
            </a:endParaRPr>
          </a:p>
          <a:p>
            <a:pPr marL="228600" lvl="1">
              <a:spcBef>
                <a:spcPts val="1000"/>
              </a:spcBef>
            </a:pPr>
            <a:r>
              <a:rPr lang="es-ES" sz="2700" b="1" dirty="0">
                <a:latin typeface="Times New Roman" charset="0"/>
                <a:ea typeface="Times New Roman" charset="0"/>
                <a:cs typeface="Times New Roman" charset="0"/>
              </a:rPr>
              <a:t>Dr. </a:t>
            </a:r>
            <a:r>
              <a:rPr lang="es-ES" sz="2700" b="1" dirty="0" err="1">
                <a:latin typeface="Times New Roman" charset="0"/>
                <a:ea typeface="Times New Roman" charset="0"/>
                <a:cs typeface="Times New Roman" charset="0"/>
              </a:rPr>
              <a:t>Karam</a:t>
            </a:r>
            <a:r>
              <a:rPr lang="es-ES" sz="2700" b="1" dirty="0">
                <a:latin typeface="Times New Roman" charset="0"/>
                <a:ea typeface="Times New Roman" charset="0"/>
                <a:cs typeface="Times New Roman" charset="0"/>
              </a:rPr>
              <a:t> Adawi</a:t>
            </a:r>
          </a:p>
          <a:p>
            <a:pPr marL="457200" lvl="1" indent="0">
              <a:buNone/>
            </a:pPr>
            <a:r>
              <a:rPr lang="es-ES" sz="2700" dirty="0">
                <a:solidFill>
                  <a:srgbClr val="6EBE4A"/>
                </a:solidFill>
                <a:latin typeface="Times New Roman" charset="0"/>
                <a:ea typeface="Times New Roman" charset="0"/>
                <a:cs typeface="Times New Roman" charset="0"/>
              </a:rPr>
              <a:t>MPH </a:t>
            </a:r>
            <a:r>
              <a:rPr lang="es-ES" sz="2700" dirty="0" err="1">
                <a:solidFill>
                  <a:srgbClr val="6EBE4A"/>
                </a:solidFill>
                <a:latin typeface="Times New Roman" charset="0"/>
                <a:ea typeface="Times New Roman" charset="0"/>
                <a:cs typeface="Times New Roman" charset="0"/>
              </a:rPr>
              <a:t>Program</a:t>
            </a:r>
            <a:r>
              <a:rPr lang="es-ES" sz="2700" dirty="0">
                <a:solidFill>
                  <a:srgbClr val="6EBE4A"/>
                </a:solidFill>
                <a:latin typeface="Times New Roman" charset="0"/>
                <a:ea typeface="Times New Roman" charset="0"/>
                <a:cs typeface="Times New Roman" charset="0"/>
              </a:rPr>
              <a:t> </a:t>
            </a:r>
            <a:r>
              <a:rPr lang="es-ES" sz="2700" dirty="0" err="1">
                <a:solidFill>
                  <a:srgbClr val="6EBE4A"/>
                </a:solidFill>
                <a:latin typeface="Times New Roman" charset="0"/>
                <a:ea typeface="Times New Roman" charset="0"/>
                <a:cs typeface="Times New Roman" charset="0"/>
              </a:rPr>
              <a:t>Coordinator</a:t>
            </a:r>
            <a:endParaRPr lang="es-ES" sz="2700" dirty="0">
              <a:solidFill>
                <a:srgbClr val="6EBE4A"/>
              </a:solidFill>
              <a:latin typeface="Times New Roman" charset="0"/>
              <a:ea typeface="Times New Roman" charset="0"/>
              <a:cs typeface="Times New Roman" charset="0"/>
            </a:endParaRPr>
          </a:p>
          <a:p>
            <a:pPr marL="457200" lvl="1" indent="0">
              <a:buNone/>
            </a:pPr>
            <a:r>
              <a:rPr lang="en-US" sz="2700" dirty="0">
                <a:latin typeface="Times New Roman" charset="0"/>
                <a:ea typeface="Times New Roman" charset="0"/>
                <a:cs typeface="Times New Roman" charset="0"/>
              </a:rPr>
              <a:t>Email: </a:t>
            </a:r>
            <a:r>
              <a:rPr lang="en-US" sz="2700" u="sng" dirty="0">
                <a:latin typeface="Times New Roman" charset="0"/>
                <a:ea typeface="Times New Roman" charset="0"/>
                <a:cs typeface="Times New Roman" charset="0"/>
              </a:rPr>
              <a:t>kadawi@qu.edu.qa</a:t>
            </a:r>
            <a:r>
              <a:rPr lang="en-US" sz="2700" dirty="0">
                <a:latin typeface="Times New Roman" charset="0"/>
                <a:ea typeface="Times New Roman" charset="0"/>
                <a:cs typeface="Times New Roman" charset="0"/>
              </a:rPr>
              <a:t> , Tel: +974 4403 7508</a:t>
            </a:r>
          </a:p>
          <a:p>
            <a:pPr marL="0" lvl="1" indent="0">
              <a:spcBef>
                <a:spcPts val="1000"/>
              </a:spcBef>
              <a:buNone/>
            </a:pPr>
            <a:endParaRPr lang="es-ES" sz="2700" b="1" dirty="0">
              <a:solidFill>
                <a:srgbClr val="FF6699"/>
              </a:solidFill>
              <a:latin typeface="Times New Roman" charset="0"/>
              <a:ea typeface="Times New Roman" charset="0"/>
              <a:cs typeface="Times New Roman" charset="0"/>
            </a:endParaRPr>
          </a:p>
          <a:p>
            <a:pPr marL="228600" lvl="1">
              <a:spcBef>
                <a:spcPts val="1000"/>
              </a:spcBef>
            </a:pPr>
            <a:r>
              <a:rPr lang="es-ES" sz="2700" b="1" dirty="0">
                <a:latin typeface="Times New Roman" charset="0"/>
                <a:ea typeface="Times New Roman" charset="0"/>
                <a:cs typeface="Times New Roman" charset="0"/>
              </a:rPr>
              <a:t>Ms. </a:t>
            </a:r>
            <a:r>
              <a:rPr lang="es-ES" sz="2700" b="1" dirty="0" err="1">
                <a:latin typeface="Times New Roman" charset="0"/>
                <a:ea typeface="Times New Roman" charset="0"/>
                <a:cs typeface="Times New Roman" charset="0"/>
              </a:rPr>
              <a:t>Sawsan</a:t>
            </a:r>
            <a:r>
              <a:rPr lang="es-ES" sz="2700" b="1" dirty="0">
                <a:latin typeface="Times New Roman" charset="0"/>
                <a:ea typeface="Times New Roman" charset="0"/>
                <a:cs typeface="Times New Roman" charset="0"/>
              </a:rPr>
              <a:t> Awada</a:t>
            </a:r>
            <a:r>
              <a:rPr lang="es-ES" sz="2700" dirty="0">
                <a:latin typeface="Times New Roman" charset="0"/>
                <a:ea typeface="Times New Roman" charset="0"/>
                <a:cs typeface="Times New Roman" charset="0"/>
              </a:rPr>
              <a:t>, MPH</a:t>
            </a:r>
          </a:p>
          <a:p>
            <a:pPr marL="457200" lvl="1" indent="0">
              <a:buNone/>
            </a:pPr>
            <a:r>
              <a:rPr lang="en-US" sz="2700" dirty="0">
                <a:solidFill>
                  <a:srgbClr val="6EBE4A"/>
                </a:solidFill>
                <a:latin typeface="Times New Roman" charset="0"/>
                <a:ea typeface="Times New Roman" charset="0"/>
                <a:cs typeface="Times New Roman" charset="0"/>
              </a:rPr>
              <a:t>MPH Teaching Assistant</a:t>
            </a:r>
          </a:p>
          <a:p>
            <a:pPr marL="457200" lvl="1" indent="0">
              <a:buNone/>
            </a:pPr>
            <a:r>
              <a:rPr lang="en-US" sz="2700" dirty="0">
                <a:latin typeface="Times New Roman" charset="0"/>
                <a:ea typeface="Times New Roman" charset="0"/>
                <a:cs typeface="Times New Roman" charset="0"/>
              </a:rPr>
              <a:t>Email: </a:t>
            </a:r>
            <a:r>
              <a:rPr lang="en-US" sz="2700" u="sng" dirty="0">
                <a:latin typeface="Times New Roman" charset="0"/>
                <a:ea typeface="Times New Roman" charset="0"/>
                <a:cs typeface="Times New Roman" charset="0"/>
              </a:rPr>
              <a:t>sawada@qu.edu.qa</a:t>
            </a:r>
            <a:r>
              <a:rPr lang="en-US" sz="2700" dirty="0">
                <a:latin typeface="Times New Roman" charset="0"/>
                <a:ea typeface="Times New Roman" charset="0"/>
                <a:cs typeface="Times New Roman" charset="0"/>
              </a:rPr>
              <a:t>,  Tel: +974 4403 6057</a:t>
            </a:r>
          </a:p>
          <a:p>
            <a:pPr marL="457200" lvl="1" indent="0">
              <a:buNone/>
            </a:pPr>
            <a:endParaRPr lang="en-US" sz="2800" dirty="0"/>
          </a:p>
          <a:p>
            <a:pPr marL="228600" lvl="1">
              <a:spcBef>
                <a:spcPts val="1000"/>
              </a:spcBef>
            </a:pPr>
            <a:endParaRPr lang="en-US" sz="2800" dirty="0"/>
          </a:p>
        </p:txBody>
      </p:sp>
    </p:spTree>
    <p:extLst>
      <p:ext uri="{BB962C8B-B14F-4D97-AF65-F5344CB8AC3E}">
        <p14:creationId xmlns:p14="http://schemas.microsoft.com/office/powerpoint/2010/main" val="202709918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158135"/>
            <a:ext cx="10515600" cy="4351338"/>
          </a:xfrm>
        </p:spPr>
        <p:txBody>
          <a:bodyPr>
            <a:normAutofit fontScale="92500" lnSpcReduction="20000"/>
          </a:bodyPr>
          <a:lstStyle/>
          <a:p>
            <a:pPr marL="0" lvl="0" indent="0" algn="ctr">
              <a:lnSpc>
                <a:spcPct val="120000"/>
              </a:lnSpc>
              <a:buNone/>
            </a:pPr>
            <a:r>
              <a:rPr lang="en-US" sz="8000" b="1" dirty="0">
                <a:solidFill>
                  <a:schemeClr val="tx1">
                    <a:lumMod val="95000"/>
                    <a:lumOff val="5000"/>
                  </a:schemeClr>
                </a:solidFill>
                <a:latin typeface="Times New Roman" charset="0"/>
                <a:ea typeface="Times New Roman" charset="0"/>
                <a:cs typeface="Times New Roman" charset="0"/>
              </a:rPr>
              <a:t>Master’s of Science in Human Nutrition (MSc)</a:t>
            </a:r>
          </a:p>
          <a:p>
            <a:pPr marL="0" indent="0" algn="ctr">
              <a:buNone/>
            </a:pPr>
            <a:r>
              <a:rPr lang="en-US" sz="8000" dirty="0">
                <a:solidFill>
                  <a:schemeClr val="tx1">
                    <a:lumMod val="95000"/>
                    <a:lumOff val="5000"/>
                  </a:schemeClr>
                </a:solidFill>
                <a:latin typeface="Times New Roman" charset="0"/>
                <a:ea typeface="Times New Roman" charset="0"/>
                <a:cs typeface="Times New Roman" charset="0"/>
              </a:rPr>
              <a:t/>
            </a:r>
            <a:br>
              <a:rPr lang="en-US" sz="8000" dirty="0">
                <a:solidFill>
                  <a:schemeClr val="tx1">
                    <a:lumMod val="95000"/>
                    <a:lumOff val="5000"/>
                  </a:schemeClr>
                </a:solidFill>
                <a:latin typeface="Times New Roman" charset="0"/>
                <a:ea typeface="Times New Roman" charset="0"/>
                <a:cs typeface="Times New Roman" charset="0"/>
              </a:rPr>
            </a:br>
            <a:endParaRPr lang="en-US" sz="8000" dirty="0">
              <a:solidFill>
                <a:schemeClr val="tx1">
                  <a:lumMod val="95000"/>
                  <a:lumOff val="5000"/>
                </a:schemeClr>
              </a:solidFill>
              <a:latin typeface="Times New Roman" charset="0"/>
              <a:ea typeface="Times New Roman" charset="0"/>
              <a:cs typeface="Times New Roman" charset="0"/>
            </a:endParaRPr>
          </a:p>
          <a:p>
            <a:endParaRPr lang="en-US" dirty="0">
              <a:solidFill>
                <a:schemeClr val="tx1">
                  <a:lumMod val="95000"/>
                  <a:lumOff val="5000"/>
                </a:schemeClr>
              </a:solidFill>
            </a:endParaRPr>
          </a:p>
        </p:txBody>
      </p:sp>
    </p:spTree>
    <p:extLst>
      <p:ext uri="{BB962C8B-B14F-4D97-AF65-F5344CB8AC3E}">
        <p14:creationId xmlns:p14="http://schemas.microsoft.com/office/powerpoint/2010/main" val="407497540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55033"/>
            <a:ext cx="10515600" cy="1325563"/>
          </a:xfrm>
        </p:spPr>
        <p:txBody>
          <a:bodyPr/>
          <a:lstStyle/>
          <a:p>
            <a:r>
              <a:rPr lang="en-US" sz="6000" b="1" u="sng" dirty="0">
                <a:solidFill>
                  <a:srgbClr val="9779D3"/>
                </a:solidFill>
                <a:latin typeface="Times New Roman" charset="0"/>
                <a:ea typeface="Times New Roman" charset="0"/>
                <a:cs typeface="Times New Roman" charset="0"/>
              </a:rPr>
              <a:t>Program Mission:</a:t>
            </a:r>
            <a:endParaRPr lang="en-US" b="1" u="sng" dirty="0">
              <a:solidFill>
                <a:srgbClr val="9779D3"/>
              </a:solidFill>
              <a:latin typeface="Times New Roman" charset="0"/>
              <a:ea typeface="Times New Roman" charset="0"/>
              <a:cs typeface="Times New Roman" charset="0"/>
            </a:endParaRPr>
          </a:p>
        </p:txBody>
      </p:sp>
      <p:sp>
        <p:nvSpPr>
          <p:cNvPr id="3" name="Content Placeholder 2"/>
          <p:cNvSpPr>
            <a:spLocks noGrp="1"/>
          </p:cNvSpPr>
          <p:nvPr>
            <p:ph idx="1"/>
          </p:nvPr>
        </p:nvSpPr>
        <p:spPr>
          <a:xfrm>
            <a:off x="838200" y="1648506"/>
            <a:ext cx="10515600" cy="4496367"/>
          </a:xfrm>
        </p:spPr>
        <p:txBody>
          <a:bodyPr>
            <a:normAutofit/>
          </a:bodyPr>
          <a:lstStyle/>
          <a:p>
            <a:pPr marL="0" indent="0" algn="just">
              <a:lnSpc>
                <a:spcPct val="150000"/>
              </a:lnSpc>
              <a:buNone/>
            </a:pPr>
            <a:r>
              <a:rPr lang="en-US" dirty="0">
                <a:latin typeface="Times New Roman" charset="0"/>
                <a:ea typeface="Times New Roman" charset="0"/>
                <a:cs typeface="Times New Roman" charset="0"/>
              </a:rPr>
              <a:t>The mission of the MSc degree in Human Nutrition is to maintain a progressive and effective academic program that integrates graduate education, professional experience, research, and public service to </a:t>
            </a:r>
            <a:r>
              <a:rPr lang="en-US" b="1" dirty="0">
                <a:latin typeface="Times New Roman" charset="0"/>
                <a:ea typeface="Times New Roman" charset="0"/>
                <a:cs typeface="Times New Roman" charset="0"/>
              </a:rPr>
              <a:t>develop competent graduates with the knowledge and skills necessary to satisfy and improve the diet, health, and nutritional needs</a:t>
            </a:r>
            <a:r>
              <a:rPr lang="en-US" dirty="0">
                <a:latin typeface="Times New Roman" charset="0"/>
                <a:ea typeface="Times New Roman" charset="0"/>
                <a:cs typeface="Times New Roman" charset="0"/>
              </a:rPr>
              <a:t> </a:t>
            </a:r>
            <a:r>
              <a:rPr lang="en-US" b="1" dirty="0">
                <a:latin typeface="Times New Roman" charset="0"/>
                <a:ea typeface="Times New Roman" charset="0"/>
                <a:cs typeface="Times New Roman" charset="0"/>
              </a:rPr>
              <a:t>of the Qatari community and communities of the Gulf region.</a:t>
            </a:r>
            <a:endParaRPr lang="en-US" b="1" dirty="0"/>
          </a:p>
        </p:txBody>
      </p:sp>
    </p:spTree>
    <p:extLst>
      <p:ext uri="{BB962C8B-B14F-4D97-AF65-F5344CB8AC3E}">
        <p14:creationId xmlns:p14="http://schemas.microsoft.com/office/powerpoint/2010/main" val="249370757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990600" y="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b="1" u="sng" dirty="0">
                <a:solidFill>
                  <a:srgbClr val="9779D3"/>
                </a:solidFill>
                <a:latin typeface="Times New Roman" charset="0"/>
                <a:ea typeface="Times New Roman" charset="0"/>
                <a:cs typeface="Times New Roman" charset="0"/>
              </a:rPr>
              <a:t>Program Information</a:t>
            </a:r>
          </a:p>
        </p:txBody>
      </p:sp>
      <p:sp>
        <p:nvSpPr>
          <p:cNvPr id="5" name="Content Placeholder 2"/>
          <p:cNvSpPr txBox="1">
            <a:spLocks/>
          </p:cNvSpPr>
          <p:nvPr/>
        </p:nvSpPr>
        <p:spPr>
          <a:xfrm>
            <a:off x="990600" y="1209448"/>
            <a:ext cx="10515600" cy="5131194"/>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50000"/>
              </a:lnSpc>
            </a:pPr>
            <a:r>
              <a:rPr lang="en-US" dirty="0">
                <a:latin typeface="Times New Roman" charset="0"/>
                <a:ea typeface="Times New Roman" charset="0"/>
                <a:cs typeface="Times New Roman" charset="0"/>
              </a:rPr>
              <a:t>Master's Degree in Human Nutrition</a:t>
            </a:r>
          </a:p>
          <a:p>
            <a:pPr>
              <a:lnSpc>
                <a:spcPct val="150000"/>
              </a:lnSpc>
            </a:pPr>
            <a:r>
              <a:rPr lang="en-US" dirty="0">
                <a:latin typeface="Times New Roman" charset="0"/>
                <a:ea typeface="Times New Roman" charset="0"/>
                <a:cs typeface="Times New Roman" charset="0"/>
              </a:rPr>
              <a:t>Offered by the Department of Human Nutrition at CHS</a:t>
            </a:r>
          </a:p>
          <a:p>
            <a:pPr>
              <a:lnSpc>
                <a:spcPct val="150000"/>
              </a:lnSpc>
            </a:pPr>
            <a:r>
              <a:rPr lang="en-US" b="1" dirty="0">
                <a:solidFill>
                  <a:srgbClr val="FF0000"/>
                </a:solidFill>
                <a:latin typeface="Times New Roman" charset="0"/>
                <a:ea typeface="Times New Roman" charset="0"/>
                <a:cs typeface="Times New Roman" charset="0"/>
              </a:rPr>
              <a:t>Start date: Fall 2021</a:t>
            </a:r>
          </a:p>
          <a:p>
            <a:pPr>
              <a:lnSpc>
                <a:spcPct val="150000"/>
              </a:lnSpc>
            </a:pPr>
            <a:r>
              <a:rPr lang="en-US" dirty="0">
                <a:latin typeface="Times New Roman" charset="0"/>
                <a:ea typeface="Times New Roman" charset="0"/>
                <a:cs typeface="Times New Roman" charset="0"/>
              </a:rPr>
              <a:t>Offered for students </a:t>
            </a:r>
            <a:r>
              <a:rPr lang="en-US" b="1" dirty="0">
                <a:latin typeface="Times New Roman" charset="0"/>
                <a:ea typeface="Times New Roman" charset="0"/>
                <a:cs typeface="Times New Roman" charset="0"/>
              </a:rPr>
              <a:t>(both males and females) </a:t>
            </a:r>
            <a:r>
              <a:rPr lang="en-US" dirty="0">
                <a:latin typeface="Times New Roman" charset="0"/>
                <a:ea typeface="Times New Roman" charset="0"/>
                <a:cs typeface="Times New Roman" charset="0"/>
              </a:rPr>
              <a:t>holding BSc degree in Health related fields </a:t>
            </a:r>
          </a:p>
          <a:p>
            <a:pPr>
              <a:lnSpc>
                <a:spcPct val="150000"/>
              </a:lnSpc>
            </a:pPr>
            <a:r>
              <a:rPr lang="en-US" dirty="0">
                <a:latin typeface="Times New Roman" charset="0"/>
                <a:ea typeface="Times New Roman" charset="0"/>
                <a:cs typeface="Times New Roman" charset="0"/>
              </a:rPr>
              <a:t>Expected number of enrolled students per year is </a:t>
            </a:r>
            <a:r>
              <a:rPr lang="en-US" b="1" dirty="0">
                <a:solidFill>
                  <a:srgbClr val="7030A0"/>
                </a:solidFill>
                <a:latin typeface="Times New Roman" charset="0"/>
                <a:ea typeface="Times New Roman" charset="0"/>
                <a:cs typeface="Times New Roman" charset="0"/>
              </a:rPr>
              <a:t>10 students</a:t>
            </a:r>
          </a:p>
          <a:p>
            <a:pPr>
              <a:lnSpc>
                <a:spcPct val="150000"/>
              </a:lnSpc>
            </a:pPr>
            <a:r>
              <a:rPr lang="en-US" dirty="0">
                <a:latin typeface="Times New Roman" charset="0"/>
                <a:ea typeface="Times New Roman" charset="0"/>
                <a:cs typeface="Times New Roman" charset="0"/>
              </a:rPr>
              <a:t>Course duration: </a:t>
            </a:r>
          </a:p>
          <a:p>
            <a:pPr lvl="1">
              <a:lnSpc>
                <a:spcPct val="150000"/>
              </a:lnSpc>
            </a:pPr>
            <a:r>
              <a:rPr lang="en-US" b="1" dirty="0">
                <a:latin typeface="Times New Roman" charset="0"/>
                <a:ea typeface="Times New Roman" charset="0"/>
                <a:cs typeface="Times New Roman" charset="0"/>
              </a:rPr>
              <a:t>Two years </a:t>
            </a:r>
            <a:r>
              <a:rPr lang="en-US" dirty="0">
                <a:latin typeface="Times New Roman" charset="0"/>
                <a:ea typeface="Times New Roman" charset="0"/>
                <a:cs typeface="Times New Roman" charset="0"/>
              </a:rPr>
              <a:t>for </a:t>
            </a:r>
            <a:r>
              <a:rPr lang="en-US" b="1" u="sng" dirty="0">
                <a:solidFill>
                  <a:srgbClr val="6EBE4A"/>
                </a:solidFill>
                <a:latin typeface="Times New Roman" charset="0"/>
                <a:ea typeface="Times New Roman" charset="0"/>
                <a:cs typeface="Times New Roman" charset="0"/>
              </a:rPr>
              <a:t>full-time</a:t>
            </a:r>
            <a:r>
              <a:rPr lang="en-US" dirty="0">
                <a:latin typeface="Times New Roman" charset="0"/>
                <a:ea typeface="Times New Roman" charset="0"/>
                <a:cs typeface="Times New Roman" charset="0"/>
              </a:rPr>
              <a:t> or </a:t>
            </a:r>
            <a:r>
              <a:rPr lang="en-US" b="1" dirty="0">
                <a:latin typeface="Times New Roman" charset="0"/>
                <a:ea typeface="Times New Roman" charset="0"/>
                <a:cs typeface="Times New Roman" charset="0"/>
              </a:rPr>
              <a:t>four years </a:t>
            </a:r>
            <a:r>
              <a:rPr lang="en-US" dirty="0">
                <a:latin typeface="Times New Roman" charset="0"/>
                <a:ea typeface="Times New Roman" charset="0"/>
                <a:cs typeface="Times New Roman" charset="0"/>
              </a:rPr>
              <a:t>for </a:t>
            </a:r>
            <a:r>
              <a:rPr lang="en-US" b="1" u="sng" dirty="0">
                <a:solidFill>
                  <a:srgbClr val="6EBE4A"/>
                </a:solidFill>
                <a:latin typeface="Times New Roman" charset="0"/>
                <a:ea typeface="Times New Roman" charset="0"/>
                <a:cs typeface="Times New Roman" charset="0"/>
              </a:rPr>
              <a:t>part-time</a:t>
            </a:r>
            <a:r>
              <a:rPr lang="en-US" b="1" dirty="0">
                <a:latin typeface="Times New Roman" charset="0"/>
                <a:ea typeface="Times New Roman" charset="0"/>
                <a:cs typeface="Times New Roman" charset="0"/>
              </a:rPr>
              <a:t> </a:t>
            </a:r>
            <a:r>
              <a:rPr lang="en-US" b="1" dirty="0">
                <a:solidFill>
                  <a:srgbClr val="6EBE4A"/>
                </a:solidFill>
                <a:latin typeface="Times New Roman" charset="0"/>
                <a:ea typeface="Times New Roman" charset="0"/>
                <a:cs typeface="Times New Roman" charset="0"/>
              </a:rPr>
              <a:t>(36 credits in total)</a:t>
            </a:r>
          </a:p>
          <a:p>
            <a:pPr>
              <a:lnSpc>
                <a:spcPct val="150000"/>
              </a:lnSpc>
            </a:pPr>
            <a:endParaRPr lang="en-US" dirty="0"/>
          </a:p>
          <a:p>
            <a:pPr marL="0" indent="0">
              <a:buFont typeface="Arial"/>
              <a:buNone/>
            </a:pPr>
            <a:endParaRPr lang="en-US" dirty="0"/>
          </a:p>
          <a:p>
            <a:pPr marL="0" indent="0">
              <a:buFont typeface="Arial"/>
              <a:buNone/>
            </a:pPr>
            <a:endParaRPr lang="en-US" dirty="0"/>
          </a:p>
          <a:p>
            <a:endParaRPr lang="en-US" dirty="0"/>
          </a:p>
          <a:p>
            <a:endParaRPr lang="en-US" dirty="0"/>
          </a:p>
        </p:txBody>
      </p:sp>
    </p:spTree>
    <p:extLst>
      <p:ext uri="{BB962C8B-B14F-4D97-AF65-F5344CB8AC3E}">
        <p14:creationId xmlns:p14="http://schemas.microsoft.com/office/powerpoint/2010/main" val="359158821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normAutofit/>
          </a:bodyPr>
          <a:lstStyle/>
          <a:p>
            <a:r>
              <a:rPr lang="en-US" sz="6000" b="1" u="sng" dirty="0">
                <a:solidFill>
                  <a:srgbClr val="9779D3"/>
                </a:solidFill>
                <a:latin typeface="Times New Roman" charset="0"/>
                <a:ea typeface="Times New Roman" charset="0"/>
                <a:cs typeface="Times New Roman" charset="0"/>
              </a:rPr>
              <a:t>Admission Criteria</a:t>
            </a:r>
          </a:p>
        </p:txBody>
      </p:sp>
      <p:sp>
        <p:nvSpPr>
          <p:cNvPr id="4" name="Content Placeholder 2"/>
          <p:cNvSpPr>
            <a:spLocks noGrp="1"/>
          </p:cNvSpPr>
          <p:nvPr>
            <p:ph idx="1"/>
          </p:nvPr>
        </p:nvSpPr>
        <p:spPr>
          <a:xfrm>
            <a:off x="726510" y="1465544"/>
            <a:ext cx="11160690" cy="4975895"/>
          </a:xfrm>
        </p:spPr>
        <p:txBody>
          <a:bodyPr>
            <a:normAutofit fontScale="77500" lnSpcReduction="20000"/>
          </a:bodyPr>
          <a:lstStyle/>
          <a:p>
            <a:pPr lvl="0" algn="just">
              <a:lnSpc>
                <a:spcPct val="150000"/>
              </a:lnSpc>
            </a:pPr>
            <a:r>
              <a:rPr lang="en-US" dirty="0">
                <a:latin typeface="Times New Roman" charset="0"/>
                <a:ea typeface="Times New Roman" charset="0"/>
                <a:cs typeface="Times New Roman" charset="0"/>
              </a:rPr>
              <a:t>Admission application form</a:t>
            </a:r>
          </a:p>
          <a:p>
            <a:pPr lvl="0" algn="just">
              <a:lnSpc>
                <a:spcPct val="150000"/>
              </a:lnSpc>
            </a:pPr>
            <a:r>
              <a:rPr lang="en-US" dirty="0">
                <a:latin typeface="Times New Roman" charset="0"/>
                <a:ea typeface="Times New Roman" charset="0"/>
                <a:cs typeface="Times New Roman" charset="0"/>
              </a:rPr>
              <a:t>Completed a Bachelor level degree or an equivalent degree in a </a:t>
            </a:r>
            <a:r>
              <a:rPr lang="en-US" b="1" dirty="0">
                <a:solidFill>
                  <a:srgbClr val="9677D2"/>
                </a:solidFill>
                <a:latin typeface="Times New Roman" charset="0"/>
                <a:ea typeface="Times New Roman" charset="0"/>
                <a:cs typeface="Times New Roman" charset="0"/>
              </a:rPr>
              <a:t>nutrition, dietetics or related health </a:t>
            </a:r>
            <a:r>
              <a:rPr lang="en-US" dirty="0">
                <a:latin typeface="Times New Roman" charset="0"/>
                <a:ea typeface="Times New Roman" charset="0"/>
                <a:cs typeface="Times New Roman" charset="0"/>
              </a:rPr>
              <a:t>fields with a minimum cumulative GPA of 2.80 out of 4.00 </a:t>
            </a:r>
          </a:p>
          <a:p>
            <a:pPr lvl="0">
              <a:lnSpc>
                <a:spcPct val="150000"/>
              </a:lnSpc>
            </a:pPr>
            <a:r>
              <a:rPr lang="en-AU" dirty="0">
                <a:latin typeface="Times New Roman" charset="0"/>
                <a:ea typeface="Times New Roman" charset="0"/>
                <a:cs typeface="Times New Roman" charset="0"/>
              </a:rPr>
              <a:t>Minimum score of </a:t>
            </a:r>
            <a:r>
              <a:rPr lang="en-AU" b="1" dirty="0">
                <a:latin typeface="Times New Roman" charset="0"/>
                <a:ea typeface="Times New Roman" charset="0"/>
                <a:cs typeface="Times New Roman" charset="0"/>
              </a:rPr>
              <a:t>520 TOEFL </a:t>
            </a:r>
            <a:r>
              <a:rPr lang="en-AU" dirty="0">
                <a:latin typeface="Times New Roman" charset="0"/>
                <a:ea typeface="Times New Roman" charset="0"/>
                <a:cs typeface="Times New Roman" charset="0"/>
              </a:rPr>
              <a:t>or equivalent test (e.g. </a:t>
            </a:r>
            <a:r>
              <a:rPr lang="en-AU" b="1" dirty="0">
                <a:latin typeface="Times New Roman" charset="0"/>
                <a:ea typeface="Times New Roman" charset="0"/>
                <a:cs typeface="Times New Roman" charset="0"/>
              </a:rPr>
              <a:t>IELTS score of 6.0</a:t>
            </a:r>
            <a:r>
              <a:rPr lang="en-AU" dirty="0">
                <a:latin typeface="Times New Roman" charset="0"/>
                <a:ea typeface="Times New Roman" charset="0"/>
                <a:cs typeface="Times New Roman" charset="0"/>
              </a:rPr>
              <a:t>), OR earned a previous degree from an accredited institution of higher education in a Program where </a:t>
            </a:r>
            <a:r>
              <a:rPr lang="en-AU" b="1" dirty="0">
                <a:latin typeface="Times New Roman" charset="0"/>
                <a:ea typeface="Times New Roman" charset="0"/>
                <a:cs typeface="Times New Roman" charset="0"/>
              </a:rPr>
              <a:t>English was the language of instruction</a:t>
            </a:r>
            <a:r>
              <a:rPr lang="en-AU" dirty="0">
                <a:latin typeface="Times New Roman" charset="0"/>
                <a:ea typeface="Times New Roman" charset="0"/>
                <a:cs typeface="Times New Roman" charset="0"/>
              </a:rPr>
              <a:t>. </a:t>
            </a:r>
            <a:r>
              <a:rPr lang="en-US" dirty="0"/>
              <a:t>English proficiency must have been taken within 2 years of the start of the intended semester of admission.</a:t>
            </a:r>
            <a:endParaRPr lang="en-US" dirty="0">
              <a:latin typeface="Times New Roman" charset="0"/>
              <a:ea typeface="Times New Roman" charset="0"/>
              <a:cs typeface="Times New Roman" charset="0"/>
            </a:endParaRPr>
          </a:p>
          <a:p>
            <a:pPr lvl="0" algn="just">
              <a:lnSpc>
                <a:spcPct val="150000"/>
              </a:lnSpc>
            </a:pPr>
            <a:r>
              <a:rPr lang="en-US" dirty="0">
                <a:latin typeface="Times New Roman" charset="0"/>
                <a:ea typeface="Times New Roman" charset="0"/>
                <a:cs typeface="Times New Roman" charset="0"/>
              </a:rPr>
              <a:t>Applicants must submit a typed, </a:t>
            </a:r>
            <a:r>
              <a:rPr lang="en-US" b="1" dirty="0">
                <a:latin typeface="Times New Roman" charset="0"/>
                <a:ea typeface="Times New Roman" charset="0"/>
                <a:cs typeface="Times New Roman" charset="0"/>
              </a:rPr>
              <a:t>300-word personal statement </a:t>
            </a:r>
            <a:r>
              <a:rPr lang="en-US" dirty="0">
                <a:latin typeface="Times New Roman" charset="0"/>
                <a:ea typeface="Times New Roman" charset="0"/>
                <a:cs typeface="Times New Roman" charset="0"/>
              </a:rPr>
              <a:t>discussing their motivation for seeking a master’s degree in view of prior formal education, current job responsibilities and career plans.</a:t>
            </a:r>
          </a:p>
          <a:p>
            <a:pPr lvl="0"/>
            <a:endParaRPr lang="en-US" dirty="0"/>
          </a:p>
          <a:p>
            <a:pPr lvl="0"/>
            <a:endParaRPr lang="en-US" dirty="0"/>
          </a:p>
        </p:txBody>
      </p:sp>
    </p:spTree>
    <p:extLst>
      <p:ext uri="{BB962C8B-B14F-4D97-AF65-F5344CB8AC3E}">
        <p14:creationId xmlns:p14="http://schemas.microsoft.com/office/powerpoint/2010/main" val="62957495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77874"/>
          </a:xfrm>
        </p:spPr>
        <p:txBody>
          <a:bodyPr>
            <a:normAutofit/>
          </a:bodyPr>
          <a:lstStyle/>
          <a:p>
            <a:r>
              <a:rPr lang="en-US" sz="3600" b="1" dirty="0">
                <a:solidFill>
                  <a:srgbClr val="7030A0"/>
                </a:solidFill>
                <a:latin typeface="Times New Roman" panose="02020603050405020304" pitchFamily="18" charset="0"/>
                <a:cs typeface="Times New Roman" panose="02020603050405020304" pitchFamily="18" charset="0"/>
              </a:rPr>
              <a:t>Admission criteria.. continued</a:t>
            </a:r>
          </a:p>
        </p:txBody>
      </p:sp>
      <p:sp>
        <p:nvSpPr>
          <p:cNvPr id="3" name="Content Placeholder 2"/>
          <p:cNvSpPr>
            <a:spLocks noGrp="1"/>
          </p:cNvSpPr>
          <p:nvPr>
            <p:ph idx="1"/>
          </p:nvPr>
        </p:nvSpPr>
        <p:spPr>
          <a:xfrm>
            <a:off x="505325" y="1227222"/>
            <a:ext cx="11177337" cy="5630778"/>
          </a:xfrm>
        </p:spPr>
        <p:txBody>
          <a:bodyPr>
            <a:normAutofit fontScale="85000" lnSpcReduction="10000"/>
          </a:bodyPr>
          <a:lstStyle/>
          <a:p>
            <a:pPr lvl="0" algn="just">
              <a:lnSpc>
                <a:spcPct val="150000"/>
              </a:lnSpc>
            </a:pPr>
            <a:r>
              <a:rPr lang="en-US" dirty="0">
                <a:latin typeface="Times New Roman" charset="0"/>
                <a:ea typeface="Times New Roman" charset="0"/>
                <a:cs typeface="Times New Roman" charset="0"/>
              </a:rPr>
              <a:t>3 letters of confidential recommendations-at least 2 from their professors of their undergraduate program and no more than one from the employer/supervisor directly sent to program coordinator </a:t>
            </a:r>
          </a:p>
          <a:p>
            <a:pPr lvl="0" algn="just">
              <a:lnSpc>
                <a:spcPct val="150000"/>
              </a:lnSpc>
            </a:pPr>
            <a:r>
              <a:rPr lang="en-US" dirty="0">
                <a:latin typeface="Times New Roman" charset="0"/>
                <a:ea typeface="Times New Roman" charset="0"/>
                <a:cs typeface="Times New Roman" charset="0"/>
              </a:rPr>
              <a:t>Curriculum vitae</a:t>
            </a:r>
          </a:p>
          <a:p>
            <a:pPr lvl="0" algn="just">
              <a:lnSpc>
                <a:spcPct val="150000"/>
              </a:lnSpc>
            </a:pPr>
            <a:r>
              <a:rPr lang="en-US" dirty="0">
                <a:latin typeface="Times New Roman" charset="0"/>
                <a:ea typeface="Times New Roman" charset="0"/>
                <a:cs typeface="Times New Roman" charset="0"/>
              </a:rPr>
              <a:t>Copy of the official transcripts</a:t>
            </a:r>
          </a:p>
          <a:p>
            <a:pPr lvl="0" algn="just">
              <a:lnSpc>
                <a:spcPct val="150000"/>
              </a:lnSpc>
            </a:pPr>
            <a:r>
              <a:rPr lang="en-US" dirty="0">
                <a:latin typeface="Times New Roman" charset="0"/>
                <a:ea typeface="Times New Roman" charset="0"/>
                <a:cs typeface="Times New Roman" charset="0"/>
              </a:rPr>
              <a:t>Admission to the MSc in Human Nutrition takes place only the Fall of every year.</a:t>
            </a:r>
          </a:p>
          <a:p>
            <a:pPr lvl="0" algn="just">
              <a:lnSpc>
                <a:spcPct val="150000"/>
              </a:lnSpc>
            </a:pPr>
            <a:r>
              <a:rPr lang="en-US" dirty="0">
                <a:latin typeface="Times New Roman" charset="0"/>
                <a:ea typeface="Times New Roman" charset="0"/>
                <a:cs typeface="Times New Roman" charset="0"/>
              </a:rPr>
              <a:t>University mandated application fees</a:t>
            </a:r>
          </a:p>
          <a:p>
            <a:pPr algn="just">
              <a:lnSpc>
                <a:spcPct val="150000"/>
              </a:lnSpc>
            </a:pPr>
            <a:r>
              <a:rPr lang="en-US" dirty="0">
                <a:latin typeface="Times New Roman" charset="0"/>
                <a:ea typeface="Times New Roman" charset="0"/>
                <a:cs typeface="Times New Roman" charset="0"/>
              </a:rPr>
              <a:t>A satisfactory performance in the </a:t>
            </a:r>
            <a:r>
              <a:rPr lang="en-US" b="1" dirty="0">
                <a:latin typeface="Times New Roman" charset="0"/>
                <a:ea typeface="Times New Roman" charset="0"/>
                <a:cs typeface="Times New Roman" charset="0"/>
              </a:rPr>
              <a:t>personal interview (oral interview and written essay) </a:t>
            </a:r>
            <a:r>
              <a:rPr lang="en-US" dirty="0">
                <a:latin typeface="Times New Roman" charset="0"/>
                <a:ea typeface="Times New Roman" charset="0"/>
                <a:cs typeface="Times New Roman" charset="0"/>
              </a:rPr>
              <a:t>with the Admissions Committee</a:t>
            </a:r>
          </a:p>
          <a:p>
            <a:pPr lvl="0" algn="just">
              <a:lnSpc>
                <a:spcPct val="150000"/>
              </a:lnSpc>
            </a:pPr>
            <a:endParaRPr lang="en-AU" dirty="0">
              <a:latin typeface="Times New Roman" charset="0"/>
              <a:ea typeface="Times New Roman" charset="0"/>
              <a:cs typeface="Times New Roman" charset="0"/>
            </a:endParaRPr>
          </a:p>
        </p:txBody>
      </p:sp>
    </p:spTree>
    <p:extLst>
      <p:ext uri="{BB962C8B-B14F-4D97-AF65-F5344CB8AC3E}">
        <p14:creationId xmlns:p14="http://schemas.microsoft.com/office/powerpoint/2010/main" val="23017387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R="365760" algn="ctr">
              <a:lnSpc>
                <a:spcPct val="115000"/>
              </a:lnSpc>
              <a:spcAft>
                <a:spcPts val="1000"/>
              </a:spcAft>
            </a:pPr>
            <a:r>
              <a:rPr lang="en-US" sz="2800" b="1" spc="5" dirty="0">
                <a:latin typeface="Times New Roman" panose="02020603050405020304" pitchFamily="18" charset="0"/>
                <a:ea typeface="Times New Roman" panose="02020603050405020304" pitchFamily="18" charset="0"/>
                <a:cs typeface="Times New Roman" panose="02020603050405020304" pitchFamily="18" charset="0"/>
              </a:rPr>
              <a:t>Typical milestones for incoming students</a:t>
            </a:r>
          </a:p>
        </p:txBody>
      </p:sp>
      <p:sp>
        <p:nvSpPr>
          <p:cNvPr id="3" name="Content Placeholder 2"/>
          <p:cNvSpPr>
            <a:spLocks noGrp="1"/>
          </p:cNvSpPr>
          <p:nvPr>
            <p:ph idx="1"/>
          </p:nvPr>
        </p:nvSpPr>
        <p:spPr>
          <a:xfrm>
            <a:off x="838200" y="1825624"/>
            <a:ext cx="10515600" cy="4783519"/>
          </a:xfrm>
        </p:spPr>
        <p:txBody>
          <a:bodyPr>
            <a:normAutofit fontScale="92500" lnSpcReduction="20000"/>
          </a:bodyPr>
          <a:lstStyle/>
          <a:p>
            <a:pPr marR="365760">
              <a:lnSpc>
                <a:spcPct val="115000"/>
              </a:lnSpc>
              <a:spcAft>
                <a:spcPts val="1000"/>
              </a:spcAft>
              <a:buClr>
                <a:srgbClr val="C00000"/>
              </a:buClr>
              <a:buFont typeface="Wingdings" panose="05000000000000000000" pitchFamily="2" charset="2"/>
              <a:buChar char="ü"/>
            </a:pPr>
            <a:r>
              <a:rPr lang="en-US" sz="2200" spc="5" dirty="0">
                <a:latin typeface="Times New Roman" panose="02020603050405020304" pitchFamily="18" charset="0"/>
                <a:ea typeface="Times New Roman" panose="02020603050405020304" pitchFamily="18" charset="0"/>
                <a:cs typeface="Times New Roman" panose="02020603050405020304" pitchFamily="18" charset="0"/>
              </a:rPr>
              <a:t>Enrollment in core, elective and advanced courses to develop a broad foundation and specialization in biomedical sciences</a:t>
            </a:r>
          </a:p>
          <a:p>
            <a:pPr marR="365760">
              <a:lnSpc>
                <a:spcPct val="115000"/>
              </a:lnSpc>
              <a:spcAft>
                <a:spcPts val="1000"/>
              </a:spcAft>
              <a:buClr>
                <a:srgbClr val="C00000"/>
              </a:buClr>
              <a:buFont typeface="Wingdings" panose="05000000000000000000" pitchFamily="2" charset="2"/>
              <a:buChar char="ü"/>
            </a:pPr>
            <a:r>
              <a:rPr lang="en-US" sz="2200" spc="5" dirty="0">
                <a:latin typeface="Times New Roman" panose="02020603050405020304" pitchFamily="18" charset="0"/>
                <a:ea typeface="Times New Roman" panose="02020603050405020304" pitchFamily="18" charset="0"/>
                <a:cs typeface="Times New Roman" panose="02020603050405020304" pitchFamily="18" charset="0"/>
              </a:rPr>
              <a:t>Rotation through research laboratories to learn research techniques</a:t>
            </a:r>
          </a:p>
          <a:p>
            <a:pPr marR="365760">
              <a:lnSpc>
                <a:spcPct val="115000"/>
              </a:lnSpc>
              <a:spcAft>
                <a:spcPts val="1000"/>
              </a:spcAft>
              <a:buClr>
                <a:srgbClr val="C00000"/>
              </a:buClr>
              <a:buFont typeface="Wingdings" panose="05000000000000000000" pitchFamily="2" charset="2"/>
              <a:buChar char="ü"/>
            </a:pPr>
            <a:r>
              <a:rPr lang="en-US" sz="2200" spc="5" dirty="0">
                <a:latin typeface="Times New Roman" panose="02020603050405020304" pitchFamily="18" charset="0"/>
                <a:ea typeface="Times New Roman" panose="02020603050405020304" pitchFamily="18" charset="0"/>
                <a:cs typeface="Times New Roman" panose="02020603050405020304" pitchFamily="18" charset="0"/>
              </a:rPr>
              <a:t>Participation in interdisciplinary seminars</a:t>
            </a:r>
          </a:p>
          <a:p>
            <a:pPr marR="365760">
              <a:lnSpc>
                <a:spcPct val="115000"/>
              </a:lnSpc>
              <a:spcAft>
                <a:spcPts val="1000"/>
              </a:spcAft>
              <a:buClr>
                <a:srgbClr val="C00000"/>
              </a:buClr>
              <a:buFont typeface="Wingdings" panose="05000000000000000000" pitchFamily="2" charset="2"/>
              <a:buChar char="ü"/>
            </a:pPr>
            <a:r>
              <a:rPr lang="en-US" sz="2200" spc="5" dirty="0">
                <a:latin typeface="Times New Roman" panose="02020603050405020304" pitchFamily="18" charset="0"/>
                <a:ea typeface="Times New Roman" panose="02020603050405020304" pitchFamily="18" charset="0"/>
                <a:cs typeface="Times New Roman" panose="02020603050405020304" pitchFamily="18" charset="0"/>
              </a:rPr>
              <a:t>Write thesis research proposal</a:t>
            </a:r>
          </a:p>
          <a:p>
            <a:pPr marR="365760">
              <a:lnSpc>
                <a:spcPct val="115000"/>
              </a:lnSpc>
              <a:spcAft>
                <a:spcPts val="1000"/>
              </a:spcAft>
              <a:buClr>
                <a:srgbClr val="C00000"/>
              </a:buClr>
              <a:buFont typeface="Wingdings" panose="05000000000000000000" pitchFamily="2" charset="2"/>
              <a:buChar char="ü"/>
            </a:pPr>
            <a:r>
              <a:rPr lang="en-US" sz="2200" spc="5" dirty="0">
                <a:latin typeface="Times New Roman" panose="02020603050405020304" pitchFamily="18" charset="0"/>
                <a:ea typeface="Times New Roman" panose="02020603050405020304" pitchFamily="18" charset="0"/>
                <a:cs typeface="Times New Roman" panose="02020603050405020304" pitchFamily="18" charset="0"/>
              </a:rPr>
              <a:t>Passing the written comprehensive and oral candidacy examination.</a:t>
            </a:r>
          </a:p>
          <a:p>
            <a:pPr marR="365760">
              <a:lnSpc>
                <a:spcPct val="115000"/>
              </a:lnSpc>
              <a:spcAft>
                <a:spcPts val="1000"/>
              </a:spcAft>
              <a:buClr>
                <a:srgbClr val="C00000"/>
              </a:buClr>
              <a:buFont typeface="Wingdings" panose="05000000000000000000" pitchFamily="2" charset="2"/>
              <a:buChar char="ü"/>
            </a:pPr>
            <a:r>
              <a:rPr lang="en-US" sz="2200" spc="5" dirty="0">
                <a:latin typeface="Times New Roman" panose="02020603050405020304" pitchFamily="18" charset="0"/>
                <a:ea typeface="Times New Roman" panose="02020603050405020304" pitchFamily="18" charset="0"/>
                <a:cs typeface="Times New Roman" panose="02020603050405020304" pitchFamily="18" charset="0"/>
              </a:rPr>
              <a:t>Performing original research on relevant topic within concentration and publishing </a:t>
            </a:r>
          </a:p>
          <a:p>
            <a:pPr marL="0" marR="365760" indent="0">
              <a:lnSpc>
                <a:spcPct val="115000"/>
              </a:lnSpc>
              <a:spcAft>
                <a:spcPts val="1000"/>
              </a:spcAft>
              <a:buClr>
                <a:srgbClr val="C00000"/>
              </a:buClr>
              <a:buNone/>
            </a:pPr>
            <a:r>
              <a:rPr lang="en-US" sz="2200" spc="5" dirty="0">
                <a:latin typeface="Times New Roman" panose="02020603050405020304" pitchFamily="18" charset="0"/>
                <a:ea typeface="Times New Roman" panose="02020603050405020304" pitchFamily="18" charset="0"/>
                <a:cs typeface="Times New Roman" panose="02020603050405020304" pitchFamily="18" charset="0"/>
              </a:rPr>
              <a:t>	results in peer reviewed international journals</a:t>
            </a:r>
          </a:p>
          <a:p>
            <a:pPr marR="365760">
              <a:lnSpc>
                <a:spcPct val="115000"/>
              </a:lnSpc>
              <a:spcAft>
                <a:spcPts val="1000"/>
              </a:spcAft>
              <a:buClr>
                <a:srgbClr val="C00000"/>
              </a:buClr>
              <a:buFont typeface="Wingdings" panose="05000000000000000000" pitchFamily="2" charset="2"/>
              <a:buChar char="ü"/>
            </a:pPr>
            <a:r>
              <a:rPr lang="en-US" sz="2200" spc="5" dirty="0">
                <a:latin typeface="Times New Roman" panose="02020603050405020304" pitchFamily="18" charset="0"/>
                <a:ea typeface="Times New Roman" panose="02020603050405020304" pitchFamily="18" charset="0"/>
                <a:cs typeface="Times New Roman" panose="02020603050405020304" pitchFamily="18" charset="0"/>
              </a:rPr>
              <a:t>Successful defense of a dissertation </a:t>
            </a:r>
            <a:endParaRPr lang="en-US" sz="2200" dirty="0">
              <a:latin typeface="Times New Roman" panose="02020603050405020304" pitchFamily="18" charset="0"/>
              <a:ea typeface="Times New Roman" panose="02020603050405020304" pitchFamily="18" charset="0"/>
              <a:cs typeface="Times New Roman" panose="02020603050405020304" pitchFamily="18" charset="0"/>
            </a:endParaRPr>
          </a:p>
          <a:p>
            <a:pPr marL="0" indent="0">
              <a:buClr>
                <a:srgbClr val="800000"/>
              </a:buClr>
              <a:buSzPct val="125000"/>
              <a:buNone/>
            </a:pPr>
            <a:endParaRPr lang="en-US" sz="1800" dirty="0">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fld id="{8089D58D-1D4B-1747-9E22-82D481F9ABB7}" type="slidenum">
              <a:rPr lang="en-US">
                <a:solidFill>
                  <a:prstClr val="black">
                    <a:tint val="75000"/>
                  </a:prstClr>
                </a:solidFill>
                <a:latin typeface="Times New Roman" panose="02020603050405020304" pitchFamily="18" charset="0"/>
                <a:cs typeface="Times New Roman" panose="02020603050405020304" pitchFamily="18" charset="0"/>
              </a:rPr>
              <a:pPr/>
              <a:t>6</a:t>
            </a:fld>
            <a:endParaRPr lang="en-US">
              <a:solidFill>
                <a:prstClr val="black">
                  <a:tint val="75000"/>
                </a:prstClr>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8752807" y="2095640"/>
            <a:ext cx="3378235" cy="3103812"/>
          </a:xfrm>
          <a:prstGeom prst="rect">
            <a:avLst/>
          </a:prstGeom>
        </p:spPr>
      </p:pic>
    </p:spTree>
    <p:extLst>
      <p:ext uri="{BB962C8B-B14F-4D97-AF65-F5344CB8AC3E}">
        <p14:creationId xmlns:p14="http://schemas.microsoft.com/office/powerpoint/2010/main" val="77051465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937637" y="305508"/>
            <a:ext cx="10515600" cy="1325563"/>
          </a:xfrm>
        </p:spPr>
        <p:txBody>
          <a:bodyPr>
            <a:normAutofit/>
          </a:bodyPr>
          <a:lstStyle/>
          <a:p>
            <a:r>
              <a:rPr lang="en-US" sz="6000" b="1" u="sng" dirty="0">
                <a:solidFill>
                  <a:srgbClr val="9779D3"/>
                </a:solidFill>
                <a:latin typeface="Times New Roman" charset="0"/>
                <a:ea typeface="Times New Roman" charset="0"/>
                <a:cs typeface="Times New Roman" charset="0"/>
              </a:rPr>
              <a:t>Degree requirement</a:t>
            </a:r>
          </a:p>
        </p:txBody>
      </p:sp>
      <p:sp>
        <p:nvSpPr>
          <p:cNvPr id="10" name="Rectangle 9"/>
          <p:cNvSpPr/>
          <p:nvPr/>
        </p:nvSpPr>
        <p:spPr>
          <a:xfrm>
            <a:off x="937637" y="3379018"/>
            <a:ext cx="8746189" cy="923330"/>
          </a:xfrm>
          <a:prstGeom prst="rect">
            <a:avLst/>
          </a:prstGeom>
        </p:spPr>
        <p:txBody>
          <a:bodyPr wrap="square">
            <a:spAutoFit/>
          </a:bodyPr>
          <a:lstStyle/>
          <a:p>
            <a:endParaRPr lang="en-US" dirty="0">
              <a:latin typeface="Calibri" panose="020F0502020204030204" pitchFamily="34" charset="0"/>
              <a:cs typeface="Arial" panose="020B0604020202020204" pitchFamily="34" charset="0"/>
            </a:endParaRPr>
          </a:p>
          <a:p>
            <a:endParaRPr lang="en-US" dirty="0">
              <a:latin typeface="Calibri" panose="020F0502020204030204" pitchFamily="34" charset="0"/>
              <a:cs typeface="Arial" panose="020B0604020202020204" pitchFamily="34" charset="0"/>
            </a:endParaRPr>
          </a:p>
          <a:p>
            <a:r>
              <a:rPr lang="en-US" dirty="0">
                <a:latin typeface="Calibri" panose="020F0502020204030204" pitchFamily="34" charset="0"/>
                <a:cs typeface="Arial" panose="020B0604020202020204" pitchFamily="34" charset="0"/>
              </a:rPr>
              <a:t>	</a:t>
            </a:r>
            <a:endParaRPr lang="en-US" dirty="0"/>
          </a:p>
        </p:txBody>
      </p:sp>
      <p:graphicFrame>
        <p:nvGraphicFramePr>
          <p:cNvPr id="2" name="Table 1"/>
          <p:cNvGraphicFramePr>
            <a:graphicFrameLocks noGrp="1"/>
          </p:cNvGraphicFramePr>
          <p:nvPr/>
        </p:nvGraphicFramePr>
        <p:xfrm>
          <a:off x="1576136" y="2358183"/>
          <a:ext cx="9483747" cy="2938112"/>
        </p:xfrm>
        <a:graphic>
          <a:graphicData uri="http://schemas.openxmlformats.org/drawingml/2006/table">
            <a:tbl>
              <a:tblPr firstRow="1" bandRow="1">
                <a:tableStyleId>{F2DE63D5-997A-4646-A377-4702673A728D}</a:tableStyleId>
              </a:tblPr>
              <a:tblGrid>
                <a:gridCol w="3161249">
                  <a:extLst>
                    <a:ext uri="{9D8B030D-6E8A-4147-A177-3AD203B41FA5}">
                      <a16:colId xmlns:a16="http://schemas.microsoft.com/office/drawing/2014/main" val="20000"/>
                    </a:ext>
                  </a:extLst>
                </a:gridCol>
                <a:gridCol w="3016238">
                  <a:extLst>
                    <a:ext uri="{9D8B030D-6E8A-4147-A177-3AD203B41FA5}">
                      <a16:colId xmlns:a16="http://schemas.microsoft.com/office/drawing/2014/main" val="20001"/>
                    </a:ext>
                  </a:extLst>
                </a:gridCol>
                <a:gridCol w="3306260">
                  <a:extLst>
                    <a:ext uri="{9D8B030D-6E8A-4147-A177-3AD203B41FA5}">
                      <a16:colId xmlns:a16="http://schemas.microsoft.com/office/drawing/2014/main" val="20002"/>
                    </a:ext>
                  </a:extLst>
                </a:gridCol>
              </a:tblGrid>
              <a:tr h="826344">
                <a:tc>
                  <a:txBody>
                    <a:bodyPr/>
                    <a:lstStyle/>
                    <a:p>
                      <a:pPr algn="ctr"/>
                      <a:r>
                        <a:rPr lang="en-US" sz="2400" dirty="0">
                          <a:latin typeface="Times New Roman" charset="0"/>
                          <a:ea typeface="Times New Roman" charset="0"/>
                          <a:cs typeface="Times New Roman" charset="0"/>
                        </a:rPr>
                        <a:t>Curriculum component</a:t>
                      </a:r>
                    </a:p>
                  </a:txBody>
                  <a:tcPr/>
                </a:tc>
                <a:tc>
                  <a:txBody>
                    <a:bodyPr/>
                    <a:lstStyle/>
                    <a:p>
                      <a:pPr algn="ctr"/>
                      <a:r>
                        <a:rPr lang="en-US" sz="2400" dirty="0">
                          <a:latin typeface="Times New Roman" charset="0"/>
                          <a:ea typeface="Times New Roman" charset="0"/>
                          <a:cs typeface="Times New Roman" charset="0"/>
                        </a:rPr>
                        <a:t>Number</a:t>
                      </a:r>
                      <a:r>
                        <a:rPr lang="en-US" sz="2400" baseline="0" dirty="0">
                          <a:latin typeface="Times New Roman" charset="0"/>
                          <a:ea typeface="Times New Roman" charset="0"/>
                          <a:cs typeface="Times New Roman" charset="0"/>
                        </a:rPr>
                        <a:t> of Courses</a:t>
                      </a:r>
                      <a:endParaRPr lang="en-US" sz="2400" dirty="0">
                        <a:latin typeface="Times New Roman" charset="0"/>
                        <a:ea typeface="Times New Roman" charset="0"/>
                        <a:cs typeface="Times New Roman" charset="0"/>
                      </a:endParaRPr>
                    </a:p>
                  </a:txBody>
                  <a:tcPr/>
                </a:tc>
                <a:tc>
                  <a:txBody>
                    <a:bodyPr/>
                    <a:lstStyle/>
                    <a:p>
                      <a:pPr algn="ctr"/>
                      <a:r>
                        <a:rPr lang="en-US" sz="2400" dirty="0">
                          <a:latin typeface="Times New Roman" charset="0"/>
                          <a:ea typeface="Times New Roman" charset="0"/>
                          <a:cs typeface="Times New Roman" charset="0"/>
                        </a:rPr>
                        <a:t>Total Number of Credit</a:t>
                      </a:r>
                      <a:r>
                        <a:rPr lang="en-US" sz="2400" baseline="0" dirty="0">
                          <a:latin typeface="Times New Roman" charset="0"/>
                          <a:ea typeface="Times New Roman" charset="0"/>
                          <a:cs typeface="Times New Roman" charset="0"/>
                        </a:rPr>
                        <a:t> Hours</a:t>
                      </a:r>
                      <a:endParaRPr lang="en-US" sz="2400" dirty="0">
                        <a:latin typeface="Times New Roman" charset="0"/>
                        <a:ea typeface="Times New Roman" charset="0"/>
                        <a:cs typeface="Times New Roman" charset="0"/>
                      </a:endParaRPr>
                    </a:p>
                  </a:txBody>
                  <a:tcPr/>
                </a:tc>
                <a:extLst>
                  <a:ext uri="{0D108BD9-81ED-4DB2-BD59-A6C34878D82A}">
                    <a16:rowId xmlns:a16="http://schemas.microsoft.com/office/drawing/2014/main" val="10000"/>
                  </a:ext>
                </a:extLst>
              </a:tr>
              <a:tr h="826344">
                <a:tc>
                  <a:txBody>
                    <a:bodyPr/>
                    <a:lstStyle/>
                    <a:p>
                      <a:r>
                        <a:rPr lang="en-US" sz="2400" b="1" dirty="0">
                          <a:latin typeface="Times New Roman" charset="0"/>
                          <a:ea typeface="Times New Roman" charset="0"/>
                          <a:cs typeface="Times New Roman" charset="0"/>
                        </a:rPr>
                        <a:t>Required Courses in Major</a:t>
                      </a:r>
                    </a:p>
                  </a:txBody>
                  <a:tcPr/>
                </a:tc>
                <a:tc>
                  <a:txBody>
                    <a:bodyPr/>
                    <a:lstStyle/>
                    <a:p>
                      <a:pPr algn="ctr"/>
                      <a:r>
                        <a:rPr lang="cs-CZ" sz="2400" dirty="0">
                          <a:latin typeface="Times New Roman" charset="0"/>
                          <a:ea typeface="Times New Roman" charset="0"/>
                          <a:cs typeface="Times New Roman" charset="0"/>
                        </a:rPr>
                        <a:t>11 </a:t>
                      </a:r>
                      <a:endParaRPr lang="en-US" sz="2400" dirty="0">
                        <a:latin typeface="Times New Roman" charset="0"/>
                        <a:ea typeface="Times New Roman" charset="0"/>
                        <a:cs typeface="Times New Roman" charset="0"/>
                      </a:endParaRPr>
                    </a:p>
                  </a:txBody>
                  <a:tcPr/>
                </a:tc>
                <a:tc>
                  <a:txBody>
                    <a:bodyPr/>
                    <a:lstStyle/>
                    <a:p>
                      <a:pPr algn="ctr"/>
                      <a:r>
                        <a:rPr lang="en-US" sz="2400" dirty="0">
                          <a:latin typeface="Times New Roman" charset="0"/>
                          <a:ea typeface="Times New Roman" charset="0"/>
                          <a:cs typeface="Times New Roman" charset="0"/>
                        </a:rPr>
                        <a:t>30 </a:t>
                      </a:r>
                    </a:p>
                  </a:txBody>
                  <a:tcPr/>
                </a:tc>
                <a:extLst>
                  <a:ext uri="{0D108BD9-81ED-4DB2-BD59-A6C34878D82A}">
                    <a16:rowId xmlns:a16="http://schemas.microsoft.com/office/drawing/2014/main" val="10001"/>
                  </a:ext>
                </a:extLst>
              </a:tr>
              <a:tr h="826344">
                <a:tc>
                  <a:txBody>
                    <a:bodyPr/>
                    <a:lstStyle/>
                    <a:p>
                      <a:r>
                        <a:rPr lang="en-US" sz="2400" b="1" dirty="0">
                          <a:latin typeface="Times New Roman" charset="0"/>
                          <a:ea typeface="Times New Roman" charset="0"/>
                          <a:cs typeface="Times New Roman" charset="0"/>
                        </a:rPr>
                        <a:t>Elective Courses</a:t>
                      </a:r>
                      <a:r>
                        <a:rPr lang="en-US" sz="2400" b="1" baseline="0" dirty="0">
                          <a:latin typeface="Times New Roman" charset="0"/>
                          <a:ea typeface="Times New Roman" charset="0"/>
                          <a:cs typeface="Times New Roman" charset="0"/>
                        </a:rPr>
                        <a:t> in Major</a:t>
                      </a:r>
                      <a:endParaRPr lang="en-US" sz="2400" b="1" dirty="0">
                        <a:latin typeface="Times New Roman" charset="0"/>
                        <a:ea typeface="Times New Roman" charset="0"/>
                        <a:cs typeface="Times New Roman" charset="0"/>
                      </a:endParaRPr>
                    </a:p>
                  </a:txBody>
                  <a:tcPr/>
                </a:tc>
                <a:tc>
                  <a:txBody>
                    <a:bodyPr/>
                    <a:lstStyle/>
                    <a:p>
                      <a:pPr algn="ctr"/>
                      <a:r>
                        <a:rPr lang="is-IS" sz="2400" dirty="0">
                          <a:latin typeface="Times New Roman" charset="0"/>
                          <a:ea typeface="Times New Roman" charset="0"/>
                          <a:cs typeface="Times New Roman" charset="0"/>
                        </a:rPr>
                        <a:t>2 </a:t>
                      </a:r>
                      <a:endParaRPr lang="en-US" sz="2400" dirty="0">
                        <a:latin typeface="Times New Roman" charset="0"/>
                        <a:ea typeface="Times New Roman" charset="0"/>
                        <a:cs typeface="Times New Roman" charset="0"/>
                      </a:endParaRPr>
                    </a:p>
                  </a:txBody>
                  <a:tcPr/>
                </a:tc>
                <a:tc>
                  <a:txBody>
                    <a:bodyPr/>
                    <a:lstStyle/>
                    <a:p>
                      <a:pPr algn="ctr"/>
                      <a:r>
                        <a:rPr lang="en-US" sz="2400" dirty="0">
                          <a:latin typeface="Times New Roman" charset="0"/>
                          <a:ea typeface="Times New Roman" charset="0"/>
                          <a:cs typeface="Times New Roman" charset="0"/>
                        </a:rPr>
                        <a:t>6 </a:t>
                      </a:r>
                    </a:p>
                  </a:txBody>
                  <a:tcPr/>
                </a:tc>
                <a:extLst>
                  <a:ext uri="{0D108BD9-81ED-4DB2-BD59-A6C34878D82A}">
                    <a16:rowId xmlns:a16="http://schemas.microsoft.com/office/drawing/2014/main" val="10002"/>
                  </a:ext>
                </a:extLst>
              </a:tr>
              <a:tr h="459080">
                <a:tc>
                  <a:txBody>
                    <a:bodyPr/>
                    <a:lstStyle/>
                    <a:p>
                      <a:pPr algn="r"/>
                      <a:r>
                        <a:rPr lang="en-US" sz="2400" dirty="0">
                          <a:latin typeface="Times New Roman" charset="0"/>
                          <a:ea typeface="Times New Roman" charset="0"/>
                          <a:cs typeface="Times New Roman" charset="0"/>
                        </a:rPr>
                        <a:t>Total</a:t>
                      </a:r>
                    </a:p>
                  </a:txBody>
                  <a:tcPr/>
                </a:tc>
                <a:tc>
                  <a:txBody>
                    <a:bodyPr/>
                    <a:lstStyle/>
                    <a:p>
                      <a:pPr algn="ctr"/>
                      <a:r>
                        <a:rPr lang="en-US" sz="2400" dirty="0">
                          <a:latin typeface="Times New Roman" charset="0"/>
                          <a:ea typeface="Times New Roman" charset="0"/>
                          <a:cs typeface="Times New Roman" charset="0"/>
                        </a:rPr>
                        <a:t>13</a:t>
                      </a:r>
                    </a:p>
                  </a:txBody>
                  <a:tcPr/>
                </a:tc>
                <a:tc>
                  <a:txBody>
                    <a:bodyPr/>
                    <a:lstStyle/>
                    <a:p>
                      <a:pPr algn="ctr"/>
                      <a:r>
                        <a:rPr lang="en-US" sz="2400" dirty="0">
                          <a:latin typeface="Times New Roman" charset="0"/>
                          <a:ea typeface="Times New Roman" charset="0"/>
                          <a:cs typeface="Times New Roman" charset="0"/>
                        </a:rPr>
                        <a:t>36</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15873723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893878" y="-192834"/>
            <a:ext cx="10515600" cy="1325563"/>
          </a:xfrm>
        </p:spPr>
        <p:txBody>
          <a:bodyPr>
            <a:normAutofit/>
          </a:bodyPr>
          <a:lstStyle/>
          <a:p>
            <a:r>
              <a:rPr lang="en-US" sz="5400" b="1" u="sng" dirty="0">
                <a:solidFill>
                  <a:srgbClr val="9779D3"/>
                </a:solidFill>
                <a:latin typeface="Times New Roman" charset="0"/>
                <a:ea typeface="Times New Roman" charset="0"/>
                <a:cs typeface="Times New Roman" charset="0"/>
              </a:rPr>
              <a:t>Study Plan</a:t>
            </a:r>
          </a:p>
        </p:txBody>
      </p:sp>
      <p:sp>
        <p:nvSpPr>
          <p:cNvPr id="3" name="TextBox 2"/>
          <p:cNvSpPr txBox="1"/>
          <p:nvPr/>
        </p:nvSpPr>
        <p:spPr>
          <a:xfrm>
            <a:off x="5792446" y="4246915"/>
            <a:ext cx="1956620" cy="137160"/>
          </a:xfrm>
          <a:prstGeom prst="rect">
            <a:avLst/>
          </a:prstGeom>
          <a:solidFill>
            <a:schemeClr val="bg1"/>
          </a:solidFill>
        </p:spPr>
        <p:txBody>
          <a:bodyPr wrap="square" rtlCol="0">
            <a:spAutoFit/>
          </a:bodyPr>
          <a:lstStyle/>
          <a:p>
            <a:endParaRPr lang="en-US" dirty="0"/>
          </a:p>
        </p:txBody>
      </p:sp>
      <p:graphicFrame>
        <p:nvGraphicFramePr>
          <p:cNvPr id="7" name="Table 6"/>
          <p:cNvGraphicFramePr>
            <a:graphicFrameLocks noGrp="1"/>
          </p:cNvGraphicFramePr>
          <p:nvPr/>
        </p:nvGraphicFramePr>
        <p:xfrm>
          <a:off x="132344" y="1336339"/>
          <a:ext cx="5727031" cy="4987815"/>
        </p:xfrm>
        <a:graphic>
          <a:graphicData uri="http://schemas.openxmlformats.org/drawingml/2006/table">
            <a:tbl>
              <a:tblPr>
                <a:tableStyleId>{5C22544A-7EE6-4342-B048-85BDC9FD1C3A}</a:tableStyleId>
              </a:tblPr>
              <a:tblGrid>
                <a:gridCol w="776938">
                  <a:extLst>
                    <a:ext uri="{9D8B030D-6E8A-4147-A177-3AD203B41FA5}">
                      <a16:colId xmlns:a16="http://schemas.microsoft.com/office/drawing/2014/main" val="2044876894"/>
                    </a:ext>
                  </a:extLst>
                </a:gridCol>
                <a:gridCol w="1137563">
                  <a:extLst>
                    <a:ext uri="{9D8B030D-6E8A-4147-A177-3AD203B41FA5}">
                      <a16:colId xmlns:a16="http://schemas.microsoft.com/office/drawing/2014/main" val="2880100596"/>
                    </a:ext>
                  </a:extLst>
                </a:gridCol>
                <a:gridCol w="3212024">
                  <a:extLst>
                    <a:ext uri="{9D8B030D-6E8A-4147-A177-3AD203B41FA5}">
                      <a16:colId xmlns:a16="http://schemas.microsoft.com/office/drawing/2014/main" val="20002"/>
                    </a:ext>
                  </a:extLst>
                </a:gridCol>
                <a:gridCol w="600506">
                  <a:extLst>
                    <a:ext uri="{9D8B030D-6E8A-4147-A177-3AD203B41FA5}">
                      <a16:colId xmlns:a16="http://schemas.microsoft.com/office/drawing/2014/main" val="1942306088"/>
                    </a:ext>
                  </a:extLst>
                </a:gridCol>
              </a:tblGrid>
              <a:tr h="393088">
                <a:tc gridSpan="4">
                  <a:txBody>
                    <a:bodyPr/>
                    <a:lstStyle/>
                    <a:p>
                      <a:pPr marL="0" marR="0" fontAlgn="ctr">
                        <a:lnSpc>
                          <a:spcPct val="120000"/>
                        </a:lnSpc>
                        <a:spcBef>
                          <a:spcPts val="0"/>
                        </a:spcBef>
                        <a:spcAft>
                          <a:spcPts val="0"/>
                        </a:spcAft>
                      </a:pPr>
                      <a:r>
                        <a:rPr lang="en-US" sz="1600" b="1" dirty="0">
                          <a:effectLst/>
                          <a:latin typeface="Times New Roman" charset="0"/>
                          <a:ea typeface="Times New Roman" charset="0"/>
                          <a:cs typeface="Times New Roman" charset="0"/>
                        </a:rPr>
                        <a:t>FIRST YEAR (18 credit hours)</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EBE4A"/>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66750476"/>
                  </a:ext>
                </a:extLst>
              </a:tr>
              <a:tr h="684865">
                <a:tc>
                  <a:txBody>
                    <a:bodyPr/>
                    <a:lstStyle/>
                    <a:p>
                      <a:pPr marL="0" marR="0" fontAlgn="ctr">
                        <a:lnSpc>
                          <a:spcPct val="120000"/>
                        </a:lnSpc>
                        <a:spcBef>
                          <a:spcPts val="0"/>
                        </a:spcBef>
                        <a:spcAft>
                          <a:spcPts val="0"/>
                        </a:spcAft>
                      </a:pPr>
                      <a:r>
                        <a:rPr lang="en-US" sz="1600" b="1" dirty="0">
                          <a:effectLst/>
                          <a:latin typeface="Times New Roman" charset="0"/>
                          <a:ea typeface="Times New Roman" charset="0"/>
                          <a:cs typeface="Times New Roman" charset="0"/>
                        </a:rPr>
                        <a:t>Term </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EBE4A"/>
                    </a:solidFill>
                  </a:tcPr>
                </a:tc>
                <a:tc>
                  <a:txBody>
                    <a:bodyPr/>
                    <a:lstStyle/>
                    <a:p>
                      <a:pPr marL="0" marR="0" fontAlgn="ctr">
                        <a:lnSpc>
                          <a:spcPct val="120000"/>
                        </a:lnSpc>
                        <a:spcBef>
                          <a:spcPts val="0"/>
                        </a:spcBef>
                        <a:spcAft>
                          <a:spcPts val="0"/>
                        </a:spcAft>
                      </a:pPr>
                      <a:r>
                        <a:rPr lang="en-US" sz="1600" b="1" dirty="0">
                          <a:effectLst/>
                          <a:latin typeface="Times New Roman" charset="0"/>
                          <a:ea typeface="Times New Roman" charset="0"/>
                          <a:cs typeface="Times New Roman" charset="0"/>
                        </a:rPr>
                        <a:t>Course # </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EBE4A"/>
                    </a:solidFill>
                  </a:tcPr>
                </a:tc>
                <a:tc>
                  <a:txBody>
                    <a:bodyPr/>
                    <a:lstStyle/>
                    <a:p>
                      <a:pPr marL="0" marR="0" fontAlgn="ctr">
                        <a:lnSpc>
                          <a:spcPct val="120000"/>
                        </a:lnSpc>
                        <a:spcBef>
                          <a:spcPts val="0"/>
                        </a:spcBef>
                        <a:spcAft>
                          <a:spcPts val="0"/>
                        </a:spcAft>
                      </a:pPr>
                      <a:r>
                        <a:rPr lang="en-US" sz="1600" b="1" dirty="0">
                          <a:effectLst/>
                          <a:latin typeface="Times New Roman" charset="0"/>
                          <a:ea typeface="Times New Roman" charset="0"/>
                          <a:cs typeface="Times New Roman" charset="0"/>
                        </a:rPr>
                        <a:t>Course Title </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EBE4A"/>
                    </a:solidFill>
                  </a:tcPr>
                </a:tc>
                <a:tc>
                  <a:txBody>
                    <a:bodyPr/>
                    <a:lstStyle/>
                    <a:p>
                      <a:pPr marL="0" marR="0" fontAlgn="ctr">
                        <a:lnSpc>
                          <a:spcPct val="120000"/>
                        </a:lnSpc>
                        <a:spcBef>
                          <a:spcPts val="0"/>
                        </a:spcBef>
                        <a:spcAft>
                          <a:spcPts val="0"/>
                        </a:spcAft>
                      </a:pPr>
                      <a:r>
                        <a:rPr lang="en-US" sz="1600" b="1" dirty="0">
                          <a:effectLst/>
                          <a:latin typeface="Times New Roman" charset="0"/>
                          <a:ea typeface="Times New Roman" charset="0"/>
                          <a:cs typeface="Times New Roman" charset="0"/>
                        </a:rPr>
                        <a:t>Cr Hrs.</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EBE4A"/>
                    </a:solidFill>
                  </a:tcPr>
                </a:tc>
                <a:extLst>
                  <a:ext uri="{0D108BD9-81ED-4DB2-BD59-A6C34878D82A}">
                    <a16:rowId xmlns:a16="http://schemas.microsoft.com/office/drawing/2014/main" val="1035716474"/>
                  </a:ext>
                </a:extLst>
              </a:tr>
              <a:tr h="440162">
                <a:tc rowSpan="3">
                  <a:txBody>
                    <a:bodyPr/>
                    <a:lstStyle/>
                    <a:p>
                      <a:pPr marL="0" marR="0" fontAlgn="ctr">
                        <a:lnSpc>
                          <a:spcPct val="120000"/>
                        </a:lnSpc>
                        <a:spcBef>
                          <a:spcPts val="0"/>
                        </a:spcBef>
                        <a:spcAft>
                          <a:spcPts val="0"/>
                        </a:spcAft>
                      </a:pPr>
                      <a:r>
                        <a:rPr lang="en-US" sz="1600" b="1" dirty="0">
                          <a:effectLst/>
                          <a:latin typeface="Times New Roman" charset="0"/>
                          <a:ea typeface="Times New Roman" charset="0"/>
                          <a:cs typeface="Times New Roman" charset="0"/>
                        </a:rPr>
                        <a:t>Fall</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fontAlgn="ctr">
                        <a:lnSpc>
                          <a:spcPct val="120000"/>
                        </a:lnSpc>
                        <a:spcBef>
                          <a:spcPts val="0"/>
                        </a:spcBef>
                        <a:spcAft>
                          <a:spcPts val="0"/>
                        </a:spcAft>
                      </a:pPr>
                      <a:r>
                        <a:rPr lang="is-IS" sz="1600" dirty="0">
                          <a:effectLst/>
                          <a:latin typeface="Times New Roman" charset="0"/>
                          <a:ea typeface="Times New Roman" charset="0"/>
                          <a:cs typeface="Times New Roman" charset="0"/>
                        </a:rPr>
                        <a:t>NUTR 620</a:t>
                      </a:r>
                      <a:endParaRPr lang="en-US" sz="1600" dirty="0">
                        <a:effectLst/>
                        <a:latin typeface="Times New Roman" charset="0"/>
                        <a:ea typeface="Times New Roman" charset="0"/>
                        <a:cs typeface="Times New Roman" charset="0"/>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1000"/>
                        </a:spcAft>
                      </a:pPr>
                      <a:r>
                        <a:rPr lang="en-US" sz="1600" dirty="0">
                          <a:effectLst/>
                          <a:latin typeface="Times New Roman" charset="0"/>
                          <a:ea typeface="Times New Roman" charset="0"/>
                          <a:cs typeface="Times New Roman" charset="0"/>
                        </a:rPr>
                        <a:t>Advanced Nutrition I  </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fontAlgn="ctr">
                        <a:lnSpc>
                          <a:spcPct val="120000"/>
                        </a:lnSpc>
                        <a:spcBef>
                          <a:spcPts val="0"/>
                        </a:spcBef>
                        <a:spcAft>
                          <a:spcPts val="0"/>
                        </a:spcAft>
                      </a:pPr>
                      <a:r>
                        <a:rPr lang="en-US" sz="1600">
                          <a:effectLst/>
                          <a:latin typeface="Times New Roman" charset="0"/>
                          <a:ea typeface="Times New Roman" charset="0"/>
                          <a:cs typeface="Times New Roman" charset="0"/>
                        </a:rPr>
                        <a:t>3</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61124426"/>
                  </a:ext>
                </a:extLst>
              </a:tr>
              <a:tr h="638135">
                <a:tc vMerge="1">
                  <a:txBody>
                    <a:bodyPr/>
                    <a:lstStyle/>
                    <a:p>
                      <a:endParaRPr lang="en-US"/>
                    </a:p>
                  </a:txBody>
                  <a:tcPr/>
                </a:tc>
                <a:tc>
                  <a:txBody>
                    <a:bodyPr/>
                    <a:lstStyle/>
                    <a:p>
                      <a:pPr marL="0" marR="0" fontAlgn="ctr">
                        <a:lnSpc>
                          <a:spcPct val="120000"/>
                        </a:lnSpc>
                        <a:spcBef>
                          <a:spcPts val="0"/>
                        </a:spcBef>
                        <a:spcAft>
                          <a:spcPts val="0"/>
                        </a:spcAft>
                      </a:pPr>
                      <a:r>
                        <a:rPr lang="de-DE" sz="1600" dirty="0">
                          <a:effectLst/>
                          <a:latin typeface="Times New Roman" charset="0"/>
                          <a:ea typeface="Times New Roman" charset="0"/>
                          <a:cs typeface="Times New Roman" charset="0"/>
                        </a:rPr>
                        <a:t>NUTR 601</a:t>
                      </a:r>
                      <a:endParaRPr lang="en-US" sz="1600" dirty="0">
                        <a:effectLst/>
                        <a:latin typeface="Times New Roman" charset="0"/>
                        <a:ea typeface="Times New Roman" charset="0"/>
                        <a:cs typeface="Times New Roman" charset="0"/>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1000"/>
                        </a:spcAft>
                      </a:pPr>
                      <a:r>
                        <a:rPr lang="en-US" sz="1600" dirty="0">
                          <a:effectLst/>
                          <a:latin typeface="Times New Roman" charset="0"/>
                          <a:ea typeface="Times New Roman" charset="0"/>
                          <a:cs typeface="Times New Roman" charset="0"/>
                        </a:rPr>
                        <a:t>Advanced Statistics for Nutrition Research  </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fontAlgn="ctr">
                        <a:lnSpc>
                          <a:spcPct val="120000"/>
                        </a:lnSpc>
                        <a:spcBef>
                          <a:spcPts val="0"/>
                        </a:spcBef>
                        <a:spcAft>
                          <a:spcPts val="0"/>
                        </a:spcAft>
                      </a:pPr>
                      <a:r>
                        <a:rPr lang="en-US" sz="1600">
                          <a:effectLst/>
                          <a:latin typeface="Times New Roman" charset="0"/>
                          <a:ea typeface="Times New Roman" charset="0"/>
                          <a:cs typeface="Times New Roman" charset="0"/>
                        </a:rPr>
                        <a:t>3</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895949"/>
                  </a:ext>
                </a:extLst>
              </a:tr>
              <a:tr h="393088">
                <a:tc vMerge="1">
                  <a:txBody>
                    <a:bodyPr/>
                    <a:lstStyle/>
                    <a:p>
                      <a:endParaRPr lang="en-US"/>
                    </a:p>
                  </a:txBody>
                  <a:tcPr/>
                </a:tc>
                <a:tc>
                  <a:txBody>
                    <a:bodyPr/>
                    <a:lstStyle/>
                    <a:p>
                      <a:pPr marL="0" marR="0" fontAlgn="ctr">
                        <a:lnSpc>
                          <a:spcPct val="120000"/>
                        </a:lnSpc>
                        <a:spcBef>
                          <a:spcPts val="0"/>
                        </a:spcBef>
                        <a:spcAft>
                          <a:spcPts val="0"/>
                        </a:spcAft>
                      </a:pPr>
                      <a:r>
                        <a:rPr lang="de-DE" sz="1600" dirty="0">
                          <a:effectLst/>
                          <a:latin typeface="Times New Roman" charset="0"/>
                          <a:ea typeface="Times New Roman" charset="0"/>
                          <a:cs typeface="Times New Roman" charset="0"/>
                        </a:rPr>
                        <a:t>NUTR 640</a:t>
                      </a:r>
                      <a:endParaRPr lang="en-US" sz="1600" dirty="0">
                        <a:effectLst/>
                        <a:latin typeface="Times New Roman" charset="0"/>
                        <a:ea typeface="Times New Roman" charset="0"/>
                        <a:cs typeface="Times New Roman" charset="0"/>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1000"/>
                        </a:spcAft>
                      </a:pPr>
                      <a:r>
                        <a:rPr lang="en-US" sz="1600" dirty="0">
                          <a:effectLst/>
                          <a:latin typeface="Times New Roman" charset="0"/>
                          <a:ea typeface="Times New Roman" charset="0"/>
                          <a:cs typeface="Times New Roman" charset="0"/>
                        </a:rPr>
                        <a:t>Nutrition care management    </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fontAlgn="ctr">
                        <a:lnSpc>
                          <a:spcPct val="120000"/>
                        </a:lnSpc>
                        <a:spcBef>
                          <a:spcPts val="0"/>
                        </a:spcBef>
                        <a:spcAft>
                          <a:spcPts val="0"/>
                        </a:spcAft>
                      </a:pPr>
                      <a:r>
                        <a:rPr lang="en-US" sz="1600">
                          <a:effectLst/>
                          <a:latin typeface="Times New Roman" charset="0"/>
                          <a:ea typeface="Times New Roman" charset="0"/>
                          <a:cs typeface="Times New Roman" charset="0"/>
                        </a:rPr>
                        <a:t>3</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12210504"/>
                  </a:ext>
                </a:extLst>
              </a:tr>
              <a:tr h="393088">
                <a:tc gridSpan="3">
                  <a:txBody>
                    <a:bodyPr/>
                    <a:lstStyle/>
                    <a:p>
                      <a:pPr marL="0" marR="0" algn="r" fontAlgn="ctr">
                        <a:lnSpc>
                          <a:spcPct val="120000"/>
                        </a:lnSpc>
                        <a:spcBef>
                          <a:spcPts val="0"/>
                        </a:spcBef>
                        <a:spcAft>
                          <a:spcPts val="0"/>
                        </a:spcAft>
                      </a:pPr>
                      <a:r>
                        <a:rPr lang="en-US" sz="1600" b="1" dirty="0">
                          <a:effectLst/>
                          <a:latin typeface="Times New Roman" charset="0"/>
                          <a:ea typeface="Times New Roman" charset="0"/>
                          <a:cs typeface="Times New Roman" charset="0"/>
                        </a:rPr>
                        <a:t>    Total</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a:txBody>
                    <a:bodyPr/>
                    <a:lstStyle/>
                    <a:p>
                      <a:pPr marL="0" marR="0" rtl="0" fontAlgn="ctr">
                        <a:lnSpc>
                          <a:spcPct val="120000"/>
                        </a:lnSpc>
                        <a:spcBef>
                          <a:spcPts val="0"/>
                        </a:spcBef>
                        <a:spcAft>
                          <a:spcPts val="0"/>
                        </a:spcAft>
                      </a:pPr>
                      <a:r>
                        <a:rPr lang="en-US" sz="1600" b="1" dirty="0">
                          <a:effectLst/>
                          <a:latin typeface="Times New Roman" charset="0"/>
                          <a:ea typeface="Times New Roman" charset="0"/>
                          <a:cs typeface="Times New Roman" charset="0"/>
                        </a:rPr>
                        <a:t>9</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50819598"/>
                  </a:ext>
                </a:extLst>
              </a:tr>
              <a:tr h="393088">
                <a:tc rowSpan="3">
                  <a:txBody>
                    <a:bodyPr/>
                    <a:lstStyle/>
                    <a:p>
                      <a:pPr marL="0" marR="0" fontAlgn="ctr">
                        <a:lnSpc>
                          <a:spcPct val="120000"/>
                        </a:lnSpc>
                        <a:spcBef>
                          <a:spcPts val="0"/>
                        </a:spcBef>
                        <a:spcAft>
                          <a:spcPts val="0"/>
                        </a:spcAft>
                      </a:pPr>
                      <a:r>
                        <a:rPr lang="en-US" sz="1600" b="1" dirty="0">
                          <a:effectLst/>
                          <a:latin typeface="Times New Roman" charset="0"/>
                          <a:ea typeface="Times New Roman" charset="0"/>
                          <a:cs typeface="Times New Roman" charset="0"/>
                        </a:rPr>
                        <a:t>Spring</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fontAlgn="ctr">
                        <a:lnSpc>
                          <a:spcPct val="120000"/>
                        </a:lnSpc>
                        <a:spcBef>
                          <a:spcPts val="0"/>
                        </a:spcBef>
                        <a:spcAft>
                          <a:spcPts val="0"/>
                        </a:spcAft>
                      </a:pPr>
                      <a:r>
                        <a:rPr lang="cs-CZ" sz="1600" dirty="0">
                          <a:effectLst/>
                          <a:latin typeface="Times New Roman" charset="0"/>
                          <a:ea typeface="Times New Roman" charset="0"/>
                          <a:cs typeface="Times New Roman" charset="0"/>
                        </a:rPr>
                        <a:t>NUTR 621 </a:t>
                      </a:r>
                      <a:endParaRPr lang="en-US" sz="1600" dirty="0">
                        <a:effectLst/>
                        <a:latin typeface="Times New Roman" charset="0"/>
                        <a:ea typeface="Times New Roman" charset="0"/>
                        <a:cs typeface="Times New Roman" charset="0"/>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1000"/>
                        </a:spcAft>
                      </a:pPr>
                      <a:r>
                        <a:rPr lang="en-US" sz="1600" dirty="0">
                          <a:effectLst/>
                          <a:latin typeface="Times New Roman" charset="0"/>
                          <a:ea typeface="Times New Roman" charset="0"/>
                          <a:cs typeface="Times New Roman" charset="0"/>
                        </a:rPr>
                        <a:t>Advanced Nutrition II </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fontAlgn="ctr">
                        <a:lnSpc>
                          <a:spcPct val="120000"/>
                        </a:lnSpc>
                        <a:spcBef>
                          <a:spcPts val="0"/>
                        </a:spcBef>
                        <a:spcAft>
                          <a:spcPts val="0"/>
                        </a:spcAft>
                      </a:pPr>
                      <a:r>
                        <a:rPr lang="en-US" sz="1600">
                          <a:effectLst/>
                          <a:latin typeface="Times New Roman" charset="0"/>
                          <a:ea typeface="Times New Roman" charset="0"/>
                          <a:cs typeface="Times New Roman" charset="0"/>
                        </a:rPr>
                        <a:t>3</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87901793"/>
                  </a:ext>
                </a:extLst>
              </a:tr>
              <a:tr h="638135">
                <a:tc vMerge="1">
                  <a:txBody>
                    <a:bodyPr/>
                    <a:lstStyle/>
                    <a:p>
                      <a:endParaRPr lang="en-US"/>
                    </a:p>
                  </a:txBody>
                  <a:tcPr/>
                </a:tc>
                <a:tc>
                  <a:txBody>
                    <a:bodyPr/>
                    <a:lstStyle/>
                    <a:p>
                      <a:pPr marL="0" marR="0" fontAlgn="ctr">
                        <a:lnSpc>
                          <a:spcPct val="120000"/>
                        </a:lnSpc>
                        <a:spcBef>
                          <a:spcPts val="0"/>
                        </a:spcBef>
                        <a:spcAft>
                          <a:spcPts val="0"/>
                        </a:spcAft>
                      </a:pPr>
                      <a:r>
                        <a:rPr lang="de-DE" sz="1600" dirty="0">
                          <a:effectLst/>
                          <a:latin typeface="Times New Roman" charset="0"/>
                          <a:ea typeface="Times New Roman" charset="0"/>
                          <a:cs typeface="Times New Roman" charset="0"/>
                        </a:rPr>
                        <a:t>NUTR 631</a:t>
                      </a:r>
                      <a:endParaRPr lang="en-US" sz="1600" dirty="0">
                        <a:effectLst/>
                        <a:latin typeface="Times New Roman" charset="0"/>
                        <a:ea typeface="Times New Roman" charset="0"/>
                        <a:cs typeface="Times New Roman" charset="0"/>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1000"/>
                        </a:spcAft>
                      </a:pPr>
                      <a:r>
                        <a:rPr lang="en-US" sz="1600" dirty="0">
                          <a:effectLst/>
                          <a:latin typeface="Times New Roman" charset="0"/>
                          <a:ea typeface="Times New Roman" charset="0"/>
                          <a:cs typeface="Times New Roman" charset="0"/>
                        </a:rPr>
                        <a:t>Research Methods in Human Nutrition  </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fontAlgn="ctr">
                        <a:lnSpc>
                          <a:spcPct val="120000"/>
                        </a:lnSpc>
                        <a:spcBef>
                          <a:spcPts val="0"/>
                        </a:spcBef>
                        <a:spcAft>
                          <a:spcPts val="0"/>
                        </a:spcAft>
                      </a:pPr>
                      <a:r>
                        <a:rPr lang="en-US" sz="1600">
                          <a:effectLst/>
                          <a:latin typeface="Times New Roman" charset="0"/>
                          <a:ea typeface="Times New Roman" charset="0"/>
                          <a:cs typeface="Times New Roman" charset="0"/>
                        </a:rPr>
                        <a:t>3</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2053819"/>
                  </a:ext>
                </a:extLst>
              </a:tr>
              <a:tr h="564933">
                <a:tc vMerge="1">
                  <a:txBody>
                    <a:bodyPr/>
                    <a:lstStyle/>
                    <a:p>
                      <a:endParaRPr lang="en-US"/>
                    </a:p>
                  </a:txBody>
                  <a:tcPr/>
                </a:tc>
                <a:tc>
                  <a:txBody>
                    <a:bodyPr/>
                    <a:lstStyle/>
                    <a:p>
                      <a:pPr marL="0" marR="0" fontAlgn="ctr">
                        <a:lnSpc>
                          <a:spcPct val="120000"/>
                        </a:lnSpc>
                        <a:spcBef>
                          <a:spcPts val="0"/>
                        </a:spcBef>
                        <a:spcAft>
                          <a:spcPts val="0"/>
                        </a:spcAft>
                      </a:pPr>
                      <a:endParaRPr lang="en-US" sz="1600" dirty="0">
                        <a:effectLst/>
                        <a:latin typeface="Times New Roman" charset="0"/>
                        <a:ea typeface="Times New Roman" charset="0"/>
                        <a:cs typeface="Times New Roman" charset="0"/>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1000"/>
                        </a:spcAft>
                      </a:pPr>
                      <a:r>
                        <a:rPr lang="en-US" sz="1600" dirty="0">
                          <a:effectLst/>
                          <a:latin typeface="Times New Roman" charset="0"/>
                          <a:ea typeface="Times New Roman" charset="0"/>
                          <a:cs typeface="Times New Roman" charset="0"/>
                        </a:rPr>
                        <a:t>Free Elective</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fontAlgn="ctr">
                        <a:lnSpc>
                          <a:spcPct val="120000"/>
                        </a:lnSpc>
                        <a:spcBef>
                          <a:spcPts val="0"/>
                        </a:spcBef>
                        <a:spcAft>
                          <a:spcPts val="0"/>
                        </a:spcAft>
                      </a:pPr>
                      <a:r>
                        <a:rPr lang="en-US" sz="1600" dirty="0">
                          <a:effectLst/>
                          <a:latin typeface="Times New Roman" charset="0"/>
                          <a:ea typeface="Times New Roman" charset="0"/>
                          <a:cs typeface="Times New Roman" charset="0"/>
                        </a:rPr>
                        <a:t>3</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81611047"/>
                  </a:ext>
                </a:extLst>
              </a:tr>
              <a:tr h="393088">
                <a:tc gridSpan="3">
                  <a:txBody>
                    <a:bodyPr/>
                    <a:lstStyle/>
                    <a:p>
                      <a:pPr marL="0" marR="0" algn="r" fontAlgn="ctr">
                        <a:lnSpc>
                          <a:spcPct val="120000"/>
                        </a:lnSpc>
                        <a:spcBef>
                          <a:spcPts val="0"/>
                        </a:spcBef>
                        <a:spcAft>
                          <a:spcPts val="0"/>
                        </a:spcAft>
                      </a:pPr>
                      <a:r>
                        <a:rPr lang="en-US" sz="1600" b="1" dirty="0">
                          <a:effectLst/>
                          <a:latin typeface="Times New Roman" charset="0"/>
                          <a:ea typeface="Times New Roman" charset="0"/>
                          <a:cs typeface="Times New Roman" charset="0"/>
                        </a:rPr>
                        <a:t>    Total</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a:txBody>
                    <a:bodyPr/>
                    <a:lstStyle/>
                    <a:p>
                      <a:pPr marL="0" marR="0" rtl="0" fontAlgn="ctr">
                        <a:lnSpc>
                          <a:spcPct val="120000"/>
                        </a:lnSpc>
                        <a:spcBef>
                          <a:spcPts val="0"/>
                        </a:spcBef>
                        <a:spcAft>
                          <a:spcPts val="0"/>
                        </a:spcAft>
                      </a:pPr>
                      <a:r>
                        <a:rPr lang="en-US" sz="1600" b="1" dirty="0">
                          <a:effectLst/>
                          <a:latin typeface="Times New Roman" charset="0"/>
                          <a:ea typeface="Times New Roman" charset="0"/>
                          <a:cs typeface="Times New Roman" charset="0"/>
                        </a:rPr>
                        <a:t>9</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91568650"/>
                  </a:ext>
                </a:extLst>
              </a:tr>
            </a:tbl>
          </a:graphicData>
        </a:graphic>
      </p:graphicFrame>
      <p:graphicFrame>
        <p:nvGraphicFramePr>
          <p:cNvPr id="5" name="Table 4"/>
          <p:cNvGraphicFramePr>
            <a:graphicFrameLocks noGrp="1"/>
          </p:cNvGraphicFramePr>
          <p:nvPr/>
        </p:nvGraphicFramePr>
        <p:xfrm>
          <a:off x="5919542" y="1335508"/>
          <a:ext cx="6177403" cy="4988648"/>
        </p:xfrm>
        <a:graphic>
          <a:graphicData uri="http://schemas.openxmlformats.org/drawingml/2006/table">
            <a:tbl>
              <a:tblPr>
                <a:tableStyleId>{5C22544A-7EE6-4342-B048-85BDC9FD1C3A}</a:tableStyleId>
              </a:tblPr>
              <a:tblGrid>
                <a:gridCol w="838364">
                  <a:extLst>
                    <a:ext uri="{9D8B030D-6E8A-4147-A177-3AD203B41FA5}">
                      <a16:colId xmlns:a16="http://schemas.microsoft.com/office/drawing/2014/main" val="3418896806"/>
                    </a:ext>
                  </a:extLst>
                </a:gridCol>
                <a:gridCol w="1114015">
                  <a:extLst>
                    <a:ext uri="{9D8B030D-6E8A-4147-A177-3AD203B41FA5}">
                      <a16:colId xmlns:a16="http://schemas.microsoft.com/office/drawing/2014/main" val="1776723097"/>
                    </a:ext>
                  </a:extLst>
                </a:gridCol>
                <a:gridCol w="3563160">
                  <a:extLst>
                    <a:ext uri="{9D8B030D-6E8A-4147-A177-3AD203B41FA5}">
                      <a16:colId xmlns:a16="http://schemas.microsoft.com/office/drawing/2014/main" val="20002"/>
                    </a:ext>
                  </a:extLst>
                </a:gridCol>
                <a:gridCol w="661864">
                  <a:extLst>
                    <a:ext uri="{9D8B030D-6E8A-4147-A177-3AD203B41FA5}">
                      <a16:colId xmlns:a16="http://schemas.microsoft.com/office/drawing/2014/main" val="2480010716"/>
                    </a:ext>
                  </a:extLst>
                </a:gridCol>
              </a:tblGrid>
              <a:tr h="413084">
                <a:tc gridSpan="4">
                  <a:txBody>
                    <a:bodyPr/>
                    <a:lstStyle/>
                    <a:p>
                      <a:pPr marL="0" marR="0" fontAlgn="ctr">
                        <a:lnSpc>
                          <a:spcPct val="120000"/>
                        </a:lnSpc>
                        <a:spcBef>
                          <a:spcPts val="0"/>
                        </a:spcBef>
                        <a:spcAft>
                          <a:spcPts val="0"/>
                        </a:spcAft>
                      </a:pPr>
                      <a:r>
                        <a:rPr lang="en-US" sz="1600" b="1" kern="1200" dirty="0">
                          <a:solidFill>
                            <a:schemeClr val="dk1"/>
                          </a:solidFill>
                          <a:effectLst/>
                          <a:latin typeface="Times New Roman" charset="0"/>
                          <a:ea typeface="Times New Roman" charset="0"/>
                          <a:cs typeface="Times New Roman" charset="0"/>
                        </a:rPr>
                        <a:t>SECOND </a:t>
                      </a:r>
                      <a:r>
                        <a:rPr lang="en-US" sz="1600" b="1" kern="1200">
                          <a:solidFill>
                            <a:schemeClr val="dk1"/>
                          </a:solidFill>
                          <a:effectLst/>
                          <a:latin typeface="Times New Roman" charset="0"/>
                          <a:ea typeface="Times New Roman" charset="0"/>
                          <a:cs typeface="Times New Roman" charset="0"/>
                        </a:rPr>
                        <a:t>YEAR (18</a:t>
                      </a:r>
                      <a:r>
                        <a:rPr lang="en-US" sz="1600" b="1" kern="1200" baseline="0">
                          <a:solidFill>
                            <a:schemeClr val="dk1"/>
                          </a:solidFill>
                          <a:effectLst/>
                          <a:latin typeface="Times New Roman" charset="0"/>
                          <a:ea typeface="Times New Roman" charset="0"/>
                          <a:cs typeface="Times New Roman" charset="0"/>
                        </a:rPr>
                        <a:t> </a:t>
                      </a:r>
                      <a:r>
                        <a:rPr lang="en-US" sz="1600" b="1" kern="1200">
                          <a:solidFill>
                            <a:schemeClr val="dk1"/>
                          </a:solidFill>
                          <a:effectLst/>
                          <a:latin typeface="Times New Roman" charset="0"/>
                          <a:ea typeface="Times New Roman" charset="0"/>
                          <a:cs typeface="Times New Roman" charset="0"/>
                        </a:rPr>
                        <a:t>credit </a:t>
                      </a:r>
                      <a:r>
                        <a:rPr lang="en-US" sz="1600" b="1" kern="1200" dirty="0">
                          <a:solidFill>
                            <a:schemeClr val="dk1"/>
                          </a:solidFill>
                          <a:effectLst/>
                          <a:latin typeface="Times New Roman" charset="0"/>
                          <a:ea typeface="Times New Roman" charset="0"/>
                          <a:cs typeface="Times New Roman" charset="0"/>
                        </a:rPr>
                        <a:t>hours)</a:t>
                      </a:r>
                    </a:p>
                  </a:txBody>
                  <a:tcPr marL="47426" marR="47426" marT="47426" marB="474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EBE4A"/>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20094689"/>
                  </a:ext>
                </a:extLst>
              </a:tr>
              <a:tr h="725043">
                <a:tc>
                  <a:txBody>
                    <a:bodyPr/>
                    <a:lstStyle/>
                    <a:p>
                      <a:pPr marL="0" marR="0" fontAlgn="ctr">
                        <a:lnSpc>
                          <a:spcPct val="120000"/>
                        </a:lnSpc>
                        <a:spcBef>
                          <a:spcPts val="0"/>
                        </a:spcBef>
                        <a:spcAft>
                          <a:spcPts val="0"/>
                        </a:spcAft>
                      </a:pPr>
                      <a:r>
                        <a:rPr lang="en-US" sz="1600" b="1" kern="1200" dirty="0">
                          <a:solidFill>
                            <a:schemeClr val="dk1"/>
                          </a:solidFill>
                          <a:effectLst/>
                          <a:latin typeface="Times New Roman" charset="0"/>
                          <a:ea typeface="Times New Roman" charset="0"/>
                          <a:cs typeface="Times New Roman" charset="0"/>
                        </a:rPr>
                        <a:t>Term </a:t>
                      </a:r>
                    </a:p>
                  </a:txBody>
                  <a:tcPr marL="47426" marR="47426" marT="47426" marB="474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EBE4A"/>
                    </a:solidFill>
                  </a:tcPr>
                </a:tc>
                <a:tc>
                  <a:txBody>
                    <a:bodyPr/>
                    <a:lstStyle/>
                    <a:p>
                      <a:pPr marL="0" marR="0" fontAlgn="ctr">
                        <a:lnSpc>
                          <a:spcPct val="120000"/>
                        </a:lnSpc>
                        <a:spcBef>
                          <a:spcPts val="0"/>
                        </a:spcBef>
                        <a:spcAft>
                          <a:spcPts val="0"/>
                        </a:spcAft>
                      </a:pPr>
                      <a:r>
                        <a:rPr lang="en-US" sz="1600" b="1" kern="1200" dirty="0">
                          <a:solidFill>
                            <a:schemeClr val="dk1"/>
                          </a:solidFill>
                          <a:effectLst/>
                          <a:latin typeface="Times New Roman" charset="0"/>
                          <a:ea typeface="Times New Roman" charset="0"/>
                          <a:cs typeface="Times New Roman" charset="0"/>
                        </a:rPr>
                        <a:t>Course # </a:t>
                      </a:r>
                    </a:p>
                  </a:txBody>
                  <a:tcPr marL="47426" marR="47426" marT="47426" marB="474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EBE4A"/>
                    </a:solidFill>
                  </a:tcPr>
                </a:tc>
                <a:tc>
                  <a:txBody>
                    <a:bodyPr/>
                    <a:lstStyle/>
                    <a:p>
                      <a:pPr marL="0" marR="0" fontAlgn="ctr">
                        <a:lnSpc>
                          <a:spcPct val="120000"/>
                        </a:lnSpc>
                        <a:spcBef>
                          <a:spcPts val="0"/>
                        </a:spcBef>
                        <a:spcAft>
                          <a:spcPts val="0"/>
                        </a:spcAft>
                      </a:pPr>
                      <a:r>
                        <a:rPr lang="en-US" sz="1600" b="1" kern="1200" dirty="0">
                          <a:solidFill>
                            <a:schemeClr val="dk1"/>
                          </a:solidFill>
                          <a:effectLst/>
                          <a:latin typeface="Times New Roman" charset="0"/>
                          <a:ea typeface="Times New Roman" charset="0"/>
                          <a:cs typeface="Times New Roman" charset="0"/>
                        </a:rPr>
                        <a:t>Course Title </a:t>
                      </a:r>
                    </a:p>
                  </a:txBody>
                  <a:tcPr marL="47426" marR="47426" marT="47426" marB="474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EBE4A"/>
                    </a:solidFill>
                  </a:tcPr>
                </a:tc>
                <a:tc>
                  <a:txBody>
                    <a:bodyPr/>
                    <a:lstStyle/>
                    <a:p>
                      <a:pPr marL="0" marR="0" fontAlgn="ctr">
                        <a:lnSpc>
                          <a:spcPct val="120000"/>
                        </a:lnSpc>
                        <a:spcBef>
                          <a:spcPts val="0"/>
                        </a:spcBef>
                        <a:spcAft>
                          <a:spcPts val="0"/>
                        </a:spcAft>
                      </a:pPr>
                      <a:r>
                        <a:rPr lang="en-US" sz="1600" b="1" kern="1200" dirty="0">
                          <a:solidFill>
                            <a:schemeClr val="dk1"/>
                          </a:solidFill>
                          <a:effectLst/>
                          <a:latin typeface="Times New Roman" charset="0"/>
                          <a:ea typeface="Times New Roman" charset="0"/>
                          <a:cs typeface="Times New Roman" charset="0"/>
                        </a:rPr>
                        <a:t>Cr Hrs.</a:t>
                      </a:r>
                    </a:p>
                  </a:txBody>
                  <a:tcPr marL="47426" marR="47426" marT="47426" marB="474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EBE4A"/>
                    </a:solidFill>
                  </a:tcPr>
                </a:tc>
                <a:extLst>
                  <a:ext uri="{0D108BD9-81ED-4DB2-BD59-A6C34878D82A}">
                    <a16:rowId xmlns:a16="http://schemas.microsoft.com/office/drawing/2014/main" val="2561604255"/>
                  </a:ext>
                </a:extLst>
              </a:tr>
              <a:tr h="413084">
                <a:tc rowSpan="3">
                  <a:txBody>
                    <a:bodyPr/>
                    <a:lstStyle/>
                    <a:p>
                      <a:pPr marL="0" marR="0" fontAlgn="ctr">
                        <a:lnSpc>
                          <a:spcPct val="120000"/>
                        </a:lnSpc>
                        <a:spcBef>
                          <a:spcPts val="0"/>
                        </a:spcBef>
                        <a:spcAft>
                          <a:spcPts val="0"/>
                        </a:spcAft>
                      </a:pPr>
                      <a:r>
                        <a:rPr lang="en-US" sz="1600" b="1" kern="1200" dirty="0">
                          <a:solidFill>
                            <a:schemeClr val="dk1"/>
                          </a:solidFill>
                          <a:effectLst/>
                          <a:latin typeface="Times New Roman" charset="0"/>
                          <a:ea typeface="Times New Roman" charset="0"/>
                          <a:cs typeface="Times New Roman" charset="0"/>
                        </a:rPr>
                        <a:t>Fall</a:t>
                      </a:r>
                    </a:p>
                  </a:txBody>
                  <a:tcPr marL="47426" marR="47426" marT="47426" marB="474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pPr>
                      <a:r>
                        <a:rPr lang="de-DE" sz="1600" kern="1200" dirty="0">
                          <a:solidFill>
                            <a:schemeClr val="dk1"/>
                          </a:solidFill>
                          <a:effectLst/>
                          <a:latin typeface="Times New Roman" charset="0"/>
                          <a:ea typeface="Times New Roman" charset="0"/>
                          <a:cs typeface="Times New Roman" charset="0"/>
                        </a:rPr>
                        <a:t>NUTR 641</a:t>
                      </a:r>
                      <a:endParaRPr lang="en-US" sz="1600" kern="1200" dirty="0">
                        <a:solidFill>
                          <a:schemeClr val="dk1"/>
                        </a:solidFill>
                        <a:effectLst/>
                        <a:latin typeface="Times New Roman" charset="0"/>
                        <a:ea typeface="Times New Roman" charset="0"/>
                        <a:cs typeface="Times New Roman" charset="0"/>
                      </a:endParaRPr>
                    </a:p>
                  </a:txBody>
                  <a:tcPr marL="47426" marR="47426" marT="47426" marB="474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1000"/>
                        </a:spcAft>
                      </a:pPr>
                      <a:r>
                        <a:rPr lang="en-US" sz="1600" kern="1200" dirty="0">
                          <a:solidFill>
                            <a:schemeClr val="dk1"/>
                          </a:solidFill>
                          <a:effectLst/>
                          <a:latin typeface="Times New Roman" charset="0"/>
                          <a:ea typeface="Times New Roman" charset="0"/>
                          <a:cs typeface="Times New Roman" charset="0"/>
                        </a:rPr>
                        <a:t>Nutrition epidemiology  </a:t>
                      </a:r>
                    </a:p>
                  </a:txBody>
                  <a:tcPr marL="47426" marR="47426" marT="47426" marB="474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fontAlgn="ctr">
                        <a:lnSpc>
                          <a:spcPct val="120000"/>
                        </a:lnSpc>
                        <a:spcBef>
                          <a:spcPts val="0"/>
                        </a:spcBef>
                        <a:spcAft>
                          <a:spcPts val="0"/>
                        </a:spcAft>
                      </a:pPr>
                      <a:r>
                        <a:rPr lang="en-US" sz="1600" kern="1200">
                          <a:solidFill>
                            <a:schemeClr val="dk1"/>
                          </a:solidFill>
                          <a:effectLst/>
                          <a:latin typeface="Times New Roman" charset="0"/>
                          <a:ea typeface="Times New Roman" charset="0"/>
                          <a:cs typeface="Times New Roman" charset="0"/>
                        </a:rPr>
                        <a:t>3</a:t>
                      </a:r>
                    </a:p>
                  </a:txBody>
                  <a:tcPr marL="47426" marR="47426" marT="47426" marB="474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20501258"/>
                  </a:ext>
                </a:extLst>
              </a:tr>
              <a:tr h="538656">
                <a:tc vMerge="1">
                  <a:txBody>
                    <a:bodyPr/>
                    <a:lstStyle/>
                    <a:p>
                      <a:endParaRPr lang="en-US"/>
                    </a:p>
                  </a:txBody>
                  <a:tcPr/>
                </a:tc>
                <a:tc>
                  <a:txBody>
                    <a:bodyPr/>
                    <a:lstStyle/>
                    <a:p>
                      <a:pPr marL="0" marR="0">
                        <a:lnSpc>
                          <a:spcPct val="115000"/>
                        </a:lnSpc>
                        <a:spcBef>
                          <a:spcPts val="0"/>
                        </a:spcBef>
                        <a:spcAft>
                          <a:spcPts val="0"/>
                        </a:spcAft>
                      </a:pPr>
                      <a:r>
                        <a:rPr lang="de-DE" sz="1600" kern="1200" dirty="0">
                          <a:solidFill>
                            <a:schemeClr val="dk1"/>
                          </a:solidFill>
                          <a:effectLst/>
                          <a:latin typeface="Times New Roman" charset="0"/>
                          <a:ea typeface="Times New Roman" charset="0"/>
                          <a:cs typeface="Times New Roman" charset="0"/>
                        </a:rPr>
                        <a:t>NUTR 650</a:t>
                      </a:r>
                      <a:endParaRPr lang="en-US" sz="1600" kern="1200" dirty="0">
                        <a:solidFill>
                          <a:schemeClr val="dk1"/>
                        </a:solidFill>
                        <a:effectLst/>
                        <a:latin typeface="Times New Roman" charset="0"/>
                        <a:ea typeface="Times New Roman" charset="0"/>
                        <a:cs typeface="Times New Roman" charset="0"/>
                      </a:endParaRPr>
                    </a:p>
                  </a:txBody>
                  <a:tcPr marL="47426" marR="47426" marT="47426" marB="474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1000"/>
                        </a:spcAft>
                      </a:pPr>
                      <a:r>
                        <a:rPr lang="en-US" sz="1600" kern="1200" dirty="0">
                          <a:solidFill>
                            <a:schemeClr val="dk1"/>
                          </a:solidFill>
                          <a:effectLst/>
                          <a:latin typeface="Times New Roman" charset="0"/>
                          <a:ea typeface="Times New Roman" charset="0"/>
                          <a:cs typeface="Times New Roman" charset="0"/>
                        </a:rPr>
                        <a:t>Cardio metabolic diseases and nutrition </a:t>
                      </a:r>
                    </a:p>
                  </a:txBody>
                  <a:tcPr marL="47426" marR="47426" marT="47426" marB="474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fontAlgn="ctr">
                        <a:lnSpc>
                          <a:spcPct val="120000"/>
                        </a:lnSpc>
                        <a:spcBef>
                          <a:spcPts val="0"/>
                        </a:spcBef>
                        <a:spcAft>
                          <a:spcPts val="0"/>
                        </a:spcAft>
                      </a:pPr>
                      <a:r>
                        <a:rPr lang="en-US" sz="1600" kern="1200">
                          <a:solidFill>
                            <a:schemeClr val="dk1"/>
                          </a:solidFill>
                          <a:effectLst/>
                          <a:latin typeface="Times New Roman" charset="0"/>
                          <a:ea typeface="Times New Roman" charset="0"/>
                          <a:cs typeface="Times New Roman" charset="0"/>
                        </a:rPr>
                        <a:t>3</a:t>
                      </a:r>
                    </a:p>
                  </a:txBody>
                  <a:tcPr marL="47426" marR="47426" marT="47426" marB="474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15908513"/>
                  </a:ext>
                </a:extLst>
              </a:tr>
              <a:tr h="413084">
                <a:tc vMerge="1">
                  <a:txBody>
                    <a:bodyPr/>
                    <a:lstStyle/>
                    <a:p>
                      <a:endParaRPr lang="en-US"/>
                    </a:p>
                  </a:txBody>
                  <a:tcPr/>
                </a:tc>
                <a:tc>
                  <a:txBody>
                    <a:bodyPr/>
                    <a:lstStyle/>
                    <a:p>
                      <a:pPr marL="0" marR="0">
                        <a:lnSpc>
                          <a:spcPct val="115000"/>
                        </a:lnSpc>
                        <a:spcBef>
                          <a:spcPts val="0"/>
                        </a:spcBef>
                        <a:spcAft>
                          <a:spcPts val="0"/>
                        </a:spcAft>
                      </a:pPr>
                      <a:r>
                        <a:rPr lang="de-DE" sz="1600" kern="1200" dirty="0">
                          <a:solidFill>
                            <a:schemeClr val="dk1"/>
                          </a:solidFill>
                          <a:effectLst/>
                          <a:latin typeface="Times New Roman" charset="0"/>
                          <a:ea typeface="Times New Roman" charset="0"/>
                          <a:cs typeface="Times New Roman" charset="0"/>
                        </a:rPr>
                        <a:t>NUTR 698</a:t>
                      </a:r>
                      <a:endParaRPr lang="en-US" sz="1600" kern="1200" dirty="0">
                        <a:solidFill>
                          <a:schemeClr val="dk1"/>
                        </a:solidFill>
                        <a:effectLst/>
                        <a:latin typeface="Times New Roman" charset="0"/>
                        <a:ea typeface="Times New Roman" charset="0"/>
                        <a:cs typeface="Times New Roman" charset="0"/>
                      </a:endParaRPr>
                    </a:p>
                  </a:txBody>
                  <a:tcPr marL="47426" marR="47426" marT="47426" marB="474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BAE9"/>
                    </a:solidFill>
                  </a:tcPr>
                </a:tc>
                <a:tc>
                  <a:txBody>
                    <a:bodyPr/>
                    <a:lstStyle/>
                    <a:p>
                      <a:pPr marL="0" marR="0">
                        <a:lnSpc>
                          <a:spcPct val="115000"/>
                        </a:lnSpc>
                        <a:spcBef>
                          <a:spcPts val="0"/>
                        </a:spcBef>
                        <a:spcAft>
                          <a:spcPts val="1000"/>
                        </a:spcAft>
                      </a:pPr>
                      <a:r>
                        <a:rPr lang="en-US" sz="1600" kern="1200" dirty="0">
                          <a:solidFill>
                            <a:schemeClr val="dk1"/>
                          </a:solidFill>
                          <a:effectLst/>
                          <a:latin typeface="Times New Roman" charset="0"/>
                          <a:ea typeface="Times New Roman" charset="0"/>
                          <a:cs typeface="Times New Roman" charset="0"/>
                        </a:rPr>
                        <a:t>Master’s Thesis </a:t>
                      </a:r>
                    </a:p>
                  </a:txBody>
                  <a:tcPr marL="47426" marR="47426" marT="47426" marB="474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BAE9"/>
                    </a:solidFill>
                  </a:tcPr>
                </a:tc>
                <a:tc>
                  <a:txBody>
                    <a:bodyPr/>
                    <a:lstStyle/>
                    <a:p>
                      <a:pPr marL="0" marR="0" fontAlgn="ctr">
                        <a:lnSpc>
                          <a:spcPct val="120000"/>
                        </a:lnSpc>
                        <a:spcBef>
                          <a:spcPts val="0"/>
                        </a:spcBef>
                        <a:spcAft>
                          <a:spcPts val="0"/>
                        </a:spcAft>
                      </a:pPr>
                      <a:r>
                        <a:rPr lang="en-US" sz="1600" kern="1200" dirty="0">
                          <a:solidFill>
                            <a:schemeClr val="dk1"/>
                          </a:solidFill>
                          <a:effectLst/>
                          <a:latin typeface="Times New Roman" charset="0"/>
                          <a:ea typeface="Times New Roman" charset="0"/>
                          <a:cs typeface="Times New Roman" charset="0"/>
                        </a:rPr>
                        <a:t>3</a:t>
                      </a:r>
                    </a:p>
                  </a:txBody>
                  <a:tcPr marL="47426" marR="47426" marT="47426" marB="474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BAE9"/>
                    </a:solidFill>
                  </a:tcPr>
                </a:tc>
                <a:extLst>
                  <a:ext uri="{0D108BD9-81ED-4DB2-BD59-A6C34878D82A}">
                    <a16:rowId xmlns:a16="http://schemas.microsoft.com/office/drawing/2014/main" val="1621821139"/>
                  </a:ext>
                </a:extLst>
              </a:tr>
              <a:tr h="413084">
                <a:tc gridSpan="3">
                  <a:txBody>
                    <a:bodyPr/>
                    <a:lstStyle/>
                    <a:p>
                      <a:pPr marL="0" marR="0" algn="r" rtl="0" fontAlgn="ctr">
                        <a:lnSpc>
                          <a:spcPct val="120000"/>
                        </a:lnSpc>
                        <a:spcBef>
                          <a:spcPts val="0"/>
                        </a:spcBef>
                        <a:spcAft>
                          <a:spcPts val="0"/>
                        </a:spcAft>
                      </a:pPr>
                      <a:r>
                        <a:rPr lang="en-US" sz="1600" b="1" kern="1200" dirty="0">
                          <a:solidFill>
                            <a:schemeClr val="dk1"/>
                          </a:solidFill>
                          <a:effectLst/>
                          <a:latin typeface="Times New Roman" charset="0"/>
                          <a:ea typeface="Times New Roman" charset="0"/>
                          <a:cs typeface="Times New Roman" charset="0"/>
                        </a:rPr>
                        <a:t>    Total</a:t>
                      </a:r>
                    </a:p>
                  </a:txBody>
                  <a:tcPr marL="47426" marR="47426" marT="47426" marB="474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a:txBody>
                    <a:bodyPr/>
                    <a:lstStyle/>
                    <a:p>
                      <a:pPr marL="0" marR="0" rtl="0" fontAlgn="ctr">
                        <a:lnSpc>
                          <a:spcPct val="120000"/>
                        </a:lnSpc>
                        <a:spcBef>
                          <a:spcPts val="0"/>
                        </a:spcBef>
                        <a:spcAft>
                          <a:spcPts val="0"/>
                        </a:spcAft>
                      </a:pPr>
                      <a:r>
                        <a:rPr lang="en-US" sz="1600" b="1" kern="1200" dirty="0">
                          <a:solidFill>
                            <a:schemeClr val="dk1"/>
                          </a:solidFill>
                          <a:effectLst/>
                          <a:latin typeface="Times New Roman" charset="0"/>
                          <a:ea typeface="Times New Roman" charset="0"/>
                          <a:cs typeface="Times New Roman" charset="0"/>
                        </a:rPr>
                        <a:t>9</a:t>
                      </a:r>
                    </a:p>
                  </a:txBody>
                  <a:tcPr marL="47426" marR="47426" marT="47426" marB="474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49702033"/>
                  </a:ext>
                </a:extLst>
              </a:tr>
              <a:tr h="413084">
                <a:tc rowSpan="4">
                  <a:txBody>
                    <a:bodyPr/>
                    <a:lstStyle/>
                    <a:p>
                      <a:pPr marL="0" marR="0" fontAlgn="ctr">
                        <a:lnSpc>
                          <a:spcPct val="120000"/>
                        </a:lnSpc>
                        <a:spcBef>
                          <a:spcPts val="0"/>
                        </a:spcBef>
                        <a:spcAft>
                          <a:spcPts val="0"/>
                        </a:spcAft>
                      </a:pPr>
                      <a:r>
                        <a:rPr lang="en-US" sz="1600" b="1" kern="1200" dirty="0">
                          <a:solidFill>
                            <a:schemeClr val="dk1"/>
                          </a:solidFill>
                          <a:effectLst/>
                          <a:latin typeface="Times New Roman" charset="0"/>
                          <a:ea typeface="Times New Roman" charset="0"/>
                          <a:cs typeface="Times New Roman" charset="0"/>
                        </a:rPr>
                        <a:t>Spring</a:t>
                      </a:r>
                    </a:p>
                  </a:txBody>
                  <a:tcPr marL="47426" marR="47426" marT="47426" marB="474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pPr>
                      <a:r>
                        <a:rPr lang="de-DE" sz="1600" kern="1200" dirty="0">
                          <a:solidFill>
                            <a:schemeClr val="dk1"/>
                          </a:solidFill>
                          <a:effectLst/>
                          <a:latin typeface="Times New Roman" charset="0"/>
                          <a:ea typeface="Times New Roman" charset="0"/>
                          <a:cs typeface="Times New Roman" charset="0"/>
                        </a:rPr>
                        <a:t>NUTR 682</a:t>
                      </a:r>
                      <a:endParaRPr lang="en-US" sz="1600" kern="1200" dirty="0">
                        <a:solidFill>
                          <a:schemeClr val="dk1"/>
                        </a:solidFill>
                        <a:effectLst/>
                        <a:latin typeface="Times New Roman" charset="0"/>
                        <a:ea typeface="Times New Roman" charset="0"/>
                        <a:cs typeface="Times New Roman" charset="0"/>
                      </a:endParaRPr>
                    </a:p>
                  </a:txBody>
                  <a:tcPr marL="47426" marR="47426" marT="47426" marB="474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en-US" sz="1600" kern="1200" dirty="0">
                          <a:solidFill>
                            <a:schemeClr val="dk1"/>
                          </a:solidFill>
                          <a:effectLst/>
                          <a:latin typeface="Times New Roman" charset="0"/>
                          <a:ea typeface="Times New Roman" charset="0"/>
                          <a:cs typeface="Times New Roman" charset="0"/>
                        </a:rPr>
                        <a:t>Nutrigenomics                                        </a:t>
                      </a:r>
                    </a:p>
                  </a:txBody>
                  <a:tcPr marL="47426" marR="47426" marT="47426" marB="474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fontAlgn="ctr">
                        <a:lnSpc>
                          <a:spcPct val="120000"/>
                        </a:lnSpc>
                        <a:spcBef>
                          <a:spcPts val="0"/>
                        </a:spcBef>
                        <a:spcAft>
                          <a:spcPts val="0"/>
                        </a:spcAft>
                      </a:pPr>
                      <a:r>
                        <a:rPr lang="en-US" sz="1600" kern="1200" dirty="0">
                          <a:solidFill>
                            <a:schemeClr val="dk1"/>
                          </a:solidFill>
                          <a:effectLst/>
                          <a:latin typeface="Times New Roman" charset="0"/>
                          <a:ea typeface="Times New Roman" charset="0"/>
                          <a:cs typeface="Times New Roman" charset="0"/>
                        </a:rPr>
                        <a:t>2</a:t>
                      </a:r>
                    </a:p>
                  </a:txBody>
                  <a:tcPr marL="47426" marR="47426" marT="47426" marB="474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82512355"/>
                  </a:ext>
                </a:extLst>
              </a:tr>
              <a:tr h="413084">
                <a:tc vMerge="1">
                  <a:txBody>
                    <a:bodyPr/>
                    <a:lstStyle/>
                    <a:p>
                      <a:endParaRPr lang="en-US"/>
                    </a:p>
                  </a:txBody>
                  <a:tcPr/>
                </a:tc>
                <a:tc>
                  <a:txBody>
                    <a:bodyPr/>
                    <a:lstStyle/>
                    <a:p>
                      <a:pPr marL="0" marR="0">
                        <a:lnSpc>
                          <a:spcPct val="115000"/>
                        </a:lnSpc>
                        <a:spcBef>
                          <a:spcPts val="0"/>
                        </a:spcBef>
                        <a:spcAft>
                          <a:spcPts val="0"/>
                        </a:spcAft>
                      </a:pPr>
                      <a:r>
                        <a:rPr lang="de-DE" sz="1600" kern="1200" dirty="0">
                          <a:solidFill>
                            <a:schemeClr val="dk1"/>
                          </a:solidFill>
                          <a:effectLst/>
                          <a:latin typeface="Times New Roman" charset="0"/>
                          <a:ea typeface="Times New Roman" charset="0"/>
                          <a:cs typeface="Times New Roman" charset="0"/>
                        </a:rPr>
                        <a:t>NUTR 681</a:t>
                      </a:r>
                      <a:endParaRPr lang="en-US" sz="1600" kern="1200" dirty="0">
                        <a:solidFill>
                          <a:schemeClr val="dk1"/>
                        </a:solidFill>
                        <a:effectLst/>
                        <a:latin typeface="Times New Roman" charset="0"/>
                        <a:ea typeface="Times New Roman" charset="0"/>
                        <a:cs typeface="Times New Roman" charset="0"/>
                      </a:endParaRPr>
                    </a:p>
                  </a:txBody>
                  <a:tcPr marL="47426" marR="47426" marT="47426" marB="474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1000"/>
                        </a:spcAft>
                      </a:pPr>
                      <a:r>
                        <a:rPr lang="en-US" sz="1600" kern="1200" dirty="0">
                          <a:solidFill>
                            <a:schemeClr val="dk1"/>
                          </a:solidFill>
                          <a:effectLst/>
                          <a:latin typeface="Times New Roman" charset="0"/>
                          <a:ea typeface="Times New Roman" charset="0"/>
                          <a:cs typeface="Times New Roman" charset="0"/>
                        </a:rPr>
                        <a:t>Graduate Seminar</a:t>
                      </a:r>
                    </a:p>
                  </a:txBody>
                  <a:tcPr marL="47426" marR="47426" marT="47426" marB="474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fontAlgn="ctr">
                        <a:lnSpc>
                          <a:spcPct val="120000"/>
                        </a:lnSpc>
                        <a:spcBef>
                          <a:spcPts val="0"/>
                        </a:spcBef>
                        <a:spcAft>
                          <a:spcPts val="0"/>
                        </a:spcAft>
                      </a:pPr>
                      <a:r>
                        <a:rPr lang="en-US" sz="1600" kern="1200" dirty="0">
                          <a:solidFill>
                            <a:schemeClr val="dk1"/>
                          </a:solidFill>
                          <a:effectLst/>
                          <a:latin typeface="Times New Roman" charset="0"/>
                          <a:ea typeface="Times New Roman" charset="0"/>
                          <a:cs typeface="Times New Roman" charset="0"/>
                        </a:rPr>
                        <a:t>1</a:t>
                      </a:r>
                    </a:p>
                  </a:txBody>
                  <a:tcPr marL="47426" marR="47426" marT="47426" marB="474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10708895"/>
                  </a:ext>
                </a:extLst>
              </a:tr>
              <a:tr h="413084">
                <a:tc vMerge="1">
                  <a:txBody>
                    <a:bodyPr/>
                    <a:lstStyle/>
                    <a:p>
                      <a:endParaRPr lang="en-US"/>
                    </a:p>
                  </a:txBody>
                  <a:tcPr/>
                </a:tc>
                <a:tc>
                  <a:txBody>
                    <a:bodyPr/>
                    <a:lstStyle/>
                    <a:p>
                      <a:pPr marL="0" marR="0">
                        <a:lnSpc>
                          <a:spcPct val="115000"/>
                        </a:lnSpc>
                        <a:spcBef>
                          <a:spcPts val="0"/>
                        </a:spcBef>
                        <a:spcAft>
                          <a:spcPts val="0"/>
                        </a:spcAft>
                      </a:pPr>
                      <a:r>
                        <a:rPr lang="de-DE" sz="1600" kern="1200" dirty="0">
                          <a:solidFill>
                            <a:schemeClr val="dk1"/>
                          </a:solidFill>
                          <a:effectLst/>
                          <a:latin typeface="Times New Roman" charset="0"/>
                          <a:ea typeface="Times New Roman" charset="0"/>
                          <a:cs typeface="Times New Roman" charset="0"/>
                        </a:rPr>
                        <a:t>NUTR 698 </a:t>
                      </a:r>
                      <a:endParaRPr lang="en-US" sz="1600" kern="1200" dirty="0">
                        <a:solidFill>
                          <a:schemeClr val="dk1"/>
                        </a:solidFill>
                        <a:effectLst/>
                        <a:latin typeface="Times New Roman" charset="0"/>
                        <a:ea typeface="Times New Roman" charset="0"/>
                        <a:cs typeface="Times New Roman" charset="0"/>
                      </a:endParaRPr>
                    </a:p>
                  </a:txBody>
                  <a:tcPr marL="47426" marR="47426" marT="47426" marB="474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BAE9"/>
                    </a:solidFill>
                  </a:tcPr>
                </a:tc>
                <a:tc>
                  <a:txBody>
                    <a:bodyPr/>
                    <a:lstStyle/>
                    <a:p>
                      <a:pPr marL="0" marR="0">
                        <a:lnSpc>
                          <a:spcPct val="115000"/>
                        </a:lnSpc>
                        <a:spcBef>
                          <a:spcPts val="0"/>
                        </a:spcBef>
                        <a:spcAft>
                          <a:spcPts val="1000"/>
                        </a:spcAft>
                      </a:pPr>
                      <a:r>
                        <a:rPr lang="en-US" sz="1600" kern="1200" dirty="0">
                          <a:solidFill>
                            <a:schemeClr val="dk1"/>
                          </a:solidFill>
                          <a:effectLst/>
                          <a:latin typeface="Times New Roman" charset="0"/>
                          <a:ea typeface="Times New Roman" charset="0"/>
                          <a:cs typeface="Times New Roman" charset="0"/>
                        </a:rPr>
                        <a:t>Master’s Thesis </a:t>
                      </a:r>
                    </a:p>
                  </a:txBody>
                  <a:tcPr marL="47426" marR="47426" marT="47426" marB="474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BAE9"/>
                    </a:solidFill>
                  </a:tcPr>
                </a:tc>
                <a:tc>
                  <a:txBody>
                    <a:bodyPr/>
                    <a:lstStyle/>
                    <a:p>
                      <a:pPr marL="0" marR="0" fontAlgn="ctr">
                        <a:lnSpc>
                          <a:spcPct val="120000"/>
                        </a:lnSpc>
                        <a:spcBef>
                          <a:spcPts val="0"/>
                        </a:spcBef>
                        <a:spcAft>
                          <a:spcPts val="0"/>
                        </a:spcAft>
                      </a:pPr>
                      <a:r>
                        <a:rPr lang="en-US" sz="1600" kern="1200" dirty="0">
                          <a:solidFill>
                            <a:schemeClr val="dk1"/>
                          </a:solidFill>
                          <a:effectLst/>
                          <a:latin typeface="Times New Roman" charset="0"/>
                          <a:ea typeface="Times New Roman" charset="0"/>
                          <a:cs typeface="Times New Roman" charset="0"/>
                        </a:rPr>
                        <a:t>3</a:t>
                      </a:r>
                    </a:p>
                  </a:txBody>
                  <a:tcPr marL="47426" marR="47426" marT="47426" marB="474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BAE9"/>
                    </a:solidFill>
                  </a:tcPr>
                </a:tc>
                <a:extLst>
                  <a:ext uri="{0D108BD9-81ED-4DB2-BD59-A6C34878D82A}">
                    <a16:rowId xmlns:a16="http://schemas.microsoft.com/office/drawing/2014/main" val="3214875471"/>
                  </a:ext>
                </a:extLst>
              </a:tr>
              <a:tr h="420277">
                <a:tc vMerge="1">
                  <a:txBody>
                    <a:bodyPr/>
                    <a:lstStyle/>
                    <a:p>
                      <a:endParaRPr lang="en-US"/>
                    </a:p>
                  </a:txBody>
                  <a:tcPr/>
                </a:tc>
                <a:tc>
                  <a:txBody>
                    <a:bodyPr/>
                    <a:lstStyle/>
                    <a:p>
                      <a:pPr marL="0" marR="0" fontAlgn="ctr">
                        <a:lnSpc>
                          <a:spcPct val="120000"/>
                        </a:lnSpc>
                        <a:spcBef>
                          <a:spcPts val="0"/>
                        </a:spcBef>
                        <a:spcAft>
                          <a:spcPts val="0"/>
                        </a:spcAft>
                      </a:pPr>
                      <a:endParaRPr lang="en-US" sz="1600" dirty="0">
                        <a:effectLst/>
                        <a:latin typeface="Times New Roman" charset="0"/>
                        <a:ea typeface="Times New Roman" charset="0"/>
                        <a:cs typeface="Times New Roman" charset="0"/>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1000"/>
                        </a:spcAft>
                      </a:pPr>
                      <a:r>
                        <a:rPr lang="en-US" sz="1600" dirty="0">
                          <a:effectLst/>
                          <a:latin typeface="Times New Roman" charset="0"/>
                          <a:ea typeface="Times New Roman" charset="0"/>
                          <a:cs typeface="Times New Roman" charset="0"/>
                        </a:rPr>
                        <a:t>Free Elective</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fontAlgn="ctr">
                        <a:lnSpc>
                          <a:spcPct val="120000"/>
                        </a:lnSpc>
                        <a:spcBef>
                          <a:spcPts val="0"/>
                        </a:spcBef>
                        <a:spcAft>
                          <a:spcPts val="0"/>
                        </a:spcAft>
                      </a:pPr>
                      <a:r>
                        <a:rPr lang="en-US" sz="1600" kern="1200" dirty="0">
                          <a:solidFill>
                            <a:schemeClr val="dk1"/>
                          </a:solidFill>
                          <a:effectLst/>
                          <a:latin typeface="Times New Roman" charset="0"/>
                          <a:ea typeface="Times New Roman" charset="0"/>
                          <a:cs typeface="Times New Roman" charset="0"/>
                        </a:rPr>
                        <a:t>3</a:t>
                      </a:r>
                    </a:p>
                  </a:txBody>
                  <a:tcPr marL="47426" marR="47426" marT="47426" marB="474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01951902"/>
                  </a:ext>
                </a:extLst>
              </a:tr>
              <a:tr h="413084">
                <a:tc gridSpan="3">
                  <a:txBody>
                    <a:bodyPr/>
                    <a:lstStyle/>
                    <a:p>
                      <a:pPr marL="0" marR="0" algn="r" rtl="0" fontAlgn="ctr">
                        <a:lnSpc>
                          <a:spcPct val="120000"/>
                        </a:lnSpc>
                        <a:spcBef>
                          <a:spcPts val="0"/>
                        </a:spcBef>
                        <a:spcAft>
                          <a:spcPts val="0"/>
                        </a:spcAft>
                      </a:pPr>
                      <a:r>
                        <a:rPr lang="en-US" sz="1600" b="1" kern="1200" dirty="0">
                          <a:solidFill>
                            <a:schemeClr val="dk1"/>
                          </a:solidFill>
                          <a:effectLst/>
                          <a:latin typeface="Times New Roman" charset="0"/>
                          <a:ea typeface="Times New Roman" charset="0"/>
                          <a:cs typeface="Times New Roman" charset="0"/>
                        </a:rPr>
                        <a:t>    Total</a:t>
                      </a:r>
                    </a:p>
                  </a:txBody>
                  <a:tcPr marL="47426" marR="47426" marT="47426" marB="474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a:txBody>
                    <a:bodyPr/>
                    <a:lstStyle/>
                    <a:p>
                      <a:pPr marL="0" marR="0" rtl="0" fontAlgn="ctr">
                        <a:lnSpc>
                          <a:spcPct val="120000"/>
                        </a:lnSpc>
                        <a:spcBef>
                          <a:spcPts val="0"/>
                        </a:spcBef>
                        <a:spcAft>
                          <a:spcPts val="0"/>
                        </a:spcAft>
                      </a:pPr>
                      <a:r>
                        <a:rPr lang="en-US" sz="1600" b="1" kern="1200" dirty="0">
                          <a:solidFill>
                            <a:schemeClr val="dk1"/>
                          </a:solidFill>
                          <a:effectLst/>
                          <a:latin typeface="Times New Roman" charset="0"/>
                          <a:ea typeface="Times New Roman" charset="0"/>
                          <a:cs typeface="Times New Roman" charset="0"/>
                        </a:rPr>
                        <a:t>9</a:t>
                      </a:r>
                    </a:p>
                  </a:txBody>
                  <a:tcPr marL="47426" marR="47426" marT="47426" marB="474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87896079"/>
                  </a:ext>
                </a:extLst>
              </a:tr>
            </a:tbl>
          </a:graphicData>
        </a:graphic>
      </p:graphicFrame>
    </p:spTree>
    <p:extLst>
      <p:ext uri="{BB962C8B-B14F-4D97-AF65-F5344CB8AC3E}">
        <p14:creationId xmlns:p14="http://schemas.microsoft.com/office/powerpoint/2010/main" val="34145686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307264"/>
          </a:xfrm>
        </p:spPr>
        <p:txBody>
          <a:bodyPr/>
          <a:lstStyle/>
          <a:p>
            <a:r>
              <a:rPr lang="en-US" b="1" u="sng" dirty="0">
                <a:solidFill>
                  <a:srgbClr val="7030A0"/>
                </a:solidFill>
                <a:latin typeface="Times New Roman" charset="0"/>
                <a:ea typeface="Times New Roman" charset="0"/>
                <a:cs typeface="Times New Roman" charset="0"/>
              </a:rPr>
              <a:t>Masters Thesis</a:t>
            </a:r>
          </a:p>
        </p:txBody>
      </p:sp>
      <p:sp>
        <p:nvSpPr>
          <p:cNvPr id="3" name="Content Placeholder 2"/>
          <p:cNvSpPr>
            <a:spLocks noGrp="1"/>
          </p:cNvSpPr>
          <p:nvPr>
            <p:ph idx="1"/>
          </p:nvPr>
        </p:nvSpPr>
        <p:spPr>
          <a:xfrm>
            <a:off x="381000" y="1511300"/>
            <a:ext cx="11417300" cy="5232399"/>
          </a:xfrm>
        </p:spPr>
        <p:txBody>
          <a:bodyPr>
            <a:normAutofit/>
          </a:bodyPr>
          <a:lstStyle/>
          <a:p>
            <a:r>
              <a:rPr lang="en-US" dirty="0">
                <a:latin typeface="Times New Roman" panose="02020603050405020304" pitchFamily="18" charset="0"/>
                <a:cs typeface="Times New Roman" panose="02020603050405020304" pitchFamily="18" charset="0"/>
              </a:rPr>
              <a:t>MSc is a THESIS only option program</a:t>
            </a:r>
          </a:p>
          <a:p>
            <a:r>
              <a:rPr lang="en-US" dirty="0">
                <a:latin typeface="Times New Roman" panose="02020603050405020304" pitchFamily="18" charset="0"/>
                <a:cs typeface="Times New Roman" panose="02020603050405020304" pitchFamily="18" charset="0"/>
              </a:rPr>
              <a:t>Topic examples:</a:t>
            </a:r>
          </a:p>
          <a:p>
            <a:pPr lvl="1"/>
            <a:r>
              <a:rPr lang="en-US" sz="2800" dirty="0">
                <a:latin typeface="Times New Roman" panose="02020603050405020304" pitchFamily="18" charset="0"/>
                <a:cs typeface="Times New Roman" panose="02020603050405020304" pitchFamily="18" charset="0"/>
              </a:rPr>
              <a:t>Clinical Nutrition (Prof Vijay, Prof Hiba)</a:t>
            </a:r>
          </a:p>
          <a:p>
            <a:pPr lvl="1"/>
            <a:r>
              <a:rPr lang="en-US" sz="2800" dirty="0">
                <a:latin typeface="Times New Roman" panose="02020603050405020304" pitchFamily="18" charset="0"/>
                <a:cs typeface="Times New Roman" panose="02020603050405020304" pitchFamily="18" charset="0"/>
              </a:rPr>
              <a:t>Community nutrition (Dr. Abdelhamid, Prof. Hiba)</a:t>
            </a:r>
          </a:p>
          <a:p>
            <a:pPr lvl="1"/>
            <a:r>
              <a:rPr lang="en-US" sz="2800" dirty="0">
                <a:latin typeface="Times New Roman" panose="02020603050405020304" pitchFamily="18" charset="0"/>
                <a:cs typeface="Times New Roman" panose="02020603050405020304" pitchFamily="18" charset="0"/>
              </a:rPr>
              <a:t>Nutritional epidemiology (Prof Zumin, Prof Vijay, Prof. Hiba, Dr. Abdelhamid)</a:t>
            </a:r>
          </a:p>
          <a:p>
            <a:pPr lvl="1"/>
            <a:r>
              <a:rPr lang="en-US" sz="2800" dirty="0">
                <a:latin typeface="Times New Roman" panose="02020603050405020304" pitchFamily="18" charset="0"/>
                <a:cs typeface="Times New Roman" panose="02020603050405020304" pitchFamily="18" charset="0"/>
              </a:rPr>
              <a:t>Food science and foodservice (Dr. Tahra, Prof. Vijay)</a:t>
            </a:r>
          </a:p>
          <a:p>
            <a:pPr lvl="1"/>
            <a:r>
              <a:rPr lang="en-US" sz="2800" dirty="0">
                <a:latin typeface="Times New Roman" panose="02020603050405020304" pitchFamily="18" charset="0"/>
                <a:cs typeface="Times New Roman" panose="02020603050405020304" pitchFamily="18" charset="0"/>
              </a:rPr>
              <a:t>Nutrition Education and counseling (Prof. Hiba, Dr Abdelhamid)</a:t>
            </a:r>
          </a:p>
          <a:p>
            <a:r>
              <a:rPr lang="en-US" dirty="0">
                <a:latin typeface="Times New Roman" panose="02020603050405020304" pitchFamily="18" charset="0"/>
                <a:cs typeface="Times New Roman" panose="02020603050405020304" pitchFamily="18" charset="0"/>
              </a:rPr>
              <a:t>Select the topic in the 2</a:t>
            </a:r>
            <a:r>
              <a:rPr lang="en-US" baseline="30000" dirty="0">
                <a:latin typeface="Times New Roman" panose="02020603050405020304" pitchFamily="18" charset="0"/>
                <a:cs typeface="Times New Roman" panose="02020603050405020304" pitchFamily="18" charset="0"/>
              </a:rPr>
              <a:t>nd</a:t>
            </a:r>
            <a:r>
              <a:rPr lang="en-US" dirty="0">
                <a:latin typeface="Times New Roman" panose="02020603050405020304" pitchFamily="18" charset="0"/>
                <a:cs typeface="Times New Roman" panose="02020603050405020304" pitchFamily="18" charset="0"/>
              </a:rPr>
              <a:t> semester of first year</a:t>
            </a:r>
          </a:p>
        </p:txBody>
      </p:sp>
    </p:spTree>
    <p:extLst>
      <p:ext uri="{BB962C8B-B14F-4D97-AF65-F5344CB8AC3E}">
        <p14:creationId xmlns:p14="http://schemas.microsoft.com/office/powerpoint/2010/main" val="227506702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2050"/>
            <a:ext cx="10515600" cy="1325563"/>
          </a:xfrm>
        </p:spPr>
        <p:txBody>
          <a:bodyPr>
            <a:normAutofit/>
          </a:bodyPr>
          <a:lstStyle/>
          <a:p>
            <a:r>
              <a:rPr lang="en-US" sz="6000" b="1" u="sng" dirty="0">
                <a:solidFill>
                  <a:srgbClr val="9779D3"/>
                </a:solidFill>
                <a:latin typeface="Times New Roman" charset="0"/>
                <a:ea typeface="Times New Roman" charset="0"/>
                <a:cs typeface="Times New Roman" charset="0"/>
              </a:rPr>
              <a:t>Important Information</a:t>
            </a:r>
          </a:p>
        </p:txBody>
      </p:sp>
      <p:sp>
        <p:nvSpPr>
          <p:cNvPr id="5" name="Content Placeholder 4"/>
          <p:cNvSpPr>
            <a:spLocks noGrp="1"/>
          </p:cNvSpPr>
          <p:nvPr>
            <p:ph idx="1"/>
          </p:nvPr>
        </p:nvSpPr>
        <p:spPr>
          <a:xfrm>
            <a:off x="838200" y="1618876"/>
            <a:ext cx="10515600" cy="4351338"/>
          </a:xfrm>
        </p:spPr>
        <p:txBody>
          <a:bodyPr>
            <a:noAutofit/>
          </a:bodyPr>
          <a:lstStyle/>
          <a:p>
            <a:pPr marL="0" indent="0">
              <a:buNone/>
            </a:pPr>
            <a:r>
              <a:rPr lang="en-US" b="1" dirty="0">
                <a:latin typeface="Times New Roman" charset="0"/>
                <a:ea typeface="Times New Roman" charset="0"/>
                <a:cs typeface="Times New Roman" charset="0"/>
              </a:rPr>
              <a:t>About the MSc Program in Human Nutrition – Detailed description</a:t>
            </a:r>
            <a:endParaRPr lang="en-US" dirty="0">
              <a:latin typeface="Times New Roman" charset="0"/>
              <a:ea typeface="Times New Roman" charset="0"/>
              <a:cs typeface="Times New Roman" charset="0"/>
            </a:endParaRPr>
          </a:p>
          <a:p>
            <a:pPr marL="0" indent="0">
              <a:buNone/>
            </a:pPr>
            <a:r>
              <a:rPr lang="en-US" dirty="0">
                <a:latin typeface="Times New Roman" charset="0"/>
                <a:ea typeface="Times New Roman" charset="0"/>
                <a:cs typeface="Times New Roman" charset="0"/>
              </a:rPr>
              <a:t>http://www.qu.edu.qa/chs/academic_programs/master_public_health/about.php</a:t>
            </a:r>
          </a:p>
          <a:p>
            <a:pPr marL="0" indent="0">
              <a:buNone/>
            </a:pPr>
            <a:r>
              <a:rPr lang="en-US" dirty="0">
                <a:latin typeface="Times New Roman" charset="0"/>
                <a:ea typeface="Times New Roman" charset="0"/>
                <a:cs typeface="Times New Roman" charset="0"/>
              </a:rPr>
              <a:t> </a:t>
            </a:r>
          </a:p>
          <a:p>
            <a:pPr marL="0" indent="0">
              <a:buNone/>
            </a:pPr>
            <a:r>
              <a:rPr lang="en-US" b="1" dirty="0">
                <a:latin typeface="Times New Roman" charset="0"/>
                <a:ea typeface="Times New Roman" charset="0"/>
                <a:cs typeface="Times New Roman" charset="0"/>
              </a:rPr>
              <a:t>Office of graduate studies</a:t>
            </a:r>
            <a:endParaRPr lang="en-US" dirty="0">
              <a:latin typeface="Times New Roman" charset="0"/>
              <a:ea typeface="Times New Roman" charset="0"/>
              <a:cs typeface="Times New Roman" charset="0"/>
            </a:endParaRPr>
          </a:p>
          <a:p>
            <a:pPr marL="0" indent="0">
              <a:buNone/>
            </a:pPr>
            <a:r>
              <a:rPr lang="en-US" dirty="0">
                <a:latin typeface="Times New Roman" charset="0"/>
                <a:ea typeface="Times New Roman" charset="0"/>
                <a:cs typeface="Times New Roman" charset="0"/>
              </a:rPr>
              <a:t>http://www.qu.edu.qa/offices/vpcao/graduates/</a:t>
            </a:r>
          </a:p>
          <a:p>
            <a:pPr marL="0" indent="0">
              <a:buNone/>
            </a:pPr>
            <a:r>
              <a:rPr lang="en-US" dirty="0">
                <a:latin typeface="Times New Roman" charset="0"/>
                <a:ea typeface="Times New Roman" charset="0"/>
                <a:cs typeface="Times New Roman" charset="0"/>
              </a:rPr>
              <a:t> </a:t>
            </a:r>
          </a:p>
          <a:p>
            <a:pPr marL="0" indent="0">
              <a:buNone/>
            </a:pPr>
            <a:r>
              <a:rPr lang="en-US" b="1" dirty="0">
                <a:latin typeface="Times New Roman" charset="0"/>
                <a:ea typeface="Times New Roman" charset="0"/>
                <a:cs typeface="Times New Roman" charset="0"/>
              </a:rPr>
              <a:t>Academic Policies</a:t>
            </a:r>
            <a:endParaRPr lang="en-US" dirty="0">
              <a:latin typeface="Times New Roman" charset="0"/>
              <a:ea typeface="Times New Roman" charset="0"/>
              <a:cs typeface="Times New Roman" charset="0"/>
            </a:endParaRPr>
          </a:p>
          <a:p>
            <a:pPr marL="0" indent="0">
              <a:buNone/>
            </a:pPr>
            <a:r>
              <a:rPr lang="en-US" dirty="0">
                <a:latin typeface="Times New Roman" charset="0"/>
                <a:ea typeface="Times New Roman" charset="0"/>
                <a:cs typeface="Times New Roman" charset="0"/>
              </a:rPr>
              <a:t>http://www.qu.edu.qa/research/offices/graduate-studies/graduate-academics</a:t>
            </a:r>
          </a:p>
          <a:p>
            <a:pPr marL="0" indent="0">
              <a:buNone/>
            </a:pPr>
            <a:endParaRPr lang="en-US" dirty="0"/>
          </a:p>
          <a:p>
            <a:pPr marL="0" indent="0" algn="ctr">
              <a:buNone/>
            </a:pPr>
            <a:endParaRPr lang="en-US" dirty="0"/>
          </a:p>
          <a:p>
            <a:endParaRPr lang="en-US" dirty="0"/>
          </a:p>
        </p:txBody>
      </p:sp>
    </p:spTree>
    <p:extLst>
      <p:ext uri="{BB962C8B-B14F-4D97-AF65-F5344CB8AC3E}">
        <p14:creationId xmlns:p14="http://schemas.microsoft.com/office/powerpoint/2010/main" val="419118886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0327"/>
            <a:ext cx="10515600" cy="1325563"/>
          </a:xfrm>
        </p:spPr>
        <p:txBody>
          <a:bodyPr>
            <a:normAutofit/>
          </a:bodyPr>
          <a:lstStyle/>
          <a:p>
            <a:r>
              <a:rPr lang="en-US" sz="6000" b="1" u="sng" dirty="0">
                <a:solidFill>
                  <a:srgbClr val="9779D3"/>
                </a:solidFill>
                <a:latin typeface="Times New Roman" charset="0"/>
                <a:ea typeface="Times New Roman" charset="0"/>
                <a:cs typeface="Times New Roman" charset="0"/>
              </a:rPr>
              <a:t>Contacts</a:t>
            </a:r>
          </a:p>
        </p:txBody>
      </p:sp>
      <p:sp>
        <p:nvSpPr>
          <p:cNvPr id="3" name="Content Placeholder 2"/>
          <p:cNvSpPr>
            <a:spLocks noGrp="1"/>
          </p:cNvSpPr>
          <p:nvPr>
            <p:ph idx="1"/>
          </p:nvPr>
        </p:nvSpPr>
        <p:spPr>
          <a:xfrm>
            <a:off x="838200" y="1371598"/>
            <a:ext cx="10515600" cy="5063271"/>
          </a:xfrm>
        </p:spPr>
        <p:txBody>
          <a:bodyPr>
            <a:normAutofit fontScale="92500" lnSpcReduction="20000"/>
          </a:bodyPr>
          <a:lstStyle/>
          <a:p>
            <a:pPr marL="0" indent="0" algn="ctr">
              <a:buNone/>
            </a:pPr>
            <a:r>
              <a:rPr lang="en-US" sz="2400" b="1" dirty="0">
                <a:latin typeface="Times New Roman" charset="0"/>
                <a:ea typeface="Times New Roman" charset="0"/>
                <a:cs typeface="Times New Roman" charset="0"/>
              </a:rPr>
              <a:t>Human Nutrition Department, College of Health Sciences, Qatar University, </a:t>
            </a:r>
          </a:p>
          <a:p>
            <a:pPr marL="0" indent="0" algn="ctr">
              <a:buNone/>
            </a:pPr>
            <a:r>
              <a:rPr lang="en-US" sz="2400" b="1" dirty="0">
                <a:latin typeface="Times New Roman" charset="0"/>
                <a:ea typeface="Times New Roman" charset="0"/>
                <a:cs typeface="Times New Roman" charset="0"/>
              </a:rPr>
              <a:t>Building C01 –E126</a:t>
            </a:r>
          </a:p>
          <a:p>
            <a:pPr marL="0" indent="0" algn="ctr">
              <a:buNone/>
            </a:pPr>
            <a:endParaRPr lang="en-US" sz="2400" b="1" dirty="0">
              <a:latin typeface="Times New Roman" charset="0"/>
              <a:ea typeface="Times New Roman" charset="0"/>
              <a:cs typeface="Times New Roman" charset="0"/>
            </a:endParaRPr>
          </a:p>
          <a:p>
            <a:pPr marL="228600" lvl="1">
              <a:spcBef>
                <a:spcPts val="1000"/>
              </a:spcBef>
            </a:pPr>
            <a:r>
              <a:rPr lang="en-US" b="1" dirty="0">
                <a:latin typeface="Times New Roman" charset="0"/>
                <a:ea typeface="Times New Roman" charset="0"/>
                <a:cs typeface="Times New Roman" charset="0"/>
              </a:rPr>
              <a:t>Dr. </a:t>
            </a:r>
            <a:r>
              <a:rPr lang="en-US" b="1" dirty="0" err="1">
                <a:latin typeface="Times New Roman" charset="0"/>
                <a:ea typeface="Times New Roman" charset="0"/>
                <a:cs typeface="Times New Roman" charset="0"/>
              </a:rPr>
              <a:t>Tahra</a:t>
            </a:r>
            <a:r>
              <a:rPr lang="en-US" b="1" dirty="0">
                <a:latin typeface="Times New Roman" charset="0"/>
                <a:ea typeface="Times New Roman" charset="0"/>
                <a:cs typeface="Times New Roman" charset="0"/>
              </a:rPr>
              <a:t> El Obeid, PhD </a:t>
            </a:r>
          </a:p>
          <a:p>
            <a:pPr marL="457200" lvl="1" indent="0">
              <a:buNone/>
            </a:pPr>
            <a:r>
              <a:rPr lang="en-US" dirty="0">
                <a:solidFill>
                  <a:srgbClr val="6EBE4A"/>
                </a:solidFill>
                <a:latin typeface="Times New Roman" charset="0"/>
                <a:ea typeface="Times New Roman" charset="0"/>
                <a:cs typeface="Times New Roman" charset="0"/>
              </a:rPr>
              <a:t>Department Head </a:t>
            </a:r>
          </a:p>
          <a:p>
            <a:pPr marL="457200" lvl="1" indent="0">
              <a:buNone/>
            </a:pPr>
            <a:r>
              <a:rPr lang="en-US" dirty="0">
                <a:latin typeface="Times New Roman" charset="0"/>
                <a:ea typeface="Times New Roman" charset="0"/>
                <a:cs typeface="Times New Roman" charset="0"/>
              </a:rPr>
              <a:t>Email: </a:t>
            </a:r>
            <a:r>
              <a:rPr lang="en-US" dirty="0" err="1">
                <a:latin typeface="Times New Roman" charset="0"/>
                <a:ea typeface="Times New Roman" charset="0"/>
                <a:cs typeface="Times New Roman" charset="0"/>
              </a:rPr>
              <a:t>tahra.e@qu.edu.qa</a:t>
            </a:r>
            <a:r>
              <a:rPr lang="en-US" dirty="0">
                <a:latin typeface="Times New Roman" charset="0"/>
                <a:ea typeface="Times New Roman" charset="0"/>
                <a:cs typeface="Times New Roman" charset="0"/>
              </a:rPr>
              <a:t>, Tel: </a:t>
            </a:r>
            <a:r>
              <a:rPr lang="cs-CZ" dirty="0">
                <a:latin typeface="Times New Roman" charset="0"/>
                <a:ea typeface="Times New Roman" charset="0"/>
                <a:cs typeface="Times New Roman" charset="0"/>
              </a:rPr>
              <a:t>+974 4403-4811</a:t>
            </a:r>
            <a:endParaRPr lang="en-US" dirty="0">
              <a:latin typeface="Times New Roman" charset="0"/>
              <a:ea typeface="Times New Roman" charset="0"/>
              <a:cs typeface="Times New Roman" charset="0"/>
            </a:endParaRPr>
          </a:p>
          <a:p>
            <a:pPr marL="457200" lvl="1" indent="0">
              <a:buNone/>
            </a:pPr>
            <a:endParaRPr lang="en-US" dirty="0">
              <a:latin typeface="Times New Roman" charset="0"/>
              <a:ea typeface="Times New Roman" charset="0"/>
              <a:cs typeface="Times New Roman" charset="0"/>
            </a:endParaRPr>
          </a:p>
          <a:p>
            <a:pPr marL="228600" lvl="1">
              <a:spcBef>
                <a:spcPts val="1000"/>
              </a:spcBef>
            </a:pPr>
            <a:r>
              <a:rPr lang="en-US" b="1" dirty="0">
                <a:latin typeface="Times New Roman" charset="0"/>
                <a:ea typeface="Times New Roman" charset="0"/>
                <a:cs typeface="Times New Roman" charset="0"/>
              </a:rPr>
              <a:t>Professor. Vijay Ganji, PhD, RD </a:t>
            </a:r>
          </a:p>
          <a:p>
            <a:pPr marL="457200" lvl="1" indent="0">
              <a:buNone/>
            </a:pPr>
            <a:r>
              <a:rPr lang="en-US" dirty="0">
                <a:latin typeface="Times New Roman" charset="0"/>
                <a:ea typeface="Times New Roman" charset="0"/>
                <a:cs typeface="Times New Roman" charset="0"/>
              </a:rPr>
              <a:t>Graduate Program Coordinator</a:t>
            </a:r>
          </a:p>
          <a:p>
            <a:pPr marL="457200" lvl="1" indent="0">
              <a:buNone/>
            </a:pPr>
            <a:r>
              <a:rPr lang="en-US" dirty="0">
                <a:latin typeface="Times New Roman" charset="0"/>
                <a:ea typeface="Times New Roman" charset="0"/>
                <a:cs typeface="Times New Roman" charset="0"/>
              </a:rPr>
              <a:t>Email: </a:t>
            </a:r>
            <a:r>
              <a:rPr lang="en-US" dirty="0">
                <a:latin typeface="Times New Roman" charset="0"/>
                <a:ea typeface="Times New Roman" charset="0"/>
                <a:cs typeface="Times New Roman" charset="0"/>
                <a:hlinkClick r:id="rId2"/>
              </a:rPr>
              <a:t>vganji@qu.edu</a:t>
            </a:r>
            <a:r>
              <a:rPr lang="en-US" dirty="0">
                <a:latin typeface="Times New Roman" charset="0"/>
                <a:ea typeface="Times New Roman" charset="0"/>
                <a:cs typeface="Times New Roman" charset="0"/>
              </a:rPr>
              <a:t> Tel: +974 4403 4796</a:t>
            </a:r>
            <a:endParaRPr lang="cs-CZ" dirty="0">
              <a:latin typeface="Times New Roman" charset="0"/>
              <a:ea typeface="Times New Roman" charset="0"/>
              <a:cs typeface="Times New Roman" charset="0"/>
            </a:endParaRPr>
          </a:p>
          <a:p>
            <a:pPr marL="0" indent="0">
              <a:buNone/>
            </a:pPr>
            <a:endParaRPr lang="en-US" dirty="0">
              <a:latin typeface="Times New Roman" charset="0"/>
              <a:ea typeface="Times New Roman" charset="0"/>
              <a:cs typeface="Times New Roman" charset="0"/>
            </a:endParaRPr>
          </a:p>
          <a:p>
            <a:pPr marL="228600" lvl="1">
              <a:spcBef>
                <a:spcPts val="1000"/>
              </a:spcBef>
            </a:pPr>
            <a:r>
              <a:rPr lang="en-US" b="1" dirty="0">
                <a:latin typeface="Times New Roman" charset="0"/>
                <a:ea typeface="Times New Roman" charset="0"/>
                <a:cs typeface="Times New Roman" charset="0"/>
              </a:rPr>
              <a:t>Ms. </a:t>
            </a:r>
            <a:r>
              <a:rPr lang="en-US" b="1" dirty="0" err="1">
                <a:latin typeface="Times New Roman" charset="0"/>
                <a:ea typeface="Times New Roman" charset="0"/>
                <a:cs typeface="Times New Roman" charset="0"/>
              </a:rPr>
              <a:t>Bashayer</a:t>
            </a:r>
            <a:r>
              <a:rPr lang="en-US" b="1" dirty="0">
                <a:latin typeface="Times New Roman" charset="0"/>
                <a:ea typeface="Times New Roman" charset="0"/>
                <a:cs typeface="Times New Roman" charset="0"/>
              </a:rPr>
              <a:t> </a:t>
            </a:r>
            <a:r>
              <a:rPr lang="en-US" b="1" dirty="0" err="1">
                <a:latin typeface="Times New Roman" charset="0"/>
                <a:ea typeface="Times New Roman" charset="0"/>
                <a:cs typeface="Times New Roman" charset="0"/>
              </a:rPr>
              <a:t>AlSulaiti</a:t>
            </a:r>
            <a:r>
              <a:rPr lang="en-US" b="1" dirty="0">
                <a:latin typeface="Times New Roman" charset="0"/>
                <a:ea typeface="Times New Roman" charset="0"/>
                <a:cs typeface="Times New Roman" charset="0"/>
              </a:rPr>
              <a:t> </a:t>
            </a:r>
          </a:p>
          <a:p>
            <a:pPr marL="457200" lvl="1" indent="0">
              <a:buNone/>
            </a:pPr>
            <a:r>
              <a:rPr lang="en-US" dirty="0">
                <a:solidFill>
                  <a:srgbClr val="6EBE4A"/>
                </a:solidFill>
                <a:latin typeface="Times New Roman" charset="0"/>
                <a:ea typeface="Times New Roman" charset="0"/>
                <a:cs typeface="Times New Roman" charset="0"/>
              </a:rPr>
              <a:t>Administrative Coordinator </a:t>
            </a:r>
          </a:p>
          <a:p>
            <a:pPr marL="457200" lvl="1" indent="0">
              <a:buNone/>
            </a:pPr>
            <a:r>
              <a:rPr lang="en-US" dirty="0">
                <a:latin typeface="Times New Roman" charset="0"/>
                <a:ea typeface="Times New Roman" charset="0"/>
                <a:cs typeface="Times New Roman" charset="0"/>
              </a:rPr>
              <a:t>Email: </a:t>
            </a:r>
            <a:r>
              <a:rPr lang="en-US" dirty="0" err="1">
                <a:latin typeface="Times New Roman" charset="0"/>
                <a:ea typeface="Times New Roman" charset="0"/>
                <a:cs typeface="Times New Roman" charset="0"/>
              </a:rPr>
              <a:t>balsulaiti@qu.edu.qa</a:t>
            </a:r>
            <a:r>
              <a:rPr lang="en-US" dirty="0">
                <a:latin typeface="Times New Roman" charset="0"/>
                <a:ea typeface="Times New Roman" charset="0"/>
                <a:cs typeface="Times New Roman" charset="0"/>
              </a:rPr>
              <a:t> , Tel: </a:t>
            </a:r>
            <a:r>
              <a:rPr lang="fi-FI" dirty="0">
                <a:latin typeface="Times New Roman" charset="0"/>
                <a:ea typeface="Times New Roman" charset="0"/>
                <a:cs typeface="Times New Roman" charset="0"/>
              </a:rPr>
              <a:t>+974 4403 4796 </a:t>
            </a:r>
            <a:endParaRPr lang="es-ES" dirty="0">
              <a:latin typeface="Times New Roman" charset="0"/>
              <a:ea typeface="Times New Roman" charset="0"/>
              <a:cs typeface="Times New Roman" charset="0"/>
            </a:endParaRPr>
          </a:p>
          <a:p>
            <a:pPr marL="457200" lvl="1" indent="0">
              <a:buNone/>
            </a:pPr>
            <a:endParaRPr lang="en-US" sz="2800" dirty="0"/>
          </a:p>
        </p:txBody>
      </p:sp>
    </p:spTree>
    <p:extLst>
      <p:ext uri="{BB962C8B-B14F-4D97-AF65-F5344CB8AC3E}">
        <p14:creationId xmlns:p14="http://schemas.microsoft.com/office/powerpoint/2010/main" val="31346760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345" y="249984"/>
            <a:ext cx="10515600" cy="1325563"/>
          </a:xfrm>
        </p:spPr>
        <p:txBody>
          <a:bodyPr/>
          <a:lstStyle/>
          <a:p>
            <a:r>
              <a:rPr lang="en-US" dirty="0">
                <a:latin typeface="Times New Roman" panose="02020603050405020304" pitchFamily="18" charset="0"/>
                <a:cs typeface="Times New Roman" panose="02020603050405020304" pitchFamily="18" charset="0"/>
              </a:rPr>
              <a:t>Admission Process</a:t>
            </a:r>
            <a:r>
              <a:rPr lang="en-US" dirty="0"/>
              <a:t>: </a:t>
            </a:r>
          </a:p>
        </p:txBody>
      </p:sp>
      <p:graphicFrame>
        <p:nvGraphicFramePr>
          <p:cNvPr id="3" name="Diagram 2"/>
          <p:cNvGraphicFramePr/>
          <p:nvPr>
            <p:extLst>
              <p:ext uri="{D42A27DB-BD31-4B8C-83A1-F6EECF244321}">
                <p14:modId xmlns:p14="http://schemas.microsoft.com/office/powerpoint/2010/main" val="2849432494"/>
              </p:ext>
            </p:extLst>
          </p:nvPr>
        </p:nvGraphicFramePr>
        <p:xfrm>
          <a:off x="450376" y="1392072"/>
          <a:ext cx="11163869" cy="47462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4723372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Tuition Fees and Penalties:</a:t>
            </a:r>
          </a:p>
        </p:txBody>
      </p:sp>
      <p:sp>
        <p:nvSpPr>
          <p:cNvPr id="3" name="Content Placeholder 2"/>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Each credit hour costs 2000 QR. </a:t>
            </a:r>
          </a:p>
          <a:p>
            <a:pPr marL="0" indent="0">
              <a:buNone/>
            </a:pPr>
            <a:r>
              <a:rPr lang="en-US" dirty="0">
                <a:latin typeface="Times New Roman" panose="02020603050405020304" pitchFamily="18" charset="0"/>
                <a:cs typeface="Times New Roman" panose="02020603050405020304" pitchFamily="18" charset="0"/>
              </a:rPr>
              <a:t>For example: Course with 3 credits cost : 3X2000=6000 QR. </a:t>
            </a:r>
          </a:p>
          <a:p>
            <a:r>
              <a:rPr lang="en-US" dirty="0">
                <a:latin typeface="Times New Roman" panose="02020603050405020304" pitchFamily="18" charset="0"/>
                <a:cs typeface="Times New Roman" panose="02020603050405020304" pitchFamily="18" charset="0"/>
              </a:rPr>
              <a:t>You need to pay your fees before registering for the next semester. </a:t>
            </a:r>
          </a:p>
          <a:p>
            <a:endParaRPr lang="en-US" dirty="0">
              <a:latin typeface="Times New Roman" panose="02020603050405020304" pitchFamily="18" charset="0"/>
              <a:cs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455242610"/>
              </p:ext>
            </p:extLst>
          </p:nvPr>
        </p:nvGraphicFramePr>
        <p:xfrm>
          <a:off x="978089" y="3466531"/>
          <a:ext cx="10235822" cy="2552736"/>
        </p:xfrm>
        <a:graphic>
          <a:graphicData uri="http://schemas.openxmlformats.org/drawingml/2006/table">
            <a:tbl>
              <a:tblPr/>
              <a:tblGrid>
                <a:gridCol w="2822692">
                  <a:extLst>
                    <a:ext uri="{9D8B030D-6E8A-4147-A177-3AD203B41FA5}">
                      <a16:colId xmlns:a16="http://schemas.microsoft.com/office/drawing/2014/main" val="2370808410"/>
                    </a:ext>
                  </a:extLst>
                </a:gridCol>
                <a:gridCol w="4091478">
                  <a:extLst>
                    <a:ext uri="{9D8B030D-6E8A-4147-A177-3AD203B41FA5}">
                      <a16:colId xmlns:a16="http://schemas.microsoft.com/office/drawing/2014/main" val="40629578"/>
                    </a:ext>
                  </a:extLst>
                </a:gridCol>
                <a:gridCol w="3321652">
                  <a:extLst>
                    <a:ext uri="{9D8B030D-6E8A-4147-A177-3AD203B41FA5}">
                      <a16:colId xmlns:a16="http://schemas.microsoft.com/office/drawing/2014/main" val="763154796"/>
                    </a:ext>
                  </a:extLst>
                </a:gridCol>
              </a:tblGrid>
              <a:tr h="694439">
                <a:tc>
                  <a:txBody>
                    <a:bodyPr/>
                    <a:lstStyle/>
                    <a:p>
                      <a:pPr algn="l" fontAlgn="t"/>
                      <a:r>
                        <a:rPr lang="en-US" b="0">
                          <a:effectLst/>
                          <a:latin typeface="Times New Roman" panose="02020603050405020304" pitchFamily="18" charset="0"/>
                          <a:cs typeface="Times New Roman" panose="02020603050405020304" pitchFamily="18" charset="0"/>
                        </a:rPr>
                        <a:t>Semester</a:t>
                      </a: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1F1F1"/>
                    </a:solidFill>
                  </a:tcPr>
                </a:tc>
                <a:tc>
                  <a:txBody>
                    <a:bodyPr/>
                    <a:lstStyle/>
                    <a:p>
                      <a:pPr algn="l" fontAlgn="t"/>
                      <a:r>
                        <a:rPr lang="en-US" b="0">
                          <a:effectLst/>
                          <a:latin typeface="Times New Roman" panose="02020603050405020304" pitchFamily="18" charset="0"/>
                          <a:cs typeface="Times New Roman" panose="02020603050405020304" pitchFamily="18" charset="0"/>
                        </a:rPr>
                        <a:t>Time of drop or withdrawal</a:t>
                      </a:r>
                      <a:br>
                        <a:rPr lang="en-US" b="0">
                          <a:effectLst/>
                          <a:latin typeface="Times New Roman" panose="02020603050405020304" pitchFamily="18" charset="0"/>
                          <a:cs typeface="Times New Roman" panose="02020603050405020304" pitchFamily="18" charset="0"/>
                        </a:rPr>
                      </a:br>
                      <a:r>
                        <a:rPr lang="en-US" b="0">
                          <a:effectLst/>
                          <a:latin typeface="Times New Roman" panose="02020603050405020304" pitchFamily="18" charset="0"/>
                          <a:cs typeface="Times New Roman" panose="02020603050405020304" pitchFamily="18" charset="0"/>
                        </a:rPr>
                        <a:t>after the end of Add/ Drop Period</a:t>
                      </a: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1F1F1"/>
                    </a:solidFill>
                  </a:tcPr>
                </a:tc>
                <a:tc>
                  <a:txBody>
                    <a:bodyPr/>
                    <a:lstStyle/>
                    <a:p>
                      <a:pPr algn="l" fontAlgn="t"/>
                      <a:r>
                        <a:rPr lang="en-US" b="0">
                          <a:effectLst/>
                          <a:latin typeface="Times New Roman" panose="02020603050405020304" pitchFamily="18" charset="0"/>
                          <a:cs typeface="Times New Roman" panose="02020603050405020304" pitchFamily="18" charset="0"/>
                        </a:rPr>
                        <a:t>Penalty</a:t>
                      </a: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1F1F1"/>
                    </a:solidFill>
                  </a:tcPr>
                </a:tc>
                <a:extLst>
                  <a:ext uri="{0D108BD9-81ED-4DB2-BD59-A6C34878D82A}">
                    <a16:rowId xmlns:a16="http://schemas.microsoft.com/office/drawing/2014/main" val="211837996"/>
                  </a:ext>
                </a:extLst>
              </a:tr>
              <a:tr h="303817">
                <a:tc>
                  <a:txBody>
                    <a:bodyPr/>
                    <a:lstStyle/>
                    <a:p>
                      <a:pPr fontAlgn="t"/>
                      <a:r>
                        <a:rPr lang="en-US">
                          <a:effectLst/>
                          <a:latin typeface="Times New Roman" panose="02020603050405020304" pitchFamily="18" charset="0"/>
                          <a:cs typeface="Times New Roman" panose="02020603050405020304" pitchFamily="18" charset="0"/>
                        </a:rPr>
                        <a:t>Fall and Spring</a:t>
                      </a: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en-US">
                          <a:effectLst/>
                          <a:latin typeface="Times New Roman" panose="02020603050405020304" pitchFamily="18" charset="0"/>
                          <a:cs typeface="Times New Roman" panose="02020603050405020304" pitchFamily="18" charset="0"/>
                        </a:rPr>
                        <a:t>Up to 2 weeks</a:t>
                      </a: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en-US" dirty="0">
                          <a:effectLst/>
                          <a:latin typeface="Times New Roman" panose="02020603050405020304" pitchFamily="18" charset="0"/>
                          <a:cs typeface="Times New Roman" panose="02020603050405020304" pitchFamily="18" charset="0"/>
                        </a:rPr>
                        <a:t>20% = 1200 QR</a:t>
                      </a: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790804162"/>
                  </a:ext>
                </a:extLst>
              </a:tr>
              <a:tr h="499128">
                <a:tc>
                  <a:txBody>
                    <a:bodyPr/>
                    <a:lstStyle/>
                    <a:p>
                      <a:pPr fontAlgn="t"/>
                      <a:r>
                        <a:rPr lang="en-US">
                          <a:effectLst/>
                          <a:latin typeface="Times New Roman" panose="02020603050405020304" pitchFamily="18" charset="0"/>
                          <a:cs typeface="Times New Roman" panose="02020603050405020304" pitchFamily="18" charset="0"/>
                        </a:rPr>
                        <a:t>Fall and Spring</a:t>
                      </a: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en-US">
                          <a:effectLst/>
                          <a:latin typeface="Times New Roman" panose="02020603050405020304" pitchFamily="18" charset="0"/>
                          <a:cs typeface="Times New Roman" panose="02020603050405020304" pitchFamily="18" charset="0"/>
                        </a:rPr>
                        <a:t>After 2 weeks and up to 4 weeks</a:t>
                      </a: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en-US" dirty="0">
                          <a:effectLst/>
                          <a:latin typeface="Times New Roman" panose="02020603050405020304" pitchFamily="18" charset="0"/>
                          <a:cs typeface="Times New Roman" panose="02020603050405020304" pitchFamily="18" charset="0"/>
                        </a:rPr>
                        <a:t>50%</a:t>
                      </a:r>
                      <a:r>
                        <a:rPr lang="en-US" baseline="0" dirty="0">
                          <a:effectLst/>
                          <a:latin typeface="Times New Roman" panose="02020603050405020304" pitchFamily="18" charset="0"/>
                          <a:cs typeface="Times New Roman" panose="02020603050405020304" pitchFamily="18" charset="0"/>
                        </a:rPr>
                        <a:t>  = 3000 QR</a:t>
                      </a:r>
                      <a:endParaRPr lang="en-US" dirty="0">
                        <a:effectLst/>
                        <a:latin typeface="Times New Roman" panose="02020603050405020304" pitchFamily="18" charset="0"/>
                        <a:cs typeface="Times New Roman" panose="02020603050405020304" pitchFamily="18" charset="0"/>
                      </a:endParaRP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2733101425"/>
                  </a:ext>
                </a:extLst>
              </a:tr>
              <a:tr h="499128">
                <a:tc>
                  <a:txBody>
                    <a:bodyPr/>
                    <a:lstStyle/>
                    <a:p>
                      <a:pPr fontAlgn="t"/>
                      <a:r>
                        <a:rPr lang="en-US">
                          <a:effectLst/>
                          <a:latin typeface="Times New Roman" panose="02020603050405020304" pitchFamily="18" charset="0"/>
                          <a:cs typeface="Times New Roman" panose="02020603050405020304" pitchFamily="18" charset="0"/>
                        </a:rPr>
                        <a:t>Fall and Spring</a:t>
                      </a: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en-US">
                          <a:effectLst/>
                          <a:latin typeface="Times New Roman" panose="02020603050405020304" pitchFamily="18" charset="0"/>
                          <a:cs typeface="Times New Roman" panose="02020603050405020304" pitchFamily="18" charset="0"/>
                        </a:rPr>
                        <a:t>After 4 weeks and up to 8 weeks</a:t>
                      </a: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en-US" dirty="0">
                          <a:effectLst/>
                          <a:latin typeface="Times New Roman" panose="02020603050405020304" pitchFamily="18" charset="0"/>
                          <a:cs typeface="Times New Roman" panose="02020603050405020304" pitchFamily="18" charset="0"/>
                        </a:rPr>
                        <a:t>75% = 4500 QR</a:t>
                      </a: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145109098"/>
                  </a:ext>
                </a:extLst>
              </a:tr>
              <a:tr h="303817">
                <a:tc>
                  <a:txBody>
                    <a:bodyPr/>
                    <a:lstStyle/>
                    <a:p>
                      <a:pPr fontAlgn="t"/>
                      <a:r>
                        <a:rPr lang="en-US">
                          <a:effectLst/>
                          <a:latin typeface="Times New Roman" panose="02020603050405020304" pitchFamily="18" charset="0"/>
                          <a:cs typeface="Times New Roman" panose="02020603050405020304" pitchFamily="18" charset="0"/>
                        </a:rPr>
                        <a:t>Fall and Spring</a:t>
                      </a: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en-US">
                          <a:effectLst/>
                          <a:latin typeface="Times New Roman" panose="02020603050405020304" pitchFamily="18" charset="0"/>
                          <a:cs typeface="Times New Roman" panose="02020603050405020304" pitchFamily="18" charset="0"/>
                        </a:rPr>
                        <a:t>After 8 weeks</a:t>
                      </a: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en-US" dirty="0">
                          <a:effectLst/>
                          <a:latin typeface="Times New Roman" panose="02020603050405020304" pitchFamily="18" charset="0"/>
                          <a:cs typeface="Times New Roman" panose="02020603050405020304" pitchFamily="18" charset="0"/>
                        </a:rPr>
                        <a:t>100% = 6000 QR</a:t>
                      </a: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846054006"/>
                  </a:ext>
                </a:extLst>
              </a:tr>
            </a:tbl>
          </a:graphicData>
        </a:graphic>
      </p:graphicFrame>
    </p:spTree>
    <p:extLst>
      <p:ext uri="{BB962C8B-B14F-4D97-AF65-F5344CB8AC3E}">
        <p14:creationId xmlns:p14="http://schemas.microsoft.com/office/powerpoint/2010/main" val="260983289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Graduate Assistant (GA)</a:t>
            </a:r>
          </a:p>
        </p:txBody>
      </p:sp>
      <p:pic>
        <p:nvPicPr>
          <p:cNvPr id="5" name="Content Placeholder 4"/>
          <p:cNvPicPr>
            <a:picLocks noGrp="1" noChangeAspect="1"/>
          </p:cNvPicPr>
          <p:nvPr>
            <p:ph idx="1"/>
          </p:nvPr>
        </p:nvPicPr>
        <p:blipFill>
          <a:blip r:embed="rId2"/>
          <a:stretch>
            <a:fillRect/>
          </a:stretch>
        </p:blipFill>
        <p:spPr>
          <a:xfrm>
            <a:off x="2614930" y="1457136"/>
            <a:ext cx="6962140" cy="4351338"/>
          </a:xfrm>
          <a:prstGeom prst="rect">
            <a:avLst/>
          </a:prstGeom>
        </p:spPr>
      </p:pic>
      <p:sp>
        <p:nvSpPr>
          <p:cNvPr id="6" name="TextBox 5"/>
          <p:cNvSpPr txBox="1"/>
          <p:nvPr/>
        </p:nvSpPr>
        <p:spPr>
          <a:xfrm>
            <a:off x="1228299" y="6196084"/>
            <a:ext cx="8939283" cy="369332"/>
          </a:xfrm>
          <a:prstGeom prst="rect">
            <a:avLst/>
          </a:prstGeom>
          <a:noFill/>
        </p:spPr>
        <p:txBody>
          <a:bodyPr wrap="square" rtlCol="0">
            <a:spAutoFit/>
          </a:bodyPr>
          <a:lstStyle/>
          <a:p>
            <a:r>
              <a:rPr lang="en-US" dirty="0">
                <a:hlinkClick r:id="rId3"/>
              </a:rPr>
              <a:t>http://www.qu.edu.qa/research/graduate-studies/prospective-students/graduate-assistants</a:t>
            </a:r>
            <a:r>
              <a:rPr lang="en-US" dirty="0"/>
              <a:t> </a:t>
            </a:r>
          </a:p>
        </p:txBody>
      </p:sp>
    </p:spTree>
    <p:extLst>
      <p:ext uri="{BB962C8B-B14F-4D97-AF65-F5344CB8AC3E}">
        <p14:creationId xmlns:p14="http://schemas.microsoft.com/office/powerpoint/2010/main" val="133958900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3875" y="138077"/>
            <a:ext cx="10515600" cy="1325563"/>
          </a:xfrm>
        </p:spPr>
        <p:txBody>
          <a:bodyPr/>
          <a:lstStyle/>
          <a:p>
            <a:r>
              <a:rPr lang="en-US" dirty="0">
                <a:latin typeface="Times New Roman" panose="02020603050405020304" pitchFamily="18" charset="0"/>
                <a:cs typeface="Times New Roman" panose="02020603050405020304" pitchFamily="18" charset="0"/>
              </a:rPr>
              <a:t>Office of Graduate Studies </a:t>
            </a:r>
          </a:p>
        </p:txBody>
      </p:sp>
      <p:sp>
        <p:nvSpPr>
          <p:cNvPr id="3" name="Content Placeholder 2"/>
          <p:cNvSpPr>
            <a:spLocks noGrp="1"/>
          </p:cNvSpPr>
          <p:nvPr>
            <p:ph idx="1"/>
          </p:nvPr>
        </p:nvSpPr>
        <p:spPr>
          <a:xfrm>
            <a:off x="838199" y="1453357"/>
            <a:ext cx="10201275" cy="1167013"/>
          </a:xfrm>
        </p:spPr>
        <p:txBody>
          <a:bodyPr/>
          <a:lstStyle/>
          <a:p>
            <a:r>
              <a:rPr lang="en-US" dirty="0">
                <a:latin typeface="Times New Roman" panose="02020603050405020304" pitchFamily="18" charset="0"/>
                <a:cs typeface="Times New Roman" panose="02020603050405020304" pitchFamily="18" charset="0"/>
              </a:rPr>
              <a:t>We are at Research Building – H 10 , Second Floor , Room # G201 </a:t>
            </a:r>
          </a:p>
          <a:p>
            <a:r>
              <a:rPr lang="en-US" dirty="0">
                <a:latin typeface="Times New Roman" panose="02020603050405020304" pitchFamily="18" charset="0"/>
                <a:cs typeface="Times New Roman" panose="02020603050405020304" pitchFamily="18" charset="0"/>
              </a:rPr>
              <a:t>For any question </a:t>
            </a:r>
            <a:r>
              <a:rPr lang="en-US" dirty="0">
                <a:latin typeface="Times New Roman" panose="02020603050405020304" pitchFamily="18" charset="0"/>
                <a:cs typeface="Times New Roman" panose="02020603050405020304" pitchFamily="18" charset="0"/>
                <a:hlinkClick r:id="rId2"/>
              </a:rPr>
              <a:t>gradstudents@qu.edu.qa</a:t>
            </a:r>
            <a:r>
              <a:rPr lang="en-US" dirty="0">
                <a:latin typeface="Times New Roman" panose="02020603050405020304" pitchFamily="18" charset="0"/>
                <a:cs typeface="Times New Roman" panose="02020603050405020304" pitchFamily="18" charset="0"/>
              </a:rPr>
              <a:t> </a:t>
            </a:r>
          </a:p>
        </p:txBody>
      </p:sp>
      <p:pic>
        <p:nvPicPr>
          <p:cNvPr id="1026" name="Picture 2" descr="About | Qatar Universi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875" y="2952466"/>
            <a:ext cx="1114425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29863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b="1" dirty="0">
                <a:latin typeface="Times New Roman" panose="02020603050405020304" pitchFamily="18" charset="0"/>
                <a:cs typeface="Times New Roman" panose="02020603050405020304" pitchFamily="18" charset="0"/>
              </a:rPr>
              <a:t>Research Areas</a:t>
            </a:r>
          </a:p>
        </p:txBody>
      </p:sp>
      <p:sp>
        <p:nvSpPr>
          <p:cNvPr id="3" name="Content Placeholder 2"/>
          <p:cNvSpPr>
            <a:spLocks noGrp="1"/>
          </p:cNvSpPr>
          <p:nvPr>
            <p:ph idx="1"/>
          </p:nvPr>
        </p:nvSpPr>
        <p:spPr>
          <a:xfrm>
            <a:off x="845881" y="1318659"/>
            <a:ext cx="5140351" cy="4215865"/>
          </a:xfrm>
        </p:spPr>
        <p:txBody>
          <a:bodyPr>
            <a:normAutofit/>
          </a:bodyPr>
          <a:lstStyle/>
          <a:p>
            <a:pPr>
              <a:lnSpc>
                <a:spcPct val="200000"/>
              </a:lnSpc>
              <a:buClr>
                <a:srgbClr val="C00000"/>
              </a:buClr>
              <a:buFont typeface="Wingdings" panose="05000000000000000000" pitchFamily="2" charset="2"/>
              <a:buChar char="Ø"/>
            </a:pPr>
            <a:r>
              <a:rPr lang="en-US" sz="1900" dirty="0">
                <a:latin typeface="Times New Roman" panose="02020603050405020304" pitchFamily="18" charset="0"/>
                <a:cs typeface="Times New Roman" panose="02020603050405020304" pitchFamily="18" charset="0"/>
              </a:rPr>
              <a:t>Cancer</a:t>
            </a:r>
          </a:p>
          <a:p>
            <a:pPr>
              <a:lnSpc>
                <a:spcPct val="200000"/>
              </a:lnSpc>
              <a:buClr>
                <a:srgbClr val="C00000"/>
              </a:buClr>
              <a:buFont typeface="Wingdings" panose="05000000000000000000" pitchFamily="2" charset="2"/>
              <a:buChar char="Ø"/>
            </a:pPr>
            <a:r>
              <a:rPr lang="en-US" sz="1900" dirty="0">
                <a:latin typeface="Times New Roman" panose="02020603050405020304" pitchFamily="18" charset="0"/>
                <a:cs typeface="Times New Roman" panose="02020603050405020304" pitchFamily="18" charset="0"/>
              </a:rPr>
              <a:t>Cardiovascular </a:t>
            </a:r>
          </a:p>
          <a:p>
            <a:pPr>
              <a:lnSpc>
                <a:spcPct val="200000"/>
              </a:lnSpc>
              <a:buClr>
                <a:srgbClr val="C00000"/>
              </a:buClr>
              <a:buFont typeface="Wingdings" panose="05000000000000000000" pitchFamily="2" charset="2"/>
              <a:buChar char="Ø"/>
            </a:pPr>
            <a:r>
              <a:rPr lang="en-US" sz="1900" dirty="0">
                <a:latin typeface="Times New Roman" panose="02020603050405020304" pitchFamily="18" charset="0"/>
                <a:cs typeface="Times New Roman" panose="02020603050405020304" pitchFamily="18" charset="0"/>
              </a:rPr>
              <a:t>Metabolic disorders (diabetes, obesity) </a:t>
            </a:r>
          </a:p>
          <a:p>
            <a:pPr>
              <a:lnSpc>
                <a:spcPct val="200000"/>
              </a:lnSpc>
              <a:buClr>
                <a:srgbClr val="C00000"/>
              </a:buClr>
              <a:buFont typeface="Wingdings" panose="05000000000000000000" pitchFamily="2" charset="2"/>
              <a:buChar char="Ø"/>
            </a:pPr>
            <a:r>
              <a:rPr lang="en-US" sz="1900" dirty="0">
                <a:latin typeface="Times New Roman" panose="02020603050405020304" pitchFamily="18" charset="0"/>
                <a:cs typeface="Times New Roman" panose="02020603050405020304" pitchFamily="18" charset="0"/>
              </a:rPr>
              <a:t>Infection &amp; immunity, </a:t>
            </a:r>
          </a:p>
          <a:p>
            <a:pPr>
              <a:lnSpc>
                <a:spcPct val="200000"/>
              </a:lnSpc>
              <a:buClr>
                <a:srgbClr val="C00000"/>
              </a:buClr>
              <a:buFont typeface="Wingdings" panose="05000000000000000000" pitchFamily="2" charset="2"/>
              <a:buChar char="Ø"/>
            </a:pPr>
            <a:r>
              <a:rPr lang="en-US" sz="1900" dirty="0">
                <a:latin typeface="Times New Roman" panose="02020603050405020304" pitchFamily="18" charset="0"/>
                <a:cs typeface="Times New Roman" panose="02020603050405020304" pitchFamily="18" charset="0"/>
              </a:rPr>
              <a:t>Neuroscience &amp; mental health</a:t>
            </a:r>
          </a:p>
          <a:p>
            <a:pPr marL="285750" indent="-285750">
              <a:lnSpc>
                <a:spcPct val="200000"/>
              </a:lnSpc>
              <a:buFont typeface="Wingdings" panose="05000000000000000000" pitchFamily="2" charset="2"/>
              <a:buChar char="§"/>
            </a:pPr>
            <a:endParaRPr lang="en-US" sz="1900" dirty="0">
              <a:latin typeface="Times New Roman" panose="02020603050405020304" pitchFamily="18" charset="0"/>
              <a:cs typeface="Times New Roman" panose="02020603050405020304" pitchFamily="18" charset="0"/>
            </a:endParaRPr>
          </a:p>
          <a:p>
            <a:pPr>
              <a:buClr>
                <a:srgbClr val="800000"/>
              </a:buClr>
              <a:buSzPct val="125000"/>
            </a:pPr>
            <a:endParaRPr lang="en-US" sz="18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2964873" y="4225637"/>
            <a:ext cx="4211782" cy="914400"/>
          </a:xfrm>
          <a:prstGeom prst="rect">
            <a:avLst/>
          </a:prstGeom>
        </p:spPr>
        <p:txBody>
          <a:bodyPr vert="horz" wrap="none" lIns="91440" tIns="45720" rIns="91440" bIns="45720" rtlCol="0">
            <a:noAutofit/>
          </a:bodyPr>
          <a:lstStyle/>
          <a:p>
            <a:pPr marL="228600" indent="-228600"/>
            <a:endParaRPr lang="en-US" sz="2000" i="1" dirty="0">
              <a:solidFill>
                <a:srgbClr val="800000"/>
              </a:solidFill>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fld id="{8089D58D-1D4B-1747-9E22-82D481F9ABB7}" type="slidenum">
              <a:rPr lang="en-US">
                <a:solidFill>
                  <a:prstClr val="black">
                    <a:tint val="75000"/>
                  </a:prstClr>
                </a:solidFill>
                <a:latin typeface="Times New Roman" panose="02020603050405020304" pitchFamily="18" charset="0"/>
                <a:cs typeface="Times New Roman" panose="02020603050405020304" pitchFamily="18" charset="0"/>
              </a:rPr>
              <a:pPr/>
              <a:t>7</a:t>
            </a:fld>
            <a:endParaRPr lang="en-US">
              <a:solidFill>
                <a:prstClr val="black">
                  <a:tint val="75000"/>
                </a:prstClr>
              </a:solidFill>
              <a:latin typeface="Times New Roman" panose="02020603050405020304" pitchFamily="18" charset="0"/>
              <a:cs typeface="Times New Roman" panose="02020603050405020304" pitchFamily="18" charset="0"/>
            </a:endParaRPr>
          </a:p>
        </p:txBody>
      </p:sp>
      <p:sp>
        <p:nvSpPr>
          <p:cNvPr id="6" name="Content Placeholder 2"/>
          <p:cNvSpPr txBox="1">
            <a:spLocks/>
          </p:cNvSpPr>
          <p:nvPr/>
        </p:nvSpPr>
        <p:spPr>
          <a:xfrm>
            <a:off x="6137480" y="1318660"/>
            <a:ext cx="5909913" cy="4215865"/>
          </a:xfrm>
          <a:prstGeom prst="rect">
            <a:avLst/>
          </a:prstGeom>
        </p:spPr>
        <p:txBody>
          <a:bodyPr vert="horz" lIns="91440" tIns="45720" rIns="91440" bIns="45720" rtlCol="0">
            <a:normAutofit/>
          </a:bodyPr>
          <a:lstStyle>
            <a:lvl1pPr marL="342896" indent="-342896" algn="l" defTabSz="457195" rtl="0" eaLnBrk="1" latinLnBrk="0" hangingPunct="1">
              <a:spcBef>
                <a:spcPct val="20000"/>
              </a:spcBef>
              <a:buFont typeface="Arial"/>
              <a:buChar char="•"/>
              <a:defRPr sz="1600" kern="1200">
                <a:solidFill>
                  <a:schemeClr val="tx1"/>
                </a:solidFill>
                <a:latin typeface="+mn-lt"/>
                <a:ea typeface="+mn-ea"/>
                <a:cs typeface="+mn-cs"/>
              </a:defRPr>
            </a:lvl1pPr>
            <a:lvl2pPr marL="742941" indent="-285747" algn="l" defTabSz="457195" rtl="0" eaLnBrk="1" latinLnBrk="0" hangingPunct="1">
              <a:spcBef>
                <a:spcPct val="20000"/>
              </a:spcBef>
              <a:buFont typeface="Arial"/>
              <a:buChar char="–"/>
              <a:defRPr sz="1600" kern="1200">
                <a:solidFill>
                  <a:schemeClr val="tx1"/>
                </a:solidFill>
                <a:latin typeface="+mn-lt"/>
                <a:ea typeface="+mn-ea"/>
                <a:cs typeface="+mn-cs"/>
              </a:defRPr>
            </a:lvl2pPr>
            <a:lvl3pPr marL="1142986" indent="-228597" algn="l" defTabSz="457195" rtl="0" eaLnBrk="1" latinLnBrk="0" hangingPunct="1">
              <a:spcBef>
                <a:spcPct val="20000"/>
              </a:spcBef>
              <a:buFont typeface="Arial"/>
              <a:buChar char="•"/>
              <a:defRPr sz="1600" kern="1200">
                <a:solidFill>
                  <a:schemeClr val="tx1"/>
                </a:solidFill>
                <a:latin typeface="+mn-lt"/>
                <a:ea typeface="+mn-ea"/>
                <a:cs typeface="+mn-cs"/>
              </a:defRPr>
            </a:lvl3pPr>
            <a:lvl4pPr marL="1600182" indent="-228597" algn="l" defTabSz="457195" rtl="0" eaLnBrk="1" latinLnBrk="0" hangingPunct="1">
              <a:spcBef>
                <a:spcPct val="20000"/>
              </a:spcBef>
              <a:buFont typeface="Arial"/>
              <a:buChar char="–"/>
              <a:defRPr sz="1400" kern="1200">
                <a:solidFill>
                  <a:schemeClr val="tx1"/>
                </a:solidFill>
                <a:latin typeface="+mn-lt"/>
                <a:ea typeface="+mn-ea"/>
                <a:cs typeface="+mn-cs"/>
              </a:defRPr>
            </a:lvl4pPr>
            <a:lvl5pPr marL="2057376" indent="-228597" algn="l" defTabSz="457195" rtl="0" eaLnBrk="1" latinLnBrk="0" hangingPunct="1">
              <a:spcBef>
                <a:spcPct val="20000"/>
              </a:spcBef>
              <a:buFont typeface="Arial"/>
              <a:buChar char="»"/>
              <a:defRPr sz="1400" kern="1200">
                <a:solidFill>
                  <a:schemeClr val="tx1"/>
                </a:solidFill>
                <a:latin typeface="+mn-lt"/>
                <a:ea typeface="+mn-ea"/>
                <a:cs typeface="+mn-cs"/>
              </a:defRPr>
            </a:lvl5pPr>
            <a:lvl6pPr marL="2514571" indent="-228597" algn="l" defTabSz="457195" rtl="0" eaLnBrk="1" latinLnBrk="0" hangingPunct="1">
              <a:spcBef>
                <a:spcPct val="20000"/>
              </a:spcBef>
              <a:buFont typeface="Arial"/>
              <a:buChar char="•"/>
              <a:defRPr sz="2000" kern="1200">
                <a:solidFill>
                  <a:schemeClr val="tx1"/>
                </a:solidFill>
                <a:latin typeface="+mn-lt"/>
                <a:ea typeface="+mn-ea"/>
                <a:cs typeface="+mn-cs"/>
              </a:defRPr>
            </a:lvl6pPr>
            <a:lvl7pPr marL="2971766" indent="-228597" algn="l" defTabSz="457195" rtl="0" eaLnBrk="1" latinLnBrk="0" hangingPunct="1">
              <a:spcBef>
                <a:spcPct val="20000"/>
              </a:spcBef>
              <a:buFont typeface="Arial"/>
              <a:buChar char="•"/>
              <a:defRPr sz="2000" kern="1200">
                <a:solidFill>
                  <a:schemeClr val="tx1"/>
                </a:solidFill>
                <a:latin typeface="+mn-lt"/>
                <a:ea typeface="+mn-ea"/>
                <a:cs typeface="+mn-cs"/>
              </a:defRPr>
            </a:lvl7pPr>
            <a:lvl8pPr marL="3428960" indent="-228597" algn="l" defTabSz="457195" rtl="0" eaLnBrk="1" latinLnBrk="0" hangingPunct="1">
              <a:spcBef>
                <a:spcPct val="20000"/>
              </a:spcBef>
              <a:buFont typeface="Arial"/>
              <a:buChar char="•"/>
              <a:defRPr sz="2000" kern="1200">
                <a:solidFill>
                  <a:schemeClr val="tx1"/>
                </a:solidFill>
                <a:latin typeface="+mn-lt"/>
                <a:ea typeface="+mn-ea"/>
                <a:cs typeface="+mn-cs"/>
              </a:defRPr>
            </a:lvl8pPr>
            <a:lvl9pPr marL="3886155" indent="-228597" algn="l" defTabSz="457195"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200000"/>
              </a:lnSpc>
              <a:buClr>
                <a:srgbClr val="C00000"/>
              </a:buClr>
              <a:buFont typeface="Wingdings" panose="05000000000000000000" pitchFamily="2" charset="2"/>
              <a:buChar char="Ø"/>
            </a:pPr>
            <a:r>
              <a:rPr lang="en-US" sz="1900" dirty="0">
                <a:latin typeface="Times New Roman" panose="02020603050405020304" pitchFamily="18" charset="0"/>
                <a:cs typeface="Times New Roman" panose="02020603050405020304" pitchFamily="18" charset="0"/>
              </a:rPr>
              <a:t>Reproductive system and infertility </a:t>
            </a:r>
          </a:p>
          <a:p>
            <a:pPr>
              <a:lnSpc>
                <a:spcPct val="200000"/>
              </a:lnSpc>
              <a:buClr>
                <a:srgbClr val="C00000"/>
              </a:buClr>
              <a:buFont typeface="Wingdings" panose="05000000000000000000" pitchFamily="2" charset="2"/>
              <a:buChar char="Ø"/>
            </a:pPr>
            <a:r>
              <a:rPr lang="en-US" sz="1900" dirty="0">
                <a:latin typeface="Times New Roman" panose="02020603050405020304" pitchFamily="18" charset="0"/>
                <a:cs typeface="Times New Roman" panose="02020603050405020304" pitchFamily="18" charset="0"/>
              </a:rPr>
              <a:t>Profession education</a:t>
            </a:r>
          </a:p>
          <a:p>
            <a:pPr>
              <a:lnSpc>
                <a:spcPct val="200000"/>
              </a:lnSpc>
              <a:buClr>
                <a:srgbClr val="C00000"/>
              </a:buClr>
              <a:buFont typeface="Wingdings" panose="05000000000000000000" pitchFamily="2" charset="2"/>
              <a:buChar char="Ø"/>
            </a:pPr>
            <a:r>
              <a:rPr lang="en-US" sz="1900" dirty="0">
                <a:latin typeface="Times New Roman" panose="02020603050405020304" pitchFamily="18" charset="0"/>
                <a:cs typeface="Times New Roman" panose="02020603050405020304" pitchFamily="18" charset="0"/>
              </a:rPr>
              <a:t>Public health, human nutrition, population medicine</a:t>
            </a:r>
          </a:p>
          <a:p>
            <a:pPr>
              <a:lnSpc>
                <a:spcPct val="200000"/>
              </a:lnSpc>
              <a:buClr>
                <a:srgbClr val="C00000"/>
              </a:buClr>
              <a:buFont typeface="Wingdings" panose="05000000000000000000" pitchFamily="2" charset="2"/>
              <a:buChar char="Ø"/>
            </a:pPr>
            <a:r>
              <a:rPr lang="en-US" sz="1900" dirty="0">
                <a:latin typeface="Times New Roman" panose="02020603050405020304" pitchFamily="18" charset="0"/>
                <a:cs typeface="Times New Roman" panose="02020603050405020304" pitchFamily="18" charset="0"/>
              </a:rPr>
              <a:t>Drug discovery</a:t>
            </a:r>
          </a:p>
          <a:p>
            <a:pPr>
              <a:buClr>
                <a:srgbClr val="800000"/>
              </a:buClr>
              <a:buSzPct val="125000"/>
            </a:pPr>
            <a:endParaRPr 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471220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R="365760" algn="ctr">
              <a:lnSpc>
                <a:spcPct val="115000"/>
              </a:lnSpc>
              <a:spcAft>
                <a:spcPts val="1000"/>
              </a:spcAft>
            </a:pPr>
            <a:r>
              <a:rPr lang="en-US" sz="3200" b="1" spc="5" dirty="0">
                <a:latin typeface="Times New Roman" panose="02020603050405020304" pitchFamily="18" charset="0"/>
                <a:ea typeface="Times New Roman" panose="02020603050405020304" pitchFamily="18" charset="0"/>
                <a:cs typeface="Times New Roman" panose="02020603050405020304" pitchFamily="18" charset="0"/>
              </a:rPr>
              <a:t>PhD Dual Degrees</a:t>
            </a:r>
          </a:p>
        </p:txBody>
      </p:sp>
      <p:sp>
        <p:nvSpPr>
          <p:cNvPr id="3" name="Content Placeholder 2"/>
          <p:cNvSpPr>
            <a:spLocks noGrp="1"/>
          </p:cNvSpPr>
          <p:nvPr>
            <p:ph idx="1"/>
          </p:nvPr>
        </p:nvSpPr>
        <p:spPr/>
        <p:txBody>
          <a:bodyPr>
            <a:normAutofit/>
          </a:bodyPr>
          <a:lstStyle/>
          <a:p>
            <a:pPr marL="0" indent="0">
              <a:buNone/>
            </a:pPr>
            <a:endParaRPr lang="en-US" sz="2200" cap="all"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fld id="{8089D58D-1D4B-1747-9E22-82D481F9ABB7}" type="slidenum">
              <a:rPr lang="en-US">
                <a:solidFill>
                  <a:prstClr val="black">
                    <a:tint val="75000"/>
                  </a:prstClr>
                </a:solidFill>
                <a:latin typeface="Times New Roman" panose="02020603050405020304" pitchFamily="18" charset="0"/>
                <a:cs typeface="Times New Roman" panose="02020603050405020304" pitchFamily="18" charset="0"/>
              </a:rPr>
              <a:pPr/>
              <a:t>8</a:t>
            </a:fld>
            <a:endParaRPr lang="en-US">
              <a:solidFill>
                <a:prstClr val="black">
                  <a:tint val="75000"/>
                </a:prstClr>
              </a:solidFill>
              <a:latin typeface="Times New Roman" panose="02020603050405020304" pitchFamily="18" charset="0"/>
              <a:cs typeface="Times New Roman" panose="02020603050405020304" pitchFamily="18" charset="0"/>
            </a:endParaRPr>
          </a:p>
        </p:txBody>
      </p:sp>
      <p:sp>
        <p:nvSpPr>
          <p:cNvPr id="6" name="Rectangle 5"/>
          <p:cNvSpPr/>
          <p:nvPr/>
        </p:nvSpPr>
        <p:spPr>
          <a:xfrm>
            <a:off x="734235" y="3291788"/>
            <a:ext cx="4334820" cy="707886"/>
          </a:xfrm>
          <a:prstGeom prst="rect">
            <a:avLst/>
          </a:prstGeom>
        </p:spPr>
        <p:txBody>
          <a:bodyPr wrap="square">
            <a:spAutoFit/>
          </a:bodyPr>
          <a:lstStyle/>
          <a:p>
            <a:pPr marL="342900" lvl="0" indent="-342900">
              <a:buFont typeface="Wingdings" panose="05000000000000000000" pitchFamily="2" charset="2"/>
              <a:buChar char="§"/>
            </a:pPr>
            <a:r>
              <a:rPr lang="en-US" sz="2000" dirty="0">
                <a:solidFill>
                  <a:srgbClr val="1F497D"/>
                </a:solidFill>
                <a:latin typeface="Times New Roman" panose="02020603050405020304" pitchFamily="18" charset="0"/>
                <a:ea typeface="Calibri" panose="020F0502020204030204" pitchFamily="34" charset="0"/>
                <a:cs typeface="Times New Roman" panose="02020603050405020304" pitchFamily="18" charset="0"/>
              </a:rPr>
              <a:t>McGill University, Montreal, Canada</a:t>
            </a:r>
            <a:endParaRPr lang="en-US" sz="2000" dirty="0">
              <a:solidFill>
                <a:srgbClr val="1F497D"/>
              </a:solidFill>
              <a:effectLst/>
              <a:latin typeface="Times New Roman" panose="02020603050405020304" pitchFamily="18" charset="0"/>
              <a:ea typeface="Calibri" panose="020F0502020204030204" pitchFamily="34" charset="0"/>
              <a:cs typeface="Times New Roman" panose="02020603050405020304" pitchFamily="18" charset="0"/>
            </a:endParaRPr>
          </a:p>
          <a:p>
            <a:pPr lvl="0"/>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12930" y="4047017"/>
            <a:ext cx="1956159" cy="1964892"/>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2542" y="1610431"/>
            <a:ext cx="2664590" cy="1228097"/>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16773" y="3999674"/>
            <a:ext cx="2752983" cy="1913784"/>
          </a:xfrm>
          <a:prstGeom prst="rect">
            <a:avLst/>
          </a:prstGeom>
        </p:spPr>
      </p:pic>
      <p:sp>
        <p:nvSpPr>
          <p:cNvPr id="13" name="Rectangle 12"/>
          <p:cNvSpPr/>
          <p:nvPr/>
        </p:nvSpPr>
        <p:spPr>
          <a:xfrm>
            <a:off x="6664908" y="2977574"/>
            <a:ext cx="4529274" cy="769441"/>
          </a:xfrm>
          <a:prstGeom prst="rect">
            <a:avLst/>
          </a:prstGeom>
        </p:spPr>
        <p:txBody>
          <a:bodyPr wrap="square">
            <a:spAutoFit/>
          </a:bodyPr>
          <a:lstStyle/>
          <a:p>
            <a:pPr lvl="0"/>
            <a:endParaRPr lang="en-US" sz="2400" dirty="0">
              <a:solidFill>
                <a:srgbClr val="1F497D"/>
              </a:solidFill>
              <a:latin typeface="Times New Roman" panose="02020603050405020304" pitchFamily="18" charset="0"/>
              <a:cs typeface="Times New Roman" panose="02020603050405020304" pitchFamily="18" charset="0"/>
            </a:endParaRPr>
          </a:p>
          <a:p>
            <a:pPr marL="342900" lvl="0" indent="-342900">
              <a:buFont typeface="Wingdings" panose="05000000000000000000" pitchFamily="2" charset="2"/>
              <a:buChar char="§"/>
            </a:pPr>
            <a:r>
              <a:rPr lang="en-US" sz="2000" dirty="0">
                <a:solidFill>
                  <a:srgbClr val="1F497D"/>
                </a:solidFill>
                <a:latin typeface="Times New Roman" panose="02020603050405020304" pitchFamily="18" charset="0"/>
                <a:ea typeface="Calibri" panose="020F0502020204030204" pitchFamily="34" charset="0"/>
                <a:cs typeface="Times New Roman" panose="02020603050405020304" pitchFamily="18" charset="0"/>
              </a:rPr>
              <a:t>University of Alberta, Alberta- Canada</a:t>
            </a:r>
          </a:p>
        </p:txBody>
      </p:sp>
      <p:sp>
        <p:nvSpPr>
          <p:cNvPr id="14" name="Rectangle 13"/>
          <p:cNvSpPr/>
          <p:nvPr/>
        </p:nvSpPr>
        <p:spPr>
          <a:xfrm>
            <a:off x="403519" y="1448284"/>
            <a:ext cx="4996253" cy="707886"/>
          </a:xfrm>
          <a:prstGeom prst="rect">
            <a:avLst/>
          </a:prstGeom>
        </p:spPr>
        <p:txBody>
          <a:bodyPr wrap="square">
            <a:spAutoFit/>
          </a:bodyPr>
          <a:lstStyle/>
          <a:p>
            <a:pPr marL="342900" lvl="0" indent="-342900">
              <a:buFont typeface="Wingdings" panose="05000000000000000000" pitchFamily="2" charset="2"/>
              <a:buChar char="§"/>
            </a:pPr>
            <a:r>
              <a:rPr lang="en-US" sz="2000" dirty="0">
                <a:solidFill>
                  <a:srgbClr val="1F497D"/>
                </a:solidFill>
                <a:latin typeface="Times New Roman" panose="02020603050405020304" pitchFamily="18" charset="0"/>
                <a:ea typeface="Calibri" panose="020F0502020204030204" pitchFamily="34" charset="0"/>
                <a:cs typeface="Times New Roman" panose="02020603050405020304" pitchFamily="18" charset="0"/>
              </a:rPr>
              <a:t>Royal College of Surgeons in Ireland (RCSI)</a:t>
            </a:r>
          </a:p>
        </p:txBody>
      </p:sp>
    </p:spTree>
    <p:extLst>
      <p:ext uri="{BB962C8B-B14F-4D97-AF65-F5344CB8AC3E}">
        <p14:creationId xmlns:p14="http://schemas.microsoft.com/office/powerpoint/2010/main" val="40447320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b="1" spc="5" dirty="0">
                <a:latin typeface="Times New Roman" panose="02020603050405020304" pitchFamily="18" charset="0"/>
                <a:ea typeface="Times New Roman" panose="02020603050405020304" pitchFamily="18" charset="0"/>
                <a:cs typeface="Times New Roman" panose="02020603050405020304" pitchFamily="18" charset="0"/>
              </a:rPr>
              <a:t>Program Requirements</a:t>
            </a:r>
          </a:p>
        </p:txBody>
      </p:sp>
      <p:sp>
        <p:nvSpPr>
          <p:cNvPr id="3" name="Content Placeholder 2"/>
          <p:cNvSpPr>
            <a:spLocks noGrp="1"/>
          </p:cNvSpPr>
          <p:nvPr>
            <p:ph idx="1"/>
          </p:nvPr>
        </p:nvSpPr>
        <p:spPr/>
        <p:txBody>
          <a:bodyPr>
            <a:normAutofit/>
          </a:bodyPr>
          <a:lstStyle/>
          <a:p>
            <a:pPr marL="0" indent="0">
              <a:buNone/>
            </a:pPr>
            <a:endParaRPr lang="en-US" sz="2200" cap="all"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fld id="{8089D58D-1D4B-1747-9E22-82D481F9ABB7}" type="slidenum">
              <a:rPr lang="en-US">
                <a:solidFill>
                  <a:prstClr val="black">
                    <a:tint val="75000"/>
                  </a:prstClr>
                </a:solidFill>
                <a:latin typeface="Times New Roman" panose="02020603050405020304" pitchFamily="18" charset="0"/>
                <a:cs typeface="Times New Roman" panose="02020603050405020304" pitchFamily="18" charset="0"/>
              </a:rPr>
              <a:pPr/>
              <a:t>9</a:t>
            </a:fld>
            <a:endParaRPr lang="en-US">
              <a:solidFill>
                <a:prstClr val="black">
                  <a:tint val="75000"/>
                </a:prstClr>
              </a:solidFill>
              <a:latin typeface="Times New Roman" panose="02020603050405020304" pitchFamily="18" charset="0"/>
              <a:cs typeface="Times New Roman" panose="02020603050405020304" pitchFamily="18" charset="0"/>
            </a:endParaRPr>
          </a:p>
        </p:txBody>
      </p:sp>
      <p:sp>
        <p:nvSpPr>
          <p:cNvPr id="6" name="Rectangle 5"/>
          <p:cNvSpPr/>
          <p:nvPr/>
        </p:nvSpPr>
        <p:spPr>
          <a:xfrm>
            <a:off x="401053" y="1674326"/>
            <a:ext cx="6712016" cy="3416320"/>
          </a:xfrm>
          <a:prstGeom prst="rect">
            <a:avLst/>
          </a:prstGeom>
        </p:spPr>
        <p:txBody>
          <a:bodyPr wrap="square">
            <a:spAutoFit/>
          </a:bodyPr>
          <a:lstStyle/>
          <a:p>
            <a:pPr marL="285750" indent="-285750">
              <a:buFont typeface="Wingdings" panose="05000000000000000000" pitchFamily="2" charset="2"/>
              <a:buChar char="§"/>
            </a:pPr>
            <a:r>
              <a:rPr lang="en-US" sz="2400" spc="5" dirty="0">
                <a:latin typeface="Times New Roman" panose="02020603050405020304" pitchFamily="18" charset="0"/>
                <a:ea typeface="Times New Roman" panose="02020603050405020304" pitchFamily="18" charset="0"/>
                <a:cs typeface="Times New Roman" panose="02020603050405020304" pitchFamily="18" charset="0"/>
              </a:rPr>
              <a:t>A Master's degree in Biomedical Science or related areas in the research track with a minimum cumulative GPA of 3 out of 4.</a:t>
            </a:r>
          </a:p>
          <a:p>
            <a:endParaRPr lang="en-US" sz="2400" spc="5" dirty="0">
              <a:latin typeface="Times New Roman" panose="02020603050405020304" pitchFamily="18" charset="0"/>
              <a:ea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
            </a:pPr>
            <a:r>
              <a:rPr lang="en-US" sz="2400" spc="5" dirty="0">
                <a:latin typeface="Times New Roman" panose="02020603050405020304" pitchFamily="18" charset="0"/>
                <a:ea typeface="Times New Roman" panose="02020603050405020304" pitchFamily="18" charset="0"/>
                <a:cs typeface="Times New Roman" panose="02020603050405020304" pitchFamily="18" charset="0"/>
              </a:rPr>
              <a:t>Achieve a minimum score of 68 in TOEFL </a:t>
            </a:r>
            <a:r>
              <a:rPr lang="en-US" sz="2400" spc="5" dirty="0" err="1">
                <a:latin typeface="Times New Roman" panose="02020603050405020304" pitchFamily="18" charset="0"/>
                <a:ea typeface="Times New Roman" panose="02020603050405020304" pitchFamily="18" charset="0"/>
                <a:cs typeface="Times New Roman" panose="02020603050405020304" pitchFamily="18" charset="0"/>
              </a:rPr>
              <a:t>iBT</a:t>
            </a:r>
            <a:r>
              <a:rPr lang="en-US" sz="2400" spc="5" dirty="0">
                <a:latin typeface="Times New Roman" panose="02020603050405020304" pitchFamily="18" charset="0"/>
                <a:ea typeface="Times New Roman" panose="02020603050405020304" pitchFamily="18" charset="0"/>
                <a:cs typeface="Times New Roman" panose="02020603050405020304" pitchFamily="18" charset="0"/>
              </a:rPr>
              <a:t> or equivalent test taken within 2 years, OR English waiver.</a:t>
            </a:r>
          </a:p>
          <a:p>
            <a:endParaRPr lang="en-US" sz="2400" spc="5" dirty="0">
              <a:latin typeface="Times New Roman" panose="02020603050405020304" pitchFamily="18" charset="0"/>
              <a:ea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
            </a:pPr>
            <a:r>
              <a:rPr lang="en-US" sz="2400" spc="5" dirty="0">
                <a:latin typeface="Times New Roman" panose="02020603050405020304" pitchFamily="18" charset="0"/>
                <a:ea typeface="Times New Roman" panose="02020603050405020304" pitchFamily="18" charset="0"/>
                <a:cs typeface="Times New Roman" panose="02020603050405020304" pitchFamily="18" charset="0"/>
              </a:rPr>
              <a:t>Successfully pass the personal interview </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2"/>
          <a:stretch>
            <a:fillRect/>
          </a:stretch>
        </p:blipFill>
        <p:spPr>
          <a:xfrm>
            <a:off x="7889441" y="2093483"/>
            <a:ext cx="3295116" cy="2186550"/>
          </a:xfrm>
          <a:prstGeom prst="rect">
            <a:avLst/>
          </a:prstGeom>
        </p:spPr>
      </p:pic>
    </p:spTree>
    <p:extLst>
      <p:ext uri="{BB962C8B-B14F-4D97-AF65-F5344CB8AC3E}">
        <p14:creationId xmlns:p14="http://schemas.microsoft.com/office/powerpoint/2010/main" val="19178590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1B8B0ECDBA3C64CA17A0EDA1F583A22" ma:contentTypeVersion="12" ma:contentTypeDescription="Create a new document." ma:contentTypeScope="" ma:versionID="46fa937b96980ddf7af84dde819730ed">
  <xsd:schema xmlns:xsd="http://www.w3.org/2001/XMLSchema" xmlns:xs="http://www.w3.org/2001/XMLSchema" xmlns:p="http://schemas.microsoft.com/office/2006/metadata/properties" xmlns:ns2="4595ca7b-3a15-4971-af5f-cadc29c03e04" targetNamespace="http://schemas.microsoft.com/office/2006/metadata/properties" ma:root="true" ma:fieldsID="7161056cb75780dae671cf09d7cd8017" ns2:_="">
    <xsd:import namespace="4595ca7b-3a15-4971-af5f-cadc29c03e04"/>
    <xsd:element name="properties">
      <xsd:complexType>
        <xsd:sequence>
          <xsd:element name="documentManagement">
            <xsd:complexType>
              <xsd:all>
                <xsd:element ref="ns2:_dlc_DocId" minOccurs="0"/>
                <xsd:element ref="ns2:_dlc_DocIdUrl" minOccurs="0"/>
                <xsd:element ref="ns2:_dlc_DocIdPersistId" minOccurs="0"/>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595ca7b-3a15-4971-af5f-cadc29c03e04"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_dlc_DocId xmlns="4595ca7b-3a15-4971-af5f-cadc29c03e04">QPT3VHF6MKWP-83287781-44312</_dlc_DocId>
    <_dlc_DocIdUrl xmlns="4595ca7b-3a15-4971-af5f-cadc29c03e04">
      <Url>https://qataruniversity-prd.qu.edu.qa/_layouts/15/DocIdRedir.aspx?ID=QPT3VHF6MKWP-83287781-44312</Url>
      <Description>QPT3VHF6MKWP-83287781-44312</Description>
    </_dlc_DocIdUrl>
  </documentManagement>
</p:properties>
</file>

<file path=customXml/itemProps1.xml><?xml version="1.0" encoding="utf-8"?>
<ds:datastoreItem xmlns:ds="http://schemas.openxmlformats.org/officeDocument/2006/customXml" ds:itemID="{C1464863-EC94-4032-85B3-083BF1CACFFD}"/>
</file>

<file path=customXml/itemProps2.xml><?xml version="1.0" encoding="utf-8"?>
<ds:datastoreItem xmlns:ds="http://schemas.openxmlformats.org/officeDocument/2006/customXml" ds:itemID="{28AB07E7-C16B-49FD-AB58-D7D4745EA404}"/>
</file>

<file path=customXml/itemProps3.xml><?xml version="1.0" encoding="utf-8"?>
<ds:datastoreItem xmlns:ds="http://schemas.openxmlformats.org/officeDocument/2006/customXml" ds:itemID="{039756E4-F229-4CCA-BA65-D81714865EF2}"/>
</file>

<file path=customXml/itemProps4.xml><?xml version="1.0" encoding="utf-8"?>
<ds:datastoreItem xmlns:ds="http://schemas.openxmlformats.org/officeDocument/2006/customXml" ds:itemID="{DAEF3739-D214-47FA-90C6-EC47C61BFF5D}"/>
</file>

<file path=docProps/app.xml><?xml version="1.0" encoding="utf-8"?>
<Properties xmlns="http://schemas.openxmlformats.org/officeDocument/2006/extended-properties" xmlns:vt="http://schemas.openxmlformats.org/officeDocument/2006/docPropsVTypes">
  <TotalTime>5925</TotalTime>
  <Words>5275</Words>
  <Application>Microsoft Office PowerPoint</Application>
  <PresentationFormat>Widescreen</PresentationFormat>
  <Paragraphs>1041</Paragraphs>
  <Slides>68</Slides>
  <Notes>27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68</vt:i4>
      </vt:variant>
    </vt:vector>
  </HeadingPairs>
  <TitlesOfParts>
    <vt:vector size="77" baseType="lpstr">
      <vt:lpstr>Arial</vt:lpstr>
      <vt:lpstr>Batang</vt:lpstr>
      <vt:lpstr>Calibri</vt:lpstr>
      <vt:lpstr>Calibri Light</vt:lpstr>
      <vt:lpstr>Courier New</vt:lpstr>
      <vt:lpstr>Helvetica Neue</vt:lpstr>
      <vt:lpstr>Times New Roman</vt:lpstr>
      <vt:lpstr>Wingdings</vt:lpstr>
      <vt:lpstr>Office Theme</vt:lpstr>
      <vt:lpstr>PowerPoint Presentation</vt:lpstr>
      <vt:lpstr>PowerPoint Presentation</vt:lpstr>
      <vt:lpstr>PhD Biomedical Sciences </vt:lpstr>
      <vt:lpstr>PhD Biomedical Sciences </vt:lpstr>
      <vt:lpstr> Study Plan </vt:lpstr>
      <vt:lpstr>Typical milestones for incoming students</vt:lpstr>
      <vt:lpstr>Research Areas</vt:lpstr>
      <vt:lpstr>PhD Dual Degrees</vt:lpstr>
      <vt:lpstr>Program Requirements</vt:lpstr>
      <vt:lpstr>Required Documents</vt:lpstr>
      <vt:lpstr>PowerPoint Presentation</vt:lpstr>
      <vt:lpstr>PowerPoint Presentation</vt:lpstr>
      <vt:lpstr>PowerPoint Presentation</vt:lpstr>
      <vt:lpstr>PowerPoint Presentation</vt:lpstr>
      <vt:lpstr>PowerPoint Presentation</vt:lpstr>
      <vt:lpstr>PowerPoint Presentation</vt:lpstr>
      <vt:lpstr>Skills</vt:lpstr>
      <vt:lpstr>PowerPoint Presentation</vt:lpstr>
      <vt:lpstr>Admission criteria</vt:lpstr>
      <vt:lpstr>Program standing</vt:lpstr>
      <vt:lpstr>Degree Requirement and Study plan:</vt:lpstr>
      <vt:lpstr>PowerPoint Presentation</vt:lpstr>
      <vt:lpstr>PowerPoint Presentation</vt:lpstr>
      <vt:lpstr>About the certificate </vt:lpstr>
      <vt:lpstr>Study Plan</vt:lpstr>
      <vt:lpstr>PowerPoint Presentation</vt:lpstr>
      <vt:lpstr>PowerPoint Presentation</vt:lpstr>
      <vt:lpstr> </vt:lpstr>
      <vt:lpstr>PowerPoint Presentation</vt:lpstr>
      <vt:lpstr>PowerPoint Presentation</vt:lpstr>
      <vt:lpstr>MSc Advanced Clinical Practice Study Plan</vt:lpstr>
      <vt:lpstr>Graduate Assistantship </vt:lpstr>
      <vt:lpstr>PowerPoint Presentation</vt:lpstr>
      <vt:lpstr>Program Mission</vt:lpstr>
      <vt:lpstr>PowerPoint Presentation</vt:lpstr>
      <vt:lpstr>Admission criteria</vt:lpstr>
      <vt:lpstr>Admission</vt:lpstr>
      <vt:lpstr>Degree requirement</vt:lpstr>
      <vt:lpstr>Study Plan</vt:lpstr>
      <vt:lpstr>Program Faculty - QU </vt:lpstr>
      <vt:lpstr>Guest lecturers</vt:lpstr>
      <vt:lpstr>Clinical Team</vt:lpstr>
      <vt:lpstr>What kind of Clinical Training is involved? </vt:lpstr>
      <vt:lpstr>PowerPoint Presentation</vt:lpstr>
      <vt:lpstr>Program Mission:</vt:lpstr>
      <vt:lpstr>Skills</vt:lpstr>
      <vt:lpstr>PowerPoint Presentation</vt:lpstr>
      <vt:lpstr>Admission Criteria</vt:lpstr>
      <vt:lpstr>Previous Admissions </vt:lpstr>
      <vt:lpstr>The MPH Program</vt:lpstr>
      <vt:lpstr>Degree requirement</vt:lpstr>
      <vt:lpstr>Study Plan</vt:lpstr>
      <vt:lpstr>Important Information</vt:lpstr>
      <vt:lpstr>Contacts</vt:lpstr>
      <vt:lpstr>PowerPoint Presentation</vt:lpstr>
      <vt:lpstr>Program Mission:</vt:lpstr>
      <vt:lpstr>PowerPoint Presentation</vt:lpstr>
      <vt:lpstr>Admission Criteria</vt:lpstr>
      <vt:lpstr>Admission criteria.. continued</vt:lpstr>
      <vt:lpstr>Degree requirement</vt:lpstr>
      <vt:lpstr>Study Plan</vt:lpstr>
      <vt:lpstr>Masters Thesis</vt:lpstr>
      <vt:lpstr>Important Information</vt:lpstr>
      <vt:lpstr>Contacts</vt:lpstr>
      <vt:lpstr>Admission Process: </vt:lpstr>
      <vt:lpstr>Tuition Fees and Penalties:</vt:lpstr>
      <vt:lpstr>Graduate Assistant (GA)</vt:lpstr>
      <vt:lpstr>Office of Graduate Studies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Amal Abdulsalam Saif Ibrahim</dc:creator>
  <cp:lastModifiedBy>Maha Abdulla H I Al-Asmakh</cp:lastModifiedBy>
  <cp:revision>123</cp:revision>
  <dcterms:created xsi:type="dcterms:W3CDTF">2020-09-17T06:06:30Z</dcterms:created>
  <dcterms:modified xsi:type="dcterms:W3CDTF">2021-02-02T17:49:50Z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0x01010071B8B0ECDBA3C64CA17A0EDA1F583A22</vt:lpwstr>
  </property>
  <property fmtid="{D5CDD505-2E9C-101B-9397-08002B2CF9AE}" pid="3" name="_dlc_DocIdItemGuid">
    <vt:lpwstr>ae4430db-10e3-4646-9584-017afb7ba525</vt:lpwstr>
  </property>
</Properties>
</file>