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1.xml" ContentType="application/vnd.openxmlformats-officedocument.wordprocessingml.head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charts/colors1.xml" ContentType="application/vnd.ms-office.chartcolorstyle+xml"/>
  <Override PartName="/word/charts/style1.xml" ContentType="application/vnd.ms-office.chartstyle+xml"/>
  <Override PartName="/word/charts/chart1.xml" ContentType="application/vnd.openxmlformats-officedocument.drawingml.chart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numbering.xml" ContentType="application/vnd.openxmlformats-officedocument.wordprocessingml.numbering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1932CAF6" w14:textId="66CB0514" w:rsidR="00E56A02" w:rsidRPr="00C0091B" w:rsidRDefault="00E56A02" w:rsidP="00C17FD7">
      <w:pPr>
        <w:bidi/>
        <w:spacing w:after="0" w:line="240" w:lineRule="auto"/>
        <w:jc w:val="center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  <w:r w:rsidRPr="00C0091B">
        <w:rPr>
          <w:rFonts w:asciiTheme="majorBidi" w:hAnsiTheme="majorBidi" w:cstheme="majorBidi"/>
          <w:noProof/>
        </w:rPr>
        <w:drawing>
          <wp:anchor distT="0" distB="0" distL="114300" distR="114300" simplePos="0" relativeHeight="251673600" behindDoc="0" locked="0" layoutInCell="1" allowOverlap="1" wp14:anchorId="6929A2A8" wp14:editId="7D51F446">
            <wp:simplePos x="0" y="0"/>
            <wp:positionH relativeFrom="margin">
              <wp:posOffset>4787900</wp:posOffset>
            </wp:positionH>
            <wp:positionV relativeFrom="paragraph">
              <wp:posOffset>-535940</wp:posOffset>
            </wp:positionV>
            <wp:extent cx="1390650" cy="530507"/>
            <wp:effectExtent l="0" t="0" r="0" b="3175"/>
            <wp:wrapNone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logo-2.png"/>
                    <pic:cNvPicPr/>
                  </pic:nvPicPr>
                  <pic:blipFill rotWithShape="1">
                    <a:blip r:embed="rId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26165"/>
                    <a:stretch/>
                  </pic:blipFill>
                  <pic:spPr bwMode="auto">
                    <a:xfrm>
                      <a:off x="0" y="0"/>
                      <a:ext cx="1390650" cy="530507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proofErr w:type="gramStart"/>
      <w:r w:rsidR="00677EBE"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>5</w:t>
      </w:r>
      <w:r w:rsidR="00677EBE" w:rsidRPr="00C0091B">
        <w:rPr>
          <w:rFonts w:asciiTheme="majorBidi" w:hAnsiTheme="majorBidi" w:cstheme="majorBidi"/>
          <w:b/>
          <w:bCs/>
          <w:sz w:val="24"/>
          <w:szCs w:val="24"/>
          <w:vertAlign w:val="superscript"/>
          <w:lang w:bidi="ar-QA"/>
        </w:rPr>
        <w:t>th</w:t>
      </w:r>
      <w:proofErr w:type="gramEnd"/>
      <w:r w:rsidR="00677EBE"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 xml:space="preserve"> Istanbul Fellowship Program</w:t>
      </w:r>
    </w:p>
    <w:p w14:paraId="59B2EA8C" w14:textId="1F5C3C3C" w:rsidR="00037D12" w:rsidRDefault="00677EBE" w:rsidP="00C17FD7">
      <w:pPr>
        <w:bidi/>
        <w:spacing w:after="0" w:line="240" w:lineRule="auto"/>
        <w:jc w:val="center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  <w:r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>March</w:t>
      </w:r>
      <w:r w:rsidR="00B41890">
        <w:rPr>
          <w:rFonts w:asciiTheme="majorBidi" w:hAnsiTheme="majorBidi" w:cstheme="majorBidi"/>
          <w:b/>
          <w:bCs/>
          <w:sz w:val="24"/>
          <w:szCs w:val="24"/>
          <w:lang w:bidi="ar-QA"/>
        </w:rPr>
        <w:t xml:space="preserve"> </w:t>
      </w:r>
      <w:r w:rsidR="00B41890"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>3-5</w:t>
      </w:r>
      <w:r w:rsidR="00B41890">
        <w:rPr>
          <w:rFonts w:asciiTheme="majorBidi" w:hAnsiTheme="majorBidi" w:cstheme="majorBidi"/>
          <w:b/>
          <w:bCs/>
          <w:sz w:val="24"/>
          <w:szCs w:val="24"/>
          <w:lang w:bidi="ar-QA"/>
        </w:rPr>
        <w:t xml:space="preserve">, </w:t>
      </w:r>
      <w:r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>2020</w:t>
      </w:r>
    </w:p>
    <w:p w14:paraId="6C4E23EE" w14:textId="77777777" w:rsidR="00C0091B" w:rsidRPr="00C0091B" w:rsidRDefault="00C0091B" w:rsidP="00C0091B">
      <w:pPr>
        <w:bidi/>
        <w:spacing w:after="0" w:line="240" w:lineRule="auto"/>
        <w:jc w:val="right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</w:p>
    <w:p w14:paraId="224082A3" w14:textId="77777777" w:rsidR="00820E12" w:rsidRDefault="00820E12" w:rsidP="00820E12">
      <w:pPr>
        <w:spacing w:after="0" w:line="276" w:lineRule="auto"/>
        <w:jc w:val="both"/>
        <w:rPr>
          <w:rFonts w:asciiTheme="majorBidi" w:hAnsiTheme="majorBidi" w:cstheme="majorBidi"/>
          <w:b/>
          <w:bCs/>
          <w:sz w:val="24"/>
          <w:szCs w:val="24"/>
          <w:rtl/>
          <w:lang w:bidi="ar-QA"/>
        </w:rPr>
      </w:pPr>
    </w:p>
    <w:p w14:paraId="0222CF01" w14:textId="58B66BF3" w:rsidR="00820E12" w:rsidRPr="00C0091B" w:rsidRDefault="00B41890" w:rsidP="00820E12">
      <w:pPr>
        <w:spacing w:after="0" w:line="276" w:lineRule="auto"/>
        <w:jc w:val="both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  <w:r>
        <w:rPr>
          <w:rFonts w:asciiTheme="majorBidi" w:hAnsiTheme="majorBidi" w:cstheme="majorBidi"/>
          <w:b/>
          <w:bCs/>
          <w:sz w:val="24"/>
          <w:szCs w:val="24"/>
          <w:lang w:bidi="ar-QA"/>
        </w:rPr>
        <w:t>About</w:t>
      </w:r>
      <w:r w:rsidR="0079520D"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 xml:space="preserve"> Istanbul Fellowship Program</w:t>
      </w:r>
      <w:bookmarkStart w:id="0" w:name="_GoBack"/>
      <w:bookmarkEnd w:id="0"/>
    </w:p>
    <w:p w14:paraId="792F2601" w14:textId="404998FF" w:rsidR="00C0091B" w:rsidRDefault="00C17FD7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 xml:space="preserve">The </w:t>
      </w:r>
      <w:proofErr w:type="gramStart"/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>Istanbul Fellowship Program was launched in 2016 by the Turkish Press and Publishers Copyright &amp; Licensing Society (TBYM)</w:t>
      </w:r>
      <w:proofErr w:type="gramEnd"/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, </w:t>
      </w:r>
      <w:r w:rsidR="003A227B">
        <w:rPr>
          <w:rFonts w:asciiTheme="majorBidi" w:hAnsiTheme="majorBidi" w:cstheme="majorBidi"/>
          <w:sz w:val="24"/>
          <w:szCs w:val="24"/>
          <w:lang w:bidi="ar-QA"/>
        </w:rPr>
        <w:t xml:space="preserve">which is 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>the largest professional organi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zation of publishers in Turkey. 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This program aims to </w:t>
      </w:r>
      <w:r>
        <w:rPr>
          <w:rFonts w:asciiTheme="majorBidi" w:hAnsiTheme="majorBidi" w:cstheme="majorBidi"/>
          <w:sz w:val="24"/>
          <w:szCs w:val="24"/>
          <w:lang w:bidi="ar-QA"/>
        </w:rPr>
        <w:t>ease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the bilateral cooperation between Turkish and foreign publishers, and make Istanbul </w:t>
      </w:r>
      <w:r>
        <w:rPr>
          <w:rFonts w:asciiTheme="majorBidi" w:hAnsiTheme="majorBidi" w:cstheme="majorBidi"/>
          <w:sz w:val="24"/>
          <w:szCs w:val="24"/>
          <w:lang w:bidi="ar-QA"/>
        </w:rPr>
        <w:t>an exchange market for copyright, publishing and translation</w:t>
      </w:r>
      <w:r w:rsidR="0079520D" w:rsidRPr="00C0091B">
        <w:rPr>
          <w:rFonts w:asciiTheme="majorBidi" w:hAnsiTheme="majorBidi" w:cstheme="majorBidi"/>
          <w:sz w:val="24"/>
          <w:szCs w:val="24"/>
          <w:rtl/>
          <w:lang w:bidi="ar-QA"/>
        </w:rPr>
        <w:t>.</w:t>
      </w:r>
    </w:p>
    <w:p w14:paraId="627F3884" w14:textId="77777777" w:rsidR="00820E12" w:rsidRPr="00C0091B" w:rsidRDefault="00820E12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</w:p>
    <w:p w14:paraId="5C68BF36" w14:textId="1A3BB685" w:rsidR="00B97BD6" w:rsidRDefault="00C17FD7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>Then, the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second and third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editions of the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Istanbul Fellowship Program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proofErr w:type="gramStart"/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>were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held</w:t>
      </w:r>
      <w:proofErr w:type="gramEnd"/>
      <w:r>
        <w:rPr>
          <w:rFonts w:asciiTheme="majorBidi" w:hAnsiTheme="majorBidi" w:cstheme="majorBidi"/>
          <w:sz w:val="24"/>
          <w:szCs w:val="24"/>
          <w:lang w:bidi="ar-QA"/>
        </w:rPr>
        <w:t>. Both editions were successful at the local and international levels.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>
        <w:rPr>
          <w:rFonts w:asciiTheme="majorBidi" w:hAnsiTheme="majorBidi" w:cstheme="majorBidi"/>
          <w:sz w:val="24"/>
          <w:szCs w:val="24"/>
          <w:lang w:bidi="ar-QA"/>
        </w:rPr>
        <w:t>They</w:t>
      </w:r>
      <w:r w:rsidR="0079520D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attracted public and international 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academic presses. 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Both editions </w:t>
      </w:r>
      <w:proofErr w:type="gramStart"/>
      <w:r>
        <w:rPr>
          <w:rFonts w:asciiTheme="majorBidi" w:hAnsiTheme="majorBidi" w:cstheme="majorBidi"/>
          <w:sz w:val="24"/>
          <w:szCs w:val="24"/>
          <w:lang w:bidi="ar-QA"/>
        </w:rPr>
        <w:t>were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co-organized</w:t>
      </w:r>
      <w:proofErr w:type="gramEnd"/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by the </w:t>
      </w:r>
      <w:r w:rsidRPr="00C17FD7">
        <w:rPr>
          <w:rFonts w:asciiTheme="majorBidi" w:hAnsiTheme="majorBidi" w:cstheme="majorBidi"/>
          <w:sz w:val="24"/>
          <w:szCs w:val="24"/>
          <w:lang w:bidi="ar-QA"/>
        </w:rPr>
        <w:t>Turkish Ministry of Culture and Tourism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, Istanbul Metropolitan Municipality (IMM), and </w:t>
      </w:r>
      <w:r>
        <w:rPr>
          <w:rFonts w:asciiTheme="majorBidi" w:hAnsiTheme="majorBidi" w:cstheme="majorBidi"/>
          <w:sz w:val="24"/>
          <w:szCs w:val="24"/>
          <w:lang w:bidi="ar-QA"/>
        </w:rPr>
        <w:t>TBYM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</w:p>
    <w:p w14:paraId="31D6CE0B" w14:textId="77777777" w:rsidR="00C0091B" w:rsidRPr="00C0091B" w:rsidRDefault="00C0091B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</w:p>
    <w:p w14:paraId="371954AD" w14:textId="116C7BCC" w:rsidR="00837C02" w:rsidRDefault="00C17FD7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 xml:space="preserve">The </w:t>
      </w:r>
      <w:proofErr w:type="gramStart"/>
      <w:r>
        <w:rPr>
          <w:rFonts w:asciiTheme="majorBidi" w:hAnsiTheme="majorBidi" w:cstheme="majorBidi"/>
          <w:sz w:val="24"/>
          <w:szCs w:val="24"/>
          <w:lang w:bidi="ar-QA"/>
        </w:rPr>
        <w:t>5</w:t>
      </w:r>
      <w:r w:rsidRPr="00C17FD7">
        <w:rPr>
          <w:rFonts w:asciiTheme="majorBidi" w:hAnsiTheme="majorBidi" w:cstheme="majorBidi"/>
          <w:sz w:val="24"/>
          <w:szCs w:val="24"/>
          <w:vertAlign w:val="superscript"/>
          <w:lang w:bidi="ar-QA"/>
        </w:rPr>
        <w:t>th</w:t>
      </w:r>
      <w:proofErr w:type="gramEnd"/>
      <w:r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Istanbul Fellowship Program was held </w:t>
      </w:r>
      <w:r>
        <w:rPr>
          <w:rFonts w:asciiTheme="majorBidi" w:hAnsiTheme="majorBidi" w:cstheme="majorBidi"/>
          <w:sz w:val="24"/>
          <w:szCs w:val="24"/>
          <w:lang w:bidi="ar-QA"/>
        </w:rPr>
        <w:t>on March 3-</w:t>
      </w:r>
      <w:r w:rsidR="00E54B2C">
        <w:rPr>
          <w:rFonts w:asciiTheme="majorBidi" w:hAnsiTheme="majorBidi" w:cstheme="majorBidi"/>
          <w:sz w:val="24"/>
          <w:szCs w:val="24"/>
          <w:lang w:bidi="ar-QA"/>
        </w:rPr>
        <w:t>5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, 2020. The </w:t>
      </w:r>
      <w:proofErr w:type="gramStart"/>
      <w:r>
        <w:rPr>
          <w:rFonts w:asciiTheme="majorBidi" w:hAnsiTheme="majorBidi" w:cstheme="majorBidi"/>
          <w:sz w:val="24"/>
          <w:szCs w:val="24"/>
          <w:lang w:bidi="ar-QA"/>
        </w:rPr>
        <w:t>5</w:t>
      </w:r>
      <w:r w:rsidRPr="00C17FD7">
        <w:rPr>
          <w:rFonts w:asciiTheme="majorBidi" w:hAnsiTheme="majorBidi" w:cstheme="majorBidi"/>
          <w:sz w:val="24"/>
          <w:szCs w:val="24"/>
          <w:vertAlign w:val="superscript"/>
          <w:lang w:bidi="ar-QA"/>
        </w:rPr>
        <w:t>th</w:t>
      </w:r>
      <w:proofErr w:type="gramEnd"/>
      <w:r>
        <w:rPr>
          <w:rFonts w:asciiTheme="majorBidi" w:hAnsiTheme="majorBidi" w:cstheme="majorBidi"/>
          <w:sz w:val="24"/>
          <w:szCs w:val="24"/>
          <w:lang w:bidi="ar-QA"/>
        </w:rPr>
        <w:t xml:space="preserve"> edition featured the bronze membership of 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>Qatar University Press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(QU Press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>)</w:t>
      </w:r>
      <w:r>
        <w:rPr>
          <w:rFonts w:asciiTheme="majorBidi" w:hAnsiTheme="majorBidi" w:cstheme="majorBidi"/>
          <w:sz w:val="24"/>
          <w:szCs w:val="24"/>
          <w:lang w:bidi="ar-QA"/>
        </w:rPr>
        <w:t>.</w:t>
      </w:r>
      <w:r w:rsidR="00B97BD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>
        <w:rPr>
          <w:rFonts w:asciiTheme="majorBidi" w:hAnsiTheme="majorBidi" w:cstheme="majorBidi"/>
          <w:sz w:val="24"/>
          <w:szCs w:val="24"/>
          <w:lang w:bidi="ar-QA"/>
        </w:rPr>
        <w:t>The program also featured the gathering of more than 10 academic presses</w:t>
      </w:r>
      <w:r w:rsidR="009C5EAF">
        <w:rPr>
          <w:rFonts w:asciiTheme="majorBidi" w:hAnsiTheme="majorBidi" w:cstheme="majorBidi"/>
          <w:sz w:val="24"/>
          <w:szCs w:val="24"/>
          <w:lang w:bidi="ar-QA"/>
        </w:rPr>
        <w:t xml:space="preserve"> and the participation of </w:t>
      </w:r>
      <w:r w:rsidR="00E54B2C">
        <w:rPr>
          <w:rFonts w:asciiTheme="majorBidi" w:hAnsiTheme="majorBidi" w:cstheme="majorBidi"/>
          <w:sz w:val="24"/>
          <w:szCs w:val="24"/>
          <w:lang w:bidi="ar-QA"/>
        </w:rPr>
        <w:t xml:space="preserve">the </w:t>
      </w:r>
      <w:r w:rsidR="009C5EAF">
        <w:rPr>
          <w:rFonts w:asciiTheme="majorBidi" w:hAnsiTheme="majorBidi" w:cstheme="majorBidi"/>
          <w:sz w:val="24"/>
          <w:szCs w:val="24"/>
          <w:lang w:bidi="ar-QA"/>
        </w:rPr>
        <w:t>Qatar Ministry of Culture and Sports and Qatar presses</w:t>
      </w:r>
      <w:r w:rsidR="00837C02"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</w:p>
    <w:p w14:paraId="7C121210" w14:textId="77777777" w:rsidR="00C0091B" w:rsidRPr="00C0091B" w:rsidRDefault="00C0091B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</w:p>
    <w:p w14:paraId="283B2586" w14:textId="669BE7C4" w:rsidR="00820E12" w:rsidRPr="00C0091B" w:rsidRDefault="00D273C6" w:rsidP="00820E12">
      <w:pPr>
        <w:spacing w:after="0" w:line="276" w:lineRule="auto"/>
        <w:jc w:val="both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  <w:r w:rsidRPr="00C0091B">
        <w:rPr>
          <w:rFonts w:asciiTheme="majorBidi" w:hAnsiTheme="majorBidi" w:cstheme="majorBidi"/>
          <w:b/>
          <w:bCs/>
          <w:sz w:val="24"/>
          <w:szCs w:val="24"/>
          <w:lang w:bidi="ar-QA"/>
        </w:rPr>
        <w:t xml:space="preserve">What </w:t>
      </w:r>
      <w:r w:rsidR="009C5EAF">
        <w:rPr>
          <w:rFonts w:asciiTheme="majorBidi" w:hAnsiTheme="majorBidi" w:cstheme="majorBidi"/>
          <w:b/>
          <w:bCs/>
          <w:sz w:val="24"/>
          <w:szCs w:val="24"/>
          <w:lang w:bidi="ar-QA"/>
        </w:rPr>
        <w:t>does the program provide?</w:t>
      </w:r>
    </w:p>
    <w:p w14:paraId="15C42151" w14:textId="363B9CD7" w:rsidR="00D273C6" w:rsidRDefault="00280E51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proofErr w:type="gramStart"/>
      <w:r>
        <w:rPr>
          <w:rFonts w:asciiTheme="majorBidi" w:hAnsiTheme="majorBidi" w:cstheme="majorBidi"/>
          <w:sz w:val="24"/>
          <w:szCs w:val="24"/>
          <w:lang w:bidi="ar-QA"/>
        </w:rPr>
        <w:t>The a</w:t>
      </w:r>
      <w:r w:rsidR="00D273C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pplications submitted to the </w:t>
      </w:r>
      <w:r w:rsidR="009C5EAF" w:rsidRPr="00C0091B">
        <w:rPr>
          <w:rFonts w:asciiTheme="majorBidi" w:hAnsiTheme="majorBidi" w:cstheme="majorBidi"/>
          <w:sz w:val="24"/>
          <w:szCs w:val="24"/>
          <w:lang w:bidi="ar-QA"/>
        </w:rPr>
        <w:t>Istanbul Fellowship Program</w:t>
      </w:r>
      <w:r w:rsidR="00D273C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were</w:t>
      </w:r>
      <w:r w:rsidR="00D273C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evaluated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 w:rsidR="00A52E59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by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TBYM Assessment Board</w:t>
      </w:r>
      <w:proofErr w:type="gramEnd"/>
      <w:r w:rsidR="00D273C6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in November 2019.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 w:rsidR="009C5EAF">
        <w:rPr>
          <w:rFonts w:asciiTheme="majorBidi" w:hAnsiTheme="majorBidi" w:cstheme="majorBidi"/>
          <w:sz w:val="24"/>
          <w:szCs w:val="24"/>
          <w:lang w:bidi="ar-QA"/>
        </w:rPr>
        <w:t>The s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uccessful applicants </w:t>
      </w:r>
      <w:proofErr w:type="gramStart"/>
      <w:r w:rsidR="00A52E59">
        <w:rPr>
          <w:rFonts w:asciiTheme="majorBidi" w:hAnsiTheme="majorBidi" w:cstheme="majorBidi"/>
          <w:sz w:val="24"/>
          <w:szCs w:val="24"/>
          <w:lang w:bidi="ar-QA"/>
        </w:rPr>
        <w:t>were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provided</w:t>
      </w:r>
      <w:proofErr w:type="gramEnd"/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with three different support packages: Golden Support Package, Silver Support Package</w:t>
      </w:r>
      <w:r w:rsidR="009C5EAF">
        <w:rPr>
          <w:rFonts w:asciiTheme="majorBidi" w:hAnsiTheme="majorBidi" w:cstheme="majorBidi"/>
          <w:sz w:val="24"/>
          <w:szCs w:val="24"/>
          <w:lang w:bidi="ar-QA"/>
        </w:rPr>
        <w:t>,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and the Bronze Support Package.</w:t>
      </w:r>
    </w:p>
    <w:p w14:paraId="67BC8134" w14:textId="77777777" w:rsidR="00C0091B" w:rsidRPr="00C0091B" w:rsidRDefault="00C0091B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</w:p>
    <w:p w14:paraId="31913087" w14:textId="4AA3C1B5" w:rsidR="00820E12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  <w:r>
        <w:rPr>
          <w:rFonts w:asciiTheme="majorBidi" w:hAnsiTheme="majorBidi" w:cstheme="majorBidi"/>
          <w:b/>
          <w:bCs/>
          <w:sz w:val="24"/>
          <w:szCs w:val="24"/>
          <w:lang w:bidi="ar-QA"/>
        </w:rPr>
        <w:t>Participation Benefits</w:t>
      </w:r>
    </w:p>
    <w:p w14:paraId="7614C984" w14:textId="6C66F86C" w:rsidR="00895C5F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>-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Introducing </w:t>
      </w:r>
      <w:r>
        <w:rPr>
          <w:rFonts w:asciiTheme="majorBidi" w:hAnsiTheme="majorBidi" w:cstheme="majorBidi"/>
          <w:sz w:val="24"/>
          <w:szCs w:val="24"/>
          <w:lang w:bidi="ar-QA"/>
        </w:rPr>
        <w:t>QU Press among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 xml:space="preserve"> the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international presses and sectors of the participating countries.</w:t>
      </w:r>
    </w:p>
    <w:p w14:paraId="44BDF381" w14:textId="36CCFA7C" w:rsidR="00895C5F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>-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>Me</w:t>
      </w:r>
      <w:r>
        <w:rPr>
          <w:rFonts w:asciiTheme="majorBidi" w:hAnsiTheme="majorBidi" w:cstheme="majorBidi"/>
          <w:sz w:val="24"/>
          <w:szCs w:val="24"/>
          <w:lang w:bidi="ar-QA"/>
        </w:rPr>
        <w:t>eting and exchanging experience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s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with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 xml:space="preserve">international 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>academic presses.</w:t>
      </w:r>
    </w:p>
    <w:p w14:paraId="39C17B5C" w14:textId="0A7C07D2" w:rsidR="00895C5F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>-E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>xchang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ing </w:t>
      </w:r>
      <w:r w:rsidR="00A85747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publishing and translation </w:t>
      </w:r>
      <w:r w:rsidR="00895C5F" w:rsidRPr="00C0091B">
        <w:rPr>
          <w:rFonts w:asciiTheme="majorBidi" w:hAnsiTheme="majorBidi" w:cstheme="majorBidi"/>
          <w:sz w:val="24"/>
          <w:szCs w:val="24"/>
          <w:lang w:bidi="ar-QA"/>
        </w:rPr>
        <w:t>rights</w:t>
      </w:r>
      <w:r w:rsidR="00A85747"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The exchange opportunities </w:t>
      </w:r>
      <w:proofErr w:type="gramStart"/>
      <w:r>
        <w:rPr>
          <w:rFonts w:asciiTheme="majorBidi" w:hAnsiTheme="majorBidi" w:cstheme="majorBidi"/>
          <w:sz w:val="24"/>
          <w:szCs w:val="24"/>
          <w:lang w:bidi="ar-QA"/>
        </w:rPr>
        <w:t>have been discussed</w:t>
      </w:r>
      <w:proofErr w:type="gramEnd"/>
      <w:r>
        <w:rPr>
          <w:rFonts w:asciiTheme="majorBidi" w:hAnsiTheme="majorBidi" w:cstheme="majorBidi"/>
          <w:sz w:val="24"/>
          <w:szCs w:val="24"/>
          <w:lang w:bidi="ar-QA"/>
        </w:rPr>
        <w:t xml:space="preserve"> during the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3-day meetings that were held on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the sidelines of the Program.</w:t>
      </w:r>
    </w:p>
    <w:p w14:paraId="2476341F" w14:textId="51C69822" w:rsidR="00A85747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 xml:space="preserve">-Opportunity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for initiating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contract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s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and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 xml:space="preserve">expansion </w:t>
      </w:r>
      <w:r w:rsidR="00A85747" w:rsidRPr="00C0091B">
        <w:rPr>
          <w:rFonts w:asciiTheme="majorBidi" w:hAnsiTheme="majorBidi" w:cstheme="majorBidi"/>
          <w:sz w:val="24"/>
          <w:szCs w:val="24"/>
          <w:lang w:bidi="ar-QA"/>
        </w:rPr>
        <w:t>wi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th external distribution points. In this regard, meetings </w:t>
      </w:r>
      <w:proofErr w:type="gramStart"/>
      <w:r>
        <w:rPr>
          <w:rFonts w:asciiTheme="majorBidi" w:hAnsiTheme="majorBidi" w:cstheme="majorBidi"/>
          <w:sz w:val="24"/>
          <w:szCs w:val="24"/>
          <w:lang w:bidi="ar-QA"/>
        </w:rPr>
        <w:t>were held</w:t>
      </w:r>
      <w:proofErr w:type="gramEnd"/>
      <w:r>
        <w:rPr>
          <w:rFonts w:asciiTheme="majorBidi" w:hAnsiTheme="majorBidi" w:cstheme="majorBidi"/>
          <w:sz w:val="24"/>
          <w:szCs w:val="24"/>
          <w:lang w:bidi="ar-QA"/>
        </w:rPr>
        <w:t xml:space="preserve"> with many distributors from inside and outside Turkey.</w:t>
      </w:r>
    </w:p>
    <w:p w14:paraId="78EB0801" w14:textId="70BE38B7" w:rsidR="00A85747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>-</w:t>
      </w:r>
      <w:r w:rsidR="00A85747" w:rsidRPr="00C0091B">
        <w:rPr>
          <w:rFonts w:asciiTheme="majorBidi" w:hAnsiTheme="majorBidi" w:cstheme="majorBidi"/>
          <w:sz w:val="24"/>
          <w:szCs w:val="24"/>
          <w:lang w:bidi="ar-QA"/>
        </w:rPr>
        <w:t>Identifying several printing companies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, which will contribute to </w:t>
      </w:r>
      <w:r w:rsidR="00A85747" w:rsidRPr="00C0091B">
        <w:rPr>
          <w:rFonts w:asciiTheme="majorBidi" w:hAnsiTheme="majorBidi" w:cstheme="majorBidi"/>
          <w:sz w:val="24"/>
          <w:szCs w:val="24"/>
          <w:lang w:bidi="ar-QA"/>
        </w:rPr>
        <w:t>facilitate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the printing of QU Press future projects</w:t>
      </w:r>
      <w:r w:rsidR="00A85747"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</w:p>
    <w:p w14:paraId="3BEB18F1" w14:textId="43CE55B8" w:rsidR="00571028" w:rsidRPr="00C0091B" w:rsidRDefault="00571028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 w:rsidRPr="00C0091B">
        <w:rPr>
          <w:rFonts w:asciiTheme="majorBidi" w:hAnsiTheme="majorBidi" w:cstheme="majorBidi"/>
          <w:sz w:val="24"/>
          <w:szCs w:val="24"/>
          <w:lang w:bidi="ar-QA"/>
        </w:rPr>
        <w:t xml:space="preserve">-Attracting and meeting many international presses </w:t>
      </w:r>
      <w:r w:rsidR="009C5EAF">
        <w:rPr>
          <w:rFonts w:asciiTheme="majorBidi" w:hAnsiTheme="majorBidi" w:cstheme="majorBidi"/>
          <w:sz w:val="24"/>
          <w:szCs w:val="24"/>
          <w:lang w:bidi="ar-QA"/>
        </w:rPr>
        <w:t>without any prior appointment</w:t>
      </w:r>
      <w:r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</w:p>
    <w:p w14:paraId="53A3CB22" w14:textId="07564DDE" w:rsidR="00571028" w:rsidRPr="00C0091B" w:rsidRDefault="009C5EAF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>
        <w:rPr>
          <w:rFonts w:asciiTheme="majorBidi" w:hAnsiTheme="majorBidi" w:cstheme="majorBidi"/>
          <w:sz w:val="24"/>
          <w:szCs w:val="24"/>
          <w:lang w:bidi="ar-QA"/>
        </w:rPr>
        <w:t>-</w:t>
      </w:r>
      <w:r w:rsidR="00571028" w:rsidRPr="00C0091B">
        <w:rPr>
          <w:rFonts w:asciiTheme="majorBidi" w:hAnsiTheme="majorBidi" w:cstheme="majorBidi"/>
          <w:sz w:val="24"/>
          <w:szCs w:val="24"/>
          <w:lang w:bidi="ar-QA"/>
        </w:rPr>
        <w:t xml:space="preserve">Attending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 xml:space="preserve">the </w:t>
      </w:r>
      <w:r w:rsidR="00571028" w:rsidRPr="00C0091B">
        <w:rPr>
          <w:rFonts w:asciiTheme="majorBidi" w:hAnsiTheme="majorBidi" w:cstheme="majorBidi"/>
          <w:sz w:val="24"/>
          <w:szCs w:val="24"/>
          <w:lang w:bidi="ar-QA"/>
        </w:rPr>
        <w:t>workshops</w:t>
      </w:r>
      <w:r w:rsidR="009731C1">
        <w:rPr>
          <w:rFonts w:asciiTheme="majorBidi" w:hAnsiTheme="majorBidi" w:cstheme="majorBidi"/>
          <w:sz w:val="24"/>
          <w:szCs w:val="24"/>
          <w:lang w:bidi="ar-QA"/>
        </w:rPr>
        <w:t>,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which </w:t>
      </w:r>
      <w:proofErr w:type="gramStart"/>
      <w:r w:rsidR="00A52E59">
        <w:rPr>
          <w:rFonts w:asciiTheme="majorBidi" w:hAnsiTheme="majorBidi" w:cstheme="majorBidi"/>
          <w:sz w:val="24"/>
          <w:szCs w:val="24"/>
          <w:lang w:bidi="ar-QA"/>
        </w:rPr>
        <w:t>were</w:t>
      </w:r>
      <w:r>
        <w:rPr>
          <w:rFonts w:asciiTheme="majorBidi" w:hAnsiTheme="majorBidi" w:cstheme="majorBidi"/>
          <w:sz w:val="24"/>
          <w:szCs w:val="24"/>
          <w:lang w:bidi="ar-QA"/>
        </w:rPr>
        <w:t xml:space="preserve"> organized</w:t>
      </w:r>
      <w:proofErr w:type="gramEnd"/>
      <w:r>
        <w:rPr>
          <w:rFonts w:asciiTheme="majorBidi" w:hAnsiTheme="majorBidi" w:cstheme="majorBidi"/>
          <w:sz w:val="24"/>
          <w:szCs w:val="24"/>
          <w:lang w:bidi="ar-QA"/>
        </w:rPr>
        <w:t xml:space="preserve"> </w:t>
      </w:r>
      <w:r w:rsidR="00A52E59">
        <w:rPr>
          <w:rFonts w:asciiTheme="majorBidi" w:hAnsiTheme="majorBidi" w:cstheme="majorBidi"/>
          <w:sz w:val="24"/>
          <w:szCs w:val="24"/>
          <w:lang w:bidi="ar-QA"/>
        </w:rPr>
        <w:t>during the first and second days of the Program</w:t>
      </w:r>
      <w:r>
        <w:rPr>
          <w:rFonts w:asciiTheme="majorBidi" w:hAnsiTheme="majorBidi" w:cstheme="majorBidi"/>
          <w:sz w:val="24"/>
          <w:szCs w:val="24"/>
          <w:lang w:bidi="ar-QA"/>
        </w:rPr>
        <w:t>.</w:t>
      </w:r>
      <w:r w:rsidR="009731C1">
        <w:rPr>
          <w:rFonts w:asciiTheme="majorBidi" w:hAnsiTheme="majorBidi" w:cstheme="majorBidi"/>
          <w:sz w:val="24"/>
          <w:szCs w:val="24"/>
          <w:lang w:bidi="ar-QA"/>
        </w:rPr>
        <w:t xml:space="preserve"> These workshops </w:t>
      </w:r>
      <w:proofErr w:type="gramStart"/>
      <w:r w:rsidR="009731C1">
        <w:rPr>
          <w:rFonts w:asciiTheme="majorBidi" w:hAnsiTheme="majorBidi" w:cstheme="majorBidi"/>
          <w:sz w:val="24"/>
          <w:szCs w:val="24"/>
          <w:lang w:bidi="ar-QA"/>
        </w:rPr>
        <w:t>were focused</w:t>
      </w:r>
      <w:proofErr w:type="gramEnd"/>
      <w:r w:rsidR="009731C1">
        <w:rPr>
          <w:rFonts w:asciiTheme="majorBidi" w:hAnsiTheme="majorBidi" w:cstheme="majorBidi"/>
          <w:sz w:val="24"/>
          <w:szCs w:val="24"/>
          <w:lang w:bidi="ar-QA"/>
        </w:rPr>
        <w:t xml:space="preserve"> on the importance of the Press participation in international events and the importance of buying and selling multilingual publishing and translation rights</w:t>
      </w:r>
      <w:r w:rsidR="00571028"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</w:p>
    <w:p w14:paraId="4ABD5FFC" w14:textId="5E182A33" w:rsidR="008251B2" w:rsidRPr="00C0091B" w:rsidRDefault="008251B2" w:rsidP="00820E12">
      <w:pPr>
        <w:spacing w:after="0" w:line="276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</w:p>
    <w:p w14:paraId="5044F1A1" w14:textId="77777777" w:rsidR="00820E12" w:rsidRDefault="00820E12" w:rsidP="00820E12">
      <w:pPr>
        <w:spacing w:after="0" w:line="276" w:lineRule="auto"/>
        <w:jc w:val="both"/>
        <w:rPr>
          <w:rFonts w:asciiTheme="majorBidi" w:hAnsiTheme="majorBidi" w:cstheme="majorBidi"/>
          <w:b/>
          <w:bCs/>
          <w:sz w:val="24"/>
          <w:szCs w:val="24"/>
          <w:rtl/>
          <w:lang w:bidi="ar-QA"/>
        </w:rPr>
      </w:pPr>
    </w:p>
    <w:p w14:paraId="5CC9BE98" w14:textId="1EE4A1E5" w:rsidR="00820E12" w:rsidRDefault="00820E12" w:rsidP="00820E12">
      <w:pPr>
        <w:spacing w:after="0" w:line="276" w:lineRule="auto"/>
        <w:jc w:val="both"/>
        <w:rPr>
          <w:rFonts w:asciiTheme="majorBidi" w:hAnsiTheme="majorBidi" w:cstheme="majorBidi"/>
          <w:b/>
          <w:bCs/>
          <w:sz w:val="24"/>
          <w:szCs w:val="24"/>
          <w:rtl/>
          <w:lang w:bidi="ar-QA"/>
        </w:rPr>
      </w:pPr>
    </w:p>
    <w:p w14:paraId="113CC9DD" w14:textId="14BE1F76" w:rsidR="008251B2" w:rsidRPr="00C0091B" w:rsidRDefault="009731C1" w:rsidP="0033728E">
      <w:pPr>
        <w:spacing w:after="0" w:line="240" w:lineRule="auto"/>
        <w:jc w:val="both"/>
        <w:rPr>
          <w:rFonts w:asciiTheme="majorBidi" w:hAnsiTheme="majorBidi" w:cstheme="majorBidi"/>
          <w:b/>
          <w:bCs/>
          <w:sz w:val="24"/>
          <w:szCs w:val="24"/>
          <w:lang w:bidi="ar-QA"/>
        </w:rPr>
      </w:pPr>
      <w:r>
        <w:rPr>
          <w:rFonts w:asciiTheme="majorBidi" w:hAnsiTheme="majorBidi" w:cstheme="majorBidi"/>
          <w:b/>
          <w:bCs/>
          <w:sz w:val="24"/>
          <w:szCs w:val="24"/>
          <w:lang w:bidi="ar-QA"/>
        </w:rPr>
        <w:t>Meetings</w:t>
      </w:r>
    </w:p>
    <w:p w14:paraId="6017D6B2" w14:textId="01C33FAC" w:rsidR="008251B2" w:rsidRPr="00C0091B" w:rsidRDefault="008251B2" w:rsidP="0033728E">
      <w:pPr>
        <w:spacing w:after="0" w:line="240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  <w:r w:rsidRPr="00C0091B">
        <w:rPr>
          <w:rFonts w:asciiTheme="majorBidi" w:hAnsiTheme="majorBidi" w:cstheme="majorBidi"/>
          <w:sz w:val="24"/>
          <w:szCs w:val="24"/>
          <w:lang w:bidi="ar-QA"/>
        </w:rPr>
        <w:t xml:space="preserve">A meeting </w:t>
      </w:r>
      <w:proofErr w:type="gramStart"/>
      <w:r w:rsidRPr="00C0091B">
        <w:rPr>
          <w:rFonts w:asciiTheme="majorBidi" w:hAnsiTheme="majorBidi" w:cstheme="majorBidi"/>
          <w:sz w:val="24"/>
          <w:szCs w:val="24"/>
          <w:lang w:bidi="ar-QA"/>
        </w:rPr>
        <w:t>was held</w:t>
      </w:r>
      <w:proofErr w:type="gramEnd"/>
      <w:r w:rsidRPr="00C0091B">
        <w:rPr>
          <w:rFonts w:asciiTheme="majorBidi" w:hAnsiTheme="majorBidi" w:cstheme="majorBidi"/>
          <w:sz w:val="24"/>
          <w:szCs w:val="24"/>
          <w:lang w:bidi="ar-QA"/>
        </w:rPr>
        <w:t xml:space="preserve"> with several internat</w:t>
      </w:r>
      <w:r w:rsidR="00CB6BD7">
        <w:rPr>
          <w:rFonts w:asciiTheme="majorBidi" w:hAnsiTheme="majorBidi" w:cstheme="majorBidi"/>
          <w:sz w:val="24"/>
          <w:szCs w:val="24"/>
          <w:lang w:bidi="ar-QA"/>
        </w:rPr>
        <w:t xml:space="preserve">ional presses from 11 countries including </w:t>
      </w:r>
      <w:r w:rsidRPr="00C0091B">
        <w:rPr>
          <w:rFonts w:asciiTheme="majorBidi" w:hAnsiTheme="majorBidi" w:cstheme="majorBidi"/>
          <w:sz w:val="24"/>
          <w:szCs w:val="24"/>
          <w:lang w:bidi="ar-QA"/>
        </w:rPr>
        <w:t>Turkey, Malaysia, Russia, the United States of America, the United Kingdom, Ethiopia, Zambia, Greece, France, Pakistan a</w:t>
      </w:r>
      <w:r w:rsidR="00CB6BD7">
        <w:rPr>
          <w:rFonts w:asciiTheme="majorBidi" w:hAnsiTheme="majorBidi" w:cstheme="majorBidi"/>
          <w:sz w:val="24"/>
          <w:szCs w:val="24"/>
          <w:lang w:bidi="ar-QA"/>
        </w:rPr>
        <w:t>nd The Islamic Republic of Iran</w:t>
      </w:r>
      <w:r w:rsidRPr="00C0091B">
        <w:rPr>
          <w:rFonts w:asciiTheme="majorBidi" w:hAnsiTheme="majorBidi" w:cstheme="majorBidi"/>
          <w:sz w:val="24"/>
          <w:szCs w:val="24"/>
          <w:lang w:bidi="ar-QA"/>
        </w:rPr>
        <w:t>.</w:t>
      </w:r>
    </w:p>
    <w:p w14:paraId="05400F7C" w14:textId="77777777" w:rsidR="00F112BC" w:rsidRPr="00CB6BD7" w:rsidRDefault="00F112BC" w:rsidP="0033728E">
      <w:pPr>
        <w:bidi/>
        <w:spacing w:after="0" w:line="240" w:lineRule="auto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</w:p>
    <w:p w14:paraId="7237C253" w14:textId="063C730F" w:rsidR="008251B2" w:rsidRPr="00C0091B" w:rsidRDefault="008251B2" w:rsidP="0033728E">
      <w:pPr>
        <w:bidi/>
        <w:spacing w:after="0" w:line="240" w:lineRule="auto"/>
        <w:jc w:val="both"/>
        <w:rPr>
          <w:rFonts w:asciiTheme="majorBidi" w:hAnsiTheme="majorBidi" w:cstheme="majorBidi"/>
          <w:sz w:val="24"/>
          <w:szCs w:val="24"/>
          <w:lang w:bidi="ar-QA"/>
        </w:rPr>
      </w:pPr>
    </w:p>
    <w:p w14:paraId="4C75BF5C" w14:textId="3D4A34CC" w:rsidR="008251B2" w:rsidRPr="00C0091B" w:rsidRDefault="008251B2" w:rsidP="0033728E">
      <w:pPr>
        <w:bidi/>
        <w:spacing w:after="0" w:line="240" w:lineRule="auto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</w:p>
    <w:p w14:paraId="68D90AE9" w14:textId="68317578" w:rsidR="00E56A02" w:rsidRPr="00C0091B" w:rsidRDefault="008251B2" w:rsidP="00C0091B">
      <w:pPr>
        <w:bidi/>
        <w:spacing w:after="0" w:line="240" w:lineRule="auto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  <w:r w:rsidRPr="00C0091B">
        <w:rPr>
          <w:rFonts w:asciiTheme="majorBidi" w:hAnsiTheme="majorBidi" w:cstheme="majorBidi"/>
          <w:noProof/>
        </w:rPr>
        <w:drawing>
          <wp:anchor distT="0" distB="0" distL="114300" distR="114300" simplePos="0" relativeHeight="251674624" behindDoc="1" locked="0" layoutInCell="1" allowOverlap="1" wp14:anchorId="4C151B30" wp14:editId="7EFA99B7">
            <wp:simplePos x="0" y="0"/>
            <wp:positionH relativeFrom="margin">
              <wp:posOffset>673100</wp:posOffset>
            </wp:positionH>
            <wp:positionV relativeFrom="paragraph">
              <wp:posOffset>26670</wp:posOffset>
            </wp:positionV>
            <wp:extent cx="4914900" cy="3251200"/>
            <wp:effectExtent l="0" t="0" r="0" b="6350"/>
            <wp:wrapNone/>
            <wp:docPr id="1" name="Chart 1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8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69847B63" w14:textId="77777777" w:rsidR="00E56A02" w:rsidRPr="00C0091B" w:rsidRDefault="00E56A02" w:rsidP="00C0091B">
      <w:pPr>
        <w:bidi/>
        <w:spacing w:after="0" w:line="240" w:lineRule="auto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</w:p>
    <w:p w14:paraId="1A7E70A4" w14:textId="77777777" w:rsidR="003E7EB3" w:rsidRPr="00C0091B" w:rsidRDefault="003E7EB3" w:rsidP="00C0091B">
      <w:pPr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</w:p>
    <w:p w14:paraId="7FB3F7BA" w14:textId="77777777" w:rsidR="006D1152" w:rsidRPr="00C0091B" w:rsidRDefault="006D1152" w:rsidP="00C0091B">
      <w:pPr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</w:p>
    <w:p w14:paraId="36338498" w14:textId="5C3B0549" w:rsidR="006D1152" w:rsidRPr="00C0091B" w:rsidRDefault="008251B2" w:rsidP="00C0091B">
      <w:pPr>
        <w:tabs>
          <w:tab w:val="left" w:pos="3960"/>
        </w:tabs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  <w:r w:rsidRPr="00C0091B">
        <w:rPr>
          <w:rFonts w:asciiTheme="majorBidi" w:eastAsia="Times New Roman" w:hAnsiTheme="majorBidi" w:cstheme="majorBidi"/>
          <w:color w:val="6F6F6F"/>
          <w:sz w:val="20"/>
          <w:szCs w:val="20"/>
          <w:lang w:val="tr-TR"/>
        </w:rPr>
        <w:tab/>
      </w:r>
    </w:p>
    <w:p w14:paraId="717295F4" w14:textId="77777777" w:rsidR="006D1152" w:rsidRPr="00C0091B" w:rsidRDefault="006D1152" w:rsidP="00C0091B">
      <w:pPr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</w:p>
    <w:p w14:paraId="53EFB091" w14:textId="4ED917FE" w:rsidR="006D1152" w:rsidRPr="00C0091B" w:rsidRDefault="00D654EC" w:rsidP="00C0091B">
      <w:pPr>
        <w:tabs>
          <w:tab w:val="left" w:pos="5440"/>
        </w:tabs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  <w:r w:rsidRPr="00C0091B">
        <w:rPr>
          <w:rFonts w:asciiTheme="majorBidi" w:eastAsia="Times New Roman" w:hAnsiTheme="majorBidi" w:cstheme="majorBidi"/>
          <w:color w:val="6F6F6F"/>
          <w:sz w:val="20"/>
          <w:szCs w:val="20"/>
          <w:lang w:val="tr-TR"/>
        </w:rPr>
        <w:tab/>
      </w:r>
    </w:p>
    <w:p w14:paraId="2D559F7E" w14:textId="77777777" w:rsidR="006D1152" w:rsidRPr="00C0091B" w:rsidRDefault="006D1152" w:rsidP="00C0091B">
      <w:pPr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</w:p>
    <w:p w14:paraId="164FF528" w14:textId="582202FD" w:rsidR="006D1152" w:rsidRPr="00C0091B" w:rsidRDefault="00D654EC" w:rsidP="00C0091B">
      <w:pPr>
        <w:tabs>
          <w:tab w:val="left" w:pos="3170"/>
        </w:tabs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  <w:r w:rsidRPr="00C0091B">
        <w:rPr>
          <w:rFonts w:asciiTheme="majorBidi" w:eastAsia="Times New Roman" w:hAnsiTheme="majorBidi" w:cstheme="majorBidi"/>
          <w:color w:val="6F6F6F"/>
          <w:sz w:val="20"/>
          <w:szCs w:val="20"/>
          <w:lang w:val="tr-TR"/>
        </w:rPr>
        <w:tab/>
      </w:r>
    </w:p>
    <w:p w14:paraId="147CBB2D" w14:textId="77777777" w:rsidR="006D1152" w:rsidRPr="00C0091B" w:rsidRDefault="006D1152" w:rsidP="00C0091B">
      <w:pPr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</w:p>
    <w:p w14:paraId="1025774E" w14:textId="6CAD8707" w:rsidR="00992AB3" w:rsidRPr="00C0091B" w:rsidRDefault="00D654EC" w:rsidP="00C0091B">
      <w:pPr>
        <w:tabs>
          <w:tab w:val="left" w:pos="6960"/>
        </w:tabs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  <w:r w:rsidRPr="00C0091B">
        <w:rPr>
          <w:rFonts w:asciiTheme="majorBidi" w:eastAsia="Times New Roman" w:hAnsiTheme="majorBidi" w:cstheme="majorBidi"/>
          <w:color w:val="6F6F6F"/>
          <w:sz w:val="20"/>
          <w:szCs w:val="20"/>
          <w:lang w:val="tr-TR"/>
        </w:rPr>
        <w:tab/>
      </w:r>
    </w:p>
    <w:p w14:paraId="085EA988" w14:textId="77777777" w:rsidR="00992AB3" w:rsidRPr="00C0091B" w:rsidRDefault="00992AB3" w:rsidP="00C0091B">
      <w:pPr>
        <w:pStyle w:val="ListParagraph"/>
        <w:bidi/>
        <w:spacing w:after="0" w:line="240" w:lineRule="auto"/>
        <w:ind w:left="0"/>
        <w:jc w:val="both"/>
        <w:rPr>
          <w:rFonts w:asciiTheme="majorBidi" w:hAnsiTheme="majorBidi" w:cstheme="majorBidi"/>
          <w:sz w:val="24"/>
          <w:szCs w:val="24"/>
          <w:rtl/>
          <w:lang w:bidi="ar-QA"/>
        </w:rPr>
      </w:pPr>
    </w:p>
    <w:p w14:paraId="329A70BE" w14:textId="77777777" w:rsidR="00992AB3" w:rsidRPr="00C0091B" w:rsidRDefault="00992AB3" w:rsidP="00C0091B">
      <w:pPr>
        <w:spacing w:after="0" w:line="240" w:lineRule="auto"/>
        <w:jc w:val="both"/>
        <w:rPr>
          <w:rFonts w:asciiTheme="majorBidi" w:eastAsia="Times New Roman" w:hAnsiTheme="majorBidi" w:cstheme="majorBidi"/>
          <w:color w:val="6F6F6F"/>
          <w:sz w:val="20"/>
          <w:szCs w:val="20"/>
          <w:rtl/>
          <w:lang w:val="tr-TR"/>
        </w:rPr>
      </w:pPr>
    </w:p>
    <w:p w14:paraId="69E3F48D" w14:textId="46AF5192" w:rsidR="00E56A02" w:rsidRPr="00C0091B" w:rsidRDefault="00E56A02" w:rsidP="003A227B">
      <w:pPr>
        <w:bidi/>
        <w:spacing w:after="0" w:line="240" w:lineRule="auto"/>
        <w:jc w:val="center"/>
        <w:rPr>
          <w:rFonts w:asciiTheme="majorBidi" w:hAnsiTheme="majorBidi" w:cstheme="majorBidi"/>
          <w:sz w:val="24"/>
          <w:szCs w:val="24"/>
        </w:rPr>
      </w:pPr>
    </w:p>
    <w:sectPr w:rsidR="00E56A02" w:rsidRPr="00C0091B">
      <w:headerReference w:type="default" r:id="rId9"/>
      <w:footerReference w:type="default" r:id="rId10"/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3560B702" w14:textId="77777777" w:rsidR="00B666A2" w:rsidRDefault="00B666A2" w:rsidP="00037D12">
      <w:pPr>
        <w:spacing w:after="0" w:line="240" w:lineRule="auto"/>
      </w:pPr>
      <w:r>
        <w:separator/>
      </w:r>
    </w:p>
  </w:endnote>
  <w:endnote w:type="continuationSeparator" w:id="0">
    <w:p w14:paraId="3792F7A6" w14:textId="77777777" w:rsidR="00B666A2" w:rsidRDefault="00B666A2" w:rsidP="00037D1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350C6E07" w14:textId="77777777" w:rsidR="00F112BC" w:rsidRPr="00F112BC" w:rsidRDefault="00F112BC">
    <w:pPr>
      <w:pStyle w:val="Footer"/>
      <w:rPr>
        <w:color w:val="A6A6A6" w:themeColor="background1" w:themeShade="A6"/>
        <w:lang w:bidi="ar-QA"/>
      </w:rPr>
    </w:pPr>
    <w:r w:rsidRPr="00F112BC">
      <w:rPr>
        <w:rFonts w:hint="cs"/>
        <w:color w:val="A6A6A6" w:themeColor="background1" w:themeShade="A6"/>
        <w:rtl/>
        <w:lang w:bidi="ar-QA"/>
      </w:rPr>
      <w:t>قسم التسويق والمبيعات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29765730" w14:textId="77777777" w:rsidR="00B666A2" w:rsidRDefault="00B666A2" w:rsidP="00037D12">
      <w:pPr>
        <w:spacing w:after="0" w:line="240" w:lineRule="auto"/>
      </w:pPr>
      <w:r>
        <w:separator/>
      </w:r>
    </w:p>
  </w:footnote>
  <w:footnote w:type="continuationSeparator" w:id="0">
    <w:p w14:paraId="3E9A1550" w14:textId="77777777" w:rsidR="00B666A2" w:rsidRDefault="00B666A2" w:rsidP="00037D12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6FD3538A" w14:textId="77777777" w:rsidR="00F1649B" w:rsidRPr="00037D12" w:rsidRDefault="00F1649B" w:rsidP="00037D12">
    <w:pPr>
      <w:pStyle w:val="Header"/>
    </w:pPr>
    <w:r>
      <w:rPr>
        <w:noProof/>
      </w:rPr>
      <w:drawing>
        <wp:anchor distT="0" distB="0" distL="114300" distR="114300" simplePos="0" relativeHeight="251658240" behindDoc="1" locked="0" layoutInCell="1" allowOverlap="1" wp14:anchorId="0FA3656C" wp14:editId="0A768EEB">
          <wp:simplePos x="0" y="0"/>
          <wp:positionH relativeFrom="margin">
            <wp:posOffset>-533400</wp:posOffset>
          </wp:positionH>
          <wp:positionV relativeFrom="paragraph">
            <wp:posOffset>-234950</wp:posOffset>
          </wp:positionV>
          <wp:extent cx="1593850" cy="544565"/>
          <wp:effectExtent l="0" t="0" r="6350" b="8255"/>
          <wp:wrapNone/>
          <wp:docPr id="9" name="Picture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 options-030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93850" cy="54456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BF579AB"/>
    <w:multiLevelType w:val="hybridMultilevel"/>
    <w:tmpl w:val="AD6233FC"/>
    <w:lvl w:ilvl="0" w:tplc="16BCA2B6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79627F2B"/>
    <w:multiLevelType w:val="hybridMultilevel"/>
    <w:tmpl w:val="DD688582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num w:numId="1">
    <w:abstractNumId w:val="0"/>
  </w:num>
  <w:num w:numId="2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defaultTabStop w:val="720"/>
  <w:characterSpacingControl w:val="doNotCompress"/>
  <w:savePreviewPicture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304021"/>
    <w:rsid w:val="00037D12"/>
    <w:rsid w:val="00055C82"/>
    <w:rsid w:val="000D44AB"/>
    <w:rsid w:val="00167965"/>
    <w:rsid w:val="002073B5"/>
    <w:rsid w:val="00280E51"/>
    <w:rsid w:val="00304021"/>
    <w:rsid w:val="00326F78"/>
    <w:rsid w:val="003305A8"/>
    <w:rsid w:val="0033728E"/>
    <w:rsid w:val="003A227B"/>
    <w:rsid w:val="003E7EB3"/>
    <w:rsid w:val="0044787A"/>
    <w:rsid w:val="004C119D"/>
    <w:rsid w:val="004C572D"/>
    <w:rsid w:val="00534992"/>
    <w:rsid w:val="00571028"/>
    <w:rsid w:val="00677EBE"/>
    <w:rsid w:val="00695DFC"/>
    <w:rsid w:val="006D1152"/>
    <w:rsid w:val="00756EEC"/>
    <w:rsid w:val="00761141"/>
    <w:rsid w:val="0079520D"/>
    <w:rsid w:val="007B6F89"/>
    <w:rsid w:val="00820E12"/>
    <w:rsid w:val="008251B2"/>
    <w:rsid w:val="00837C02"/>
    <w:rsid w:val="00866439"/>
    <w:rsid w:val="00877724"/>
    <w:rsid w:val="00895C5F"/>
    <w:rsid w:val="009731C1"/>
    <w:rsid w:val="00992AB3"/>
    <w:rsid w:val="009C35F7"/>
    <w:rsid w:val="009C5EAF"/>
    <w:rsid w:val="00A14CD3"/>
    <w:rsid w:val="00A52E59"/>
    <w:rsid w:val="00A85747"/>
    <w:rsid w:val="00B25DD9"/>
    <w:rsid w:val="00B41890"/>
    <w:rsid w:val="00B666A2"/>
    <w:rsid w:val="00B93506"/>
    <w:rsid w:val="00B97BD6"/>
    <w:rsid w:val="00BA555A"/>
    <w:rsid w:val="00C0091B"/>
    <w:rsid w:val="00C17FD7"/>
    <w:rsid w:val="00C27E4A"/>
    <w:rsid w:val="00CB6BD7"/>
    <w:rsid w:val="00D16ECF"/>
    <w:rsid w:val="00D273C6"/>
    <w:rsid w:val="00D654EC"/>
    <w:rsid w:val="00D7339A"/>
    <w:rsid w:val="00E062A0"/>
    <w:rsid w:val="00E54B2C"/>
    <w:rsid w:val="00E56A02"/>
    <w:rsid w:val="00E65B42"/>
    <w:rsid w:val="00EC4638"/>
    <w:rsid w:val="00F0473D"/>
    <w:rsid w:val="00F112BC"/>
    <w:rsid w:val="00F1649B"/>
    <w:rsid w:val="00FD1B5D"/>
    <w:rsid w:val="00FD289A"/>
    <w:rsid w:val="00FE213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."/>
  <w:listSeparator w:val=","/>
  <w14:docId w14:val="1A1B5422"/>
  <w15:chartTrackingRefBased/>
  <w15:docId w15:val="{2208A1C1-6FAC-4161-B5CA-6556FE1DA4D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</w:style>
  <w:style w:type="paragraph" w:styleId="Heading1">
    <w:name w:val="heading 1"/>
    <w:basedOn w:val="Normal"/>
    <w:link w:val="Heading1Char"/>
    <w:uiPriority w:val="9"/>
    <w:qFormat/>
    <w:rsid w:val="00C27E4A"/>
    <w:pPr>
      <w:spacing w:before="100" w:beforeAutospacing="1" w:after="100" w:afterAutospacing="1" w:line="240" w:lineRule="auto"/>
      <w:outlineLvl w:val="0"/>
    </w:pPr>
    <w:rPr>
      <w:rFonts w:ascii="Times New Roman" w:eastAsia="Times New Roman" w:hAnsi="Times New Roman" w:cs="Times New Roman"/>
      <w:b/>
      <w:bCs/>
      <w:kern w:val="36"/>
      <w:sz w:val="48"/>
      <w:szCs w:val="48"/>
    </w:rPr>
  </w:style>
  <w:style w:type="paragraph" w:styleId="Heading3">
    <w:name w:val="heading 3"/>
    <w:basedOn w:val="Normal"/>
    <w:link w:val="Heading3Char"/>
    <w:uiPriority w:val="9"/>
    <w:qFormat/>
    <w:rsid w:val="00C27E4A"/>
    <w:pPr>
      <w:spacing w:before="100" w:beforeAutospacing="1" w:after="100" w:afterAutospacing="1" w:line="240" w:lineRule="auto"/>
      <w:outlineLvl w:val="2"/>
    </w:pPr>
    <w:rPr>
      <w:rFonts w:ascii="Times New Roman" w:eastAsia="Times New Roman" w:hAnsi="Times New Roman" w:cs="Times New Roman"/>
      <w:b/>
      <w:bCs/>
      <w:sz w:val="27"/>
      <w:szCs w:val="27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basedOn w:val="DefaultParagraphFont"/>
    <w:uiPriority w:val="99"/>
    <w:semiHidden/>
    <w:unhideWhenUsed/>
    <w:rsid w:val="00A14CD3"/>
    <w:rPr>
      <w:strike w:val="0"/>
      <w:dstrike w:val="0"/>
      <w:color w:val="337AB7"/>
      <w:u w:val="none"/>
      <w:effect w:val="none"/>
      <w:shd w:val="clear" w:color="auto" w:fill="auto"/>
    </w:rPr>
  </w:style>
  <w:style w:type="character" w:customStyle="1" w:styleId="text-small1">
    <w:name w:val="text-small1"/>
    <w:basedOn w:val="DefaultParagraphFont"/>
    <w:rsid w:val="00A14CD3"/>
    <w:rPr>
      <w:sz w:val="20"/>
      <w:szCs w:val="20"/>
    </w:rPr>
  </w:style>
  <w:style w:type="table" w:styleId="TableGrid">
    <w:name w:val="Table Grid"/>
    <w:basedOn w:val="TableNormal"/>
    <w:uiPriority w:val="39"/>
    <w:rsid w:val="003E7EB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037D12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unhideWhenUsed/>
    <w:rsid w:val="00037D12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037D12"/>
  </w:style>
  <w:style w:type="paragraph" w:styleId="Footer">
    <w:name w:val="footer"/>
    <w:basedOn w:val="Normal"/>
    <w:link w:val="FooterChar"/>
    <w:uiPriority w:val="99"/>
    <w:unhideWhenUsed/>
    <w:rsid w:val="00037D12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037D12"/>
  </w:style>
  <w:style w:type="character" w:customStyle="1" w:styleId="Heading1Char">
    <w:name w:val="Heading 1 Char"/>
    <w:basedOn w:val="DefaultParagraphFont"/>
    <w:link w:val="Heading1"/>
    <w:uiPriority w:val="9"/>
    <w:rsid w:val="00C27E4A"/>
    <w:rPr>
      <w:rFonts w:ascii="Times New Roman" w:eastAsia="Times New Roman" w:hAnsi="Times New Roman" w:cs="Times New Roman"/>
      <w:b/>
      <w:bCs/>
      <w:kern w:val="36"/>
      <w:sz w:val="48"/>
      <w:szCs w:val="48"/>
    </w:rPr>
  </w:style>
  <w:style w:type="character" w:customStyle="1" w:styleId="Heading3Char">
    <w:name w:val="Heading 3 Char"/>
    <w:basedOn w:val="DefaultParagraphFont"/>
    <w:link w:val="Heading3"/>
    <w:uiPriority w:val="9"/>
    <w:rsid w:val="00C27E4A"/>
    <w:rPr>
      <w:rFonts w:ascii="Times New Roman" w:eastAsia="Times New Roman" w:hAnsi="Times New Roman" w:cs="Times New Roman"/>
      <w:b/>
      <w:bCs/>
      <w:sz w:val="27"/>
      <w:szCs w:val="27"/>
    </w:rPr>
  </w:style>
  <w:style w:type="paragraph" w:styleId="NormalWeb">
    <w:name w:val="Normal (Web)"/>
    <w:basedOn w:val="Normal"/>
    <w:uiPriority w:val="99"/>
    <w:semiHidden/>
    <w:unhideWhenUsed/>
    <w:rsid w:val="00C27E4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Strong">
    <w:name w:val="Strong"/>
    <w:basedOn w:val="DefaultParagraphFont"/>
    <w:uiPriority w:val="22"/>
    <w:qFormat/>
    <w:rsid w:val="00C27E4A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787703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566179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1263141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24319607">
                  <w:marLeft w:val="-225"/>
                  <w:marRight w:val="-225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9770212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71469475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4615027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0219307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2427975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8579783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2834468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3535673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3829077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9140034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30212540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32702557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33751265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36656976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41775355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55747157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1171382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3007896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9201744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83953870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86405205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103827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5814881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03068856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05211664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08333886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22717939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22783914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24645645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29263341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5901191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5956255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68771271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7277576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8992849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84608804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264560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01372708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06760021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10326189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609964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hart" Target="charts/chart1.xml"/><Relationship Id="rId13" Type="http://schemas.openxmlformats.org/officeDocument/2006/relationships/customXml" Target="../customXml/item1.xml"/><Relationship Id="rId3" Type="http://schemas.openxmlformats.org/officeDocument/2006/relationships/settings" Target="settings.xml"/><Relationship Id="rId7" Type="http://schemas.openxmlformats.org/officeDocument/2006/relationships/image" Target="media/image1.png"/><Relationship Id="rId12" Type="http://schemas.openxmlformats.org/officeDocument/2006/relationships/theme" Target="theme/theme1.xml"/><Relationship Id="rId2" Type="http://schemas.openxmlformats.org/officeDocument/2006/relationships/styles" Target="styles.xml"/><Relationship Id="rId16" Type="http://schemas.openxmlformats.org/officeDocument/2006/relationships/customXml" Target="../customXml/item4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fontTable" Target="fontTable.xml"/><Relationship Id="rId5" Type="http://schemas.openxmlformats.org/officeDocument/2006/relationships/footnotes" Target="footnotes.xml"/><Relationship Id="rId15" Type="http://schemas.openxmlformats.org/officeDocument/2006/relationships/customXml" Target="../customXml/item3.xml"/><Relationship Id="rId10" Type="http://schemas.openxmlformats.org/officeDocument/2006/relationships/footer" Target="footer1.xml"/><Relationship Id="rId4" Type="http://schemas.openxmlformats.org/officeDocument/2006/relationships/webSettings" Target="webSettings.xml"/><Relationship Id="rId9" Type="http://schemas.openxmlformats.org/officeDocument/2006/relationships/header" Target="header1.xml"/><Relationship Id="rId14" Type="http://schemas.openxmlformats.org/officeDocument/2006/relationships/customXml" Target="../customXml/item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sd\Desktop\QU%20Press\Book1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Meetings</a:t>
            </a:r>
            <a:r>
              <a:rPr lang="en-US" baseline="0"/>
              <a:t> statistics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7499175975096135"/>
          <c:y val="0.16396499753937008"/>
          <c:w val="0.67074467435756568"/>
          <c:h val="0.4482172736220471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Sheet1!$B$3</c:f>
              <c:strCache>
                <c:ptCount val="1"/>
                <c:pt idx="0">
                  <c:v>Planned Meetings</c:v>
                </c:pt>
              </c:strCache>
            </c:strRef>
          </c:tx>
          <c:spPr>
            <a:gradFill flip="none" rotWithShape="1">
              <a:gsLst>
                <a:gs pos="0">
                  <a:schemeClr val="accent1"/>
                </a:gs>
                <a:gs pos="75000">
                  <a:schemeClr val="accent1">
                    <a:lumMod val="60000"/>
                    <a:lumOff val="40000"/>
                  </a:schemeClr>
                </a:gs>
                <a:gs pos="51000">
                  <a:schemeClr val="accent1">
                    <a:alpha val="75000"/>
                  </a:schemeClr>
                </a:gs>
                <a:gs pos="100000">
                  <a:schemeClr val="accent1">
                    <a:lumMod val="20000"/>
                    <a:lumOff val="80000"/>
                    <a:alpha val="15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Sheet1!$A$4:$A$7</c:f>
              <c:strCache>
                <c:ptCount val="4"/>
                <c:pt idx="0">
                  <c:v>1st Day</c:v>
                </c:pt>
                <c:pt idx="1">
                  <c:v>2nd Day</c:v>
                </c:pt>
                <c:pt idx="2">
                  <c:v>3rd Day</c:v>
                </c:pt>
                <c:pt idx="3">
                  <c:v>Total</c:v>
                </c:pt>
              </c:strCache>
            </c:strRef>
          </c:cat>
          <c:val>
            <c:numRef>
              <c:f>Sheet1!$B$4:$B$7</c:f>
              <c:numCache>
                <c:formatCode>General</c:formatCode>
                <c:ptCount val="4"/>
                <c:pt idx="0">
                  <c:v>8</c:v>
                </c:pt>
                <c:pt idx="1">
                  <c:v>8</c:v>
                </c:pt>
                <c:pt idx="2">
                  <c:v>9</c:v>
                </c:pt>
                <c:pt idx="3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E74-4202-A450-87E0C24D1E1C}"/>
            </c:ext>
          </c:extLst>
        </c:ser>
        <c:ser>
          <c:idx val="1"/>
          <c:order val="1"/>
          <c:tx>
            <c:strRef>
              <c:f>Sheet1!$C$3</c:f>
              <c:strCache>
                <c:ptCount val="1"/>
                <c:pt idx="0">
                  <c:v>Delivered Meetings</c:v>
                </c:pt>
              </c:strCache>
            </c:strRef>
          </c:tx>
          <c:spPr>
            <a:gradFill flip="none" rotWithShape="1">
              <a:gsLst>
                <a:gs pos="0">
                  <a:schemeClr val="accent2"/>
                </a:gs>
                <a:gs pos="75000">
                  <a:schemeClr val="accent2">
                    <a:lumMod val="60000"/>
                    <a:lumOff val="40000"/>
                  </a:schemeClr>
                </a:gs>
                <a:gs pos="51000">
                  <a:schemeClr val="accent2">
                    <a:alpha val="75000"/>
                  </a:schemeClr>
                </a:gs>
                <a:gs pos="100000">
                  <a:schemeClr val="accent2">
                    <a:lumMod val="20000"/>
                    <a:lumOff val="80000"/>
                    <a:alpha val="15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Sheet1!$A$4:$A$7</c:f>
              <c:strCache>
                <c:ptCount val="4"/>
                <c:pt idx="0">
                  <c:v>1st Day</c:v>
                </c:pt>
                <c:pt idx="1">
                  <c:v>2nd Day</c:v>
                </c:pt>
                <c:pt idx="2">
                  <c:v>3rd Day</c:v>
                </c:pt>
                <c:pt idx="3">
                  <c:v>Total</c:v>
                </c:pt>
              </c:strCache>
            </c:strRef>
          </c:cat>
          <c:val>
            <c:numRef>
              <c:f>Sheet1!$C$4:$C$7</c:f>
              <c:numCache>
                <c:formatCode>General</c:formatCode>
                <c:ptCount val="4"/>
                <c:pt idx="0">
                  <c:v>8</c:v>
                </c:pt>
                <c:pt idx="1">
                  <c:v>8</c:v>
                </c:pt>
                <c:pt idx="2">
                  <c:v>7</c:v>
                </c:pt>
                <c:pt idx="3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E74-4202-A450-87E0C24D1E1C}"/>
            </c:ext>
          </c:extLst>
        </c:ser>
        <c:ser>
          <c:idx val="2"/>
          <c:order val="2"/>
          <c:tx>
            <c:strRef>
              <c:f>Sheet1!$D$3</c:f>
              <c:strCache>
                <c:ptCount val="1"/>
                <c:pt idx="0">
                  <c:v>Canceled Meetings</c:v>
                </c:pt>
              </c:strCache>
            </c:strRef>
          </c:tx>
          <c:spPr>
            <a:gradFill flip="none" rotWithShape="1">
              <a:gsLst>
                <a:gs pos="0">
                  <a:schemeClr val="accent3"/>
                </a:gs>
                <a:gs pos="75000">
                  <a:schemeClr val="accent3">
                    <a:lumMod val="60000"/>
                    <a:lumOff val="40000"/>
                  </a:schemeClr>
                </a:gs>
                <a:gs pos="51000">
                  <a:schemeClr val="accent3">
                    <a:alpha val="75000"/>
                  </a:schemeClr>
                </a:gs>
                <a:gs pos="100000">
                  <a:schemeClr val="accent3">
                    <a:lumMod val="20000"/>
                    <a:lumOff val="80000"/>
                    <a:alpha val="15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Sheet1!$A$4:$A$7</c:f>
              <c:strCache>
                <c:ptCount val="4"/>
                <c:pt idx="0">
                  <c:v>1st Day</c:v>
                </c:pt>
                <c:pt idx="1">
                  <c:v>2nd Day</c:v>
                </c:pt>
                <c:pt idx="2">
                  <c:v>3rd Day</c:v>
                </c:pt>
                <c:pt idx="3">
                  <c:v>Total</c:v>
                </c:pt>
              </c:strCache>
            </c:strRef>
          </c:cat>
          <c:val>
            <c:numRef>
              <c:f>Sheet1!$D$4:$D$7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2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E74-4202-A450-87E0C24D1E1C}"/>
            </c:ext>
          </c:extLst>
        </c:ser>
        <c:ser>
          <c:idx val="3"/>
          <c:order val="3"/>
          <c:tx>
            <c:strRef>
              <c:f>Sheet1!$E$3</c:f>
              <c:strCache>
                <c:ptCount val="1"/>
                <c:pt idx="0">
                  <c:v>Unplanned Meetings</c:v>
                </c:pt>
              </c:strCache>
            </c:strRef>
          </c:tx>
          <c:spPr>
            <a:gradFill flip="none" rotWithShape="1">
              <a:gsLst>
                <a:gs pos="0">
                  <a:schemeClr val="accent4"/>
                </a:gs>
                <a:gs pos="75000">
                  <a:schemeClr val="accent4">
                    <a:lumMod val="60000"/>
                    <a:lumOff val="40000"/>
                  </a:schemeClr>
                </a:gs>
                <a:gs pos="51000">
                  <a:schemeClr val="accent4">
                    <a:alpha val="75000"/>
                  </a:schemeClr>
                </a:gs>
                <a:gs pos="100000">
                  <a:schemeClr val="accent4">
                    <a:lumMod val="20000"/>
                    <a:lumOff val="80000"/>
                    <a:alpha val="15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Sheet1!$A$4:$A$7</c:f>
              <c:strCache>
                <c:ptCount val="4"/>
                <c:pt idx="0">
                  <c:v>1st Day</c:v>
                </c:pt>
                <c:pt idx="1">
                  <c:v>2nd Day</c:v>
                </c:pt>
                <c:pt idx="2">
                  <c:v>3rd Day</c:v>
                </c:pt>
                <c:pt idx="3">
                  <c:v>Total</c:v>
                </c:pt>
              </c:strCache>
            </c:strRef>
          </c:cat>
          <c:val>
            <c:numRef>
              <c:f>Sheet1!$E$4:$E$7</c:f>
              <c:numCache>
                <c:formatCode>General</c:formatCode>
                <c:ptCount val="4"/>
                <c:pt idx="0">
                  <c:v>3</c:v>
                </c:pt>
                <c:pt idx="1">
                  <c:v>5</c:v>
                </c:pt>
                <c:pt idx="2">
                  <c:v>4</c:v>
                </c:pt>
                <c:pt idx="3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E74-4202-A450-87E0C24D1E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55"/>
        <c:overlap val="-70"/>
        <c:axId val="1148531855"/>
        <c:axId val="1148518959"/>
      </c:barChart>
      <c:catAx>
        <c:axId val="114853185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8518959"/>
        <c:crosses val="autoZero"/>
        <c:auto val="1"/>
        <c:lblAlgn val="ctr"/>
        <c:lblOffset val="100"/>
        <c:noMultiLvlLbl val="0"/>
      </c:catAx>
      <c:valAx>
        <c:axId val="1148518959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tx1">
                      <a:lumMod val="5000"/>
                      <a:lumOff val="95000"/>
                    </a:schemeClr>
                  </a:gs>
                  <a:gs pos="0">
                    <a:schemeClr val="tx1">
                      <a:lumMod val="25000"/>
                      <a:lumOff val="7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8531855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tx1">
                <a:lumMod val="15000"/>
                <a:lumOff val="85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1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1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tx1">
                <a:lumMod val="5000"/>
                <a:lumOff val="95000"/>
              </a:schemeClr>
            </a:gs>
            <a:gs pos="0">
              <a:schemeClr val="tx1">
                <a:lumMod val="25000"/>
                <a:lumOff val="7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tx1">
                <a:lumMod val="5000"/>
                <a:lumOff val="95000"/>
              </a:schemeClr>
            </a:gs>
            <a:gs pos="0">
              <a:schemeClr val="tx1">
                <a:lumMod val="25000"/>
                <a:lumOff val="7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4595ca7b-3a15-4971-af5f-cadc29c03e04">QPT3VHF6MKWP-83287781-41710</_dlc_DocId>
    <_dlc_DocIdUrl xmlns="4595ca7b-3a15-4971-af5f-cadc29c03e04">
      <Url>https://qataruniversity-prd.qu.edu.qa/_layouts/15/DocIdRedir.aspx?ID=QPT3VHF6MKWP-83287781-41710</Url>
      <Description>QPT3VHF6MKWP-83287781-41710</Description>
    </_dlc_DocIdUrl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B8B0ECDBA3C64CA17A0EDA1F583A22" ma:contentTypeVersion="12" ma:contentTypeDescription="Create a new document." ma:contentTypeScope="" ma:versionID="46fa937b96980ddf7af84dde819730ed">
  <xsd:schema xmlns:xsd="http://www.w3.org/2001/XMLSchema" xmlns:xs="http://www.w3.org/2001/XMLSchema" xmlns:p="http://schemas.microsoft.com/office/2006/metadata/properties" xmlns:ns2="4595ca7b-3a15-4971-af5f-cadc29c03e04" targetNamespace="http://schemas.microsoft.com/office/2006/metadata/properties" ma:root="true" ma:fieldsID="7161056cb75780dae671cf09d7cd8017" ns2:_="">
    <xsd:import namespace="4595ca7b-3a15-4971-af5f-cadc29c03e0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95ca7b-3a15-4971-af5f-cadc29c03e0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9468CCA-ABDC-480B-8B57-A22F3FFE1677}"/>
</file>

<file path=customXml/itemProps2.xml><?xml version="1.0" encoding="utf-8"?>
<ds:datastoreItem xmlns:ds="http://schemas.openxmlformats.org/officeDocument/2006/customXml" ds:itemID="{66B93A59-0285-4468-A3A8-4EFC62BFCAE7}"/>
</file>

<file path=customXml/itemProps3.xml><?xml version="1.0" encoding="utf-8"?>
<ds:datastoreItem xmlns:ds="http://schemas.openxmlformats.org/officeDocument/2006/customXml" ds:itemID="{A0CA2C23-32D8-4C99-978C-1EAD92B6AE20}"/>
</file>

<file path=customXml/itemProps4.xml><?xml version="1.0" encoding="utf-8"?>
<ds:datastoreItem xmlns:ds="http://schemas.openxmlformats.org/officeDocument/2006/customXml" ds:itemID="{3F65682F-3598-4845-9931-25CAABA18B7C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404</Words>
  <Characters>2308</Characters>
  <Application>Microsoft Office Word</Application>
  <DocSecurity>0</DocSecurity>
  <Lines>19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2707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Ameera Mohammed Al-Hebabi</dc:creator>
  <cp:keywords/>
  <dc:description/>
  <cp:lastModifiedBy>Ameera Mohammed Al-Hebabi</cp:lastModifiedBy>
  <cp:revision>2</cp:revision>
  <cp:lastPrinted>2020-03-19T07:30:00Z</cp:lastPrinted>
  <dcterms:created xsi:type="dcterms:W3CDTF">2020-03-22T07:14:00Z</dcterms:created>
  <dcterms:modified xsi:type="dcterms:W3CDTF">2020-03-22T07:14:00Z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0x01010071B8B0ECDBA3C64CA17A0EDA1F583A22</vt:lpwstr>
  </property>
  <property fmtid="{D5CDD505-2E9C-101B-9397-08002B2CF9AE}" pid="3" name="_dlc_DocIdItemGuid">
    <vt:lpwstr>bc95c913-f90d-4855-8566-aca03931ef6d</vt:lpwstr>
  </property>
</Properties>
</file>